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F14E6-1B62-4876-9DFB-9297C028DC90}" type="datetimeFigureOut">
              <a:rPr lang="fa-IR" smtClean="0"/>
              <a:pPr/>
              <a:t>01/06/1436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6EC3F-C3E6-411C-A8F9-B58F3AEF3ED7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1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568952" cy="6048672"/>
          </a:xfrm>
        </p:spPr>
        <p:txBody>
          <a:bodyPr/>
          <a:lstStyle/>
          <a:p>
            <a:pPr algn="ctr"/>
            <a:r>
              <a:rPr lang="fa-IR" sz="3200" dirty="0" smtClean="0">
                <a:solidFill>
                  <a:srgbClr val="00B0F0"/>
                </a:solidFill>
                <a:cs typeface="2  Jadid" pitchFamily="2" charset="-78"/>
              </a:rPr>
              <a:t>الدرس الثانی</a:t>
            </a:r>
          </a:p>
          <a:p>
            <a:pPr algn="ctr"/>
            <a:endParaRPr lang="fa-IR" dirty="0"/>
          </a:p>
          <a:p>
            <a:pPr algn="ctr"/>
            <a:endParaRPr lang="fa-IR" dirty="0" smtClean="0"/>
          </a:p>
          <a:p>
            <a:pPr algn="ctr"/>
            <a:endParaRPr lang="fa-IR" dirty="0"/>
          </a:p>
          <a:p>
            <a:pPr algn="ctr"/>
            <a:endParaRPr lang="fa-IR" dirty="0" smtClean="0"/>
          </a:p>
          <a:p>
            <a:pPr algn="ctr"/>
            <a:r>
              <a:rPr lang="fa-IR" sz="6600" dirty="0" smtClean="0">
                <a:solidFill>
                  <a:srgbClr val="C00000"/>
                </a:solidFill>
                <a:cs typeface="2  Jadid" pitchFamily="2" charset="-78"/>
              </a:rPr>
              <a:t>معتل ناقص</a:t>
            </a:r>
            <a:endParaRPr lang="fa-IR" sz="6600" dirty="0">
              <a:solidFill>
                <a:srgbClr val="C00000"/>
              </a:solidFill>
              <a:cs typeface="2  Jadi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523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064896" cy="5832648"/>
          </a:xfrm>
        </p:spPr>
        <p:txBody>
          <a:bodyPr>
            <a:normAutofit/>
          </a:bodyPr>
          <a:lstStyle/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          </a:t>
            </a:r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تمرین </a:t>
            </a:r>
          </a:p>
          <a:p>
            <a:pPr algn="r"/>
            <a:r>
              <a:rPr lang="fa-IR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اجعل </a:t>
            </a:r>
            <a:r>
              <a:rPr lang="fa-IR" sz="28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في الفراغ صيغة مناسبة:</a:t>
            </a:r>
            <a:endParaRPr lang="en-US" sz="28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1- المؤمنون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...... ربهم في کلّ الاحوال. ( المضارع من  رجا ـُ)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2- المُؤمِنَةُ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مَا....... عَهدَها.  ( نسِي ـَـ)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3- اُمّي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..... لَنا عَن ايّام الحَربِ المَفروضَة . ( حکَی ـِـ )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4- الوَالِدُ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لَم ... هِدايَةَ وَلَدِه.  ( المضارع من رجا ــُ)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5- أتَأمُرونَ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النّاسَ بِالبِرِّ وَ .......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اَنفُسَکُم 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( المُضارع من نسِي ـَـ ) 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6- الطّالبتانِ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...... زَميلاتِهِما اِلَی الخَيرِ.  ( الماضي من هدَی ـِـ )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7- التّلاميذُ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...... اَصدِقاءَهُم اِلَی العَمَلِ الصّالِحِ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.(الماضي </a:t>
            </a:r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من دعا </a:t>
            </a:r>
            <a:r>
              <a:rPr lang="fa-IR" b="1" dirty="0" smtClean="0">
                <a:latin typeface="Simplified Arabic" pitchFamily="18" charset="-78"/>
                <a:cs typeface="Simplified Arabic" pitchFamily="18" charset="-78"/>
              </a:rPr>
              <a:t>ـُـ)  </a:t>
            </a:r>
            <a:r>
              <a:rPr lang="fa-IR" b="1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5017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88640"/>
            <a:ext cx="8064896" cy="6264696"/>
          </a:xfrm>
        </p:spPr>
        <p:txBody>
          <a:bodyPr/>
          <a:lstStyle/>
          <a:p>
            <a:pPr algn="r"/>
            <a:endParaRPr lang="fa-IR" dirty="0" smtClean="0"/>
          </a:p>
          <a:p>
            <a:pPr algn="ctr"/>
            <a:endParaRPr lang="fa-IR" dirty="0" smtClean="0"/>
          </a:p>
          <a:p>
            <a:pPr algn="ctr"/>
            <a:endParaRPr lang="fa-IR" dirty="0"/>
          </a:p>
          <a:p>
            <a:pPr algn="ctr"/>
            <a:endParaRPr lang="fa-IR" dirty="0" smtClean="0"/>
          </a:p>
          <a:p>
            <a:pPr algn="ctr"/>
            <a:r>
              <a:rPr lang="fa-IR" sz="2800" dirty="0" smtClean="0">
                <a:solidFill>
                  <a:srgbClr val="FFC000"/>
                </a:solidFill>
                <a:cs typeface="2  Jadid" pitchFamily="2" charset="-78"/>
              </a:rPr>
              <a:t>موفق باشید </a:t>
            </a:r>
          </a:p>
          <a:p>
            <a:pPr algn="r"/>
            <a:endParaRPr lang="fa-IR" dirty="0"/>
          </a:p>
          <a:p>
            <a:pPr algn="r"/>
            <a:endParaRPr lang="fa-IR" dirty="0" smtClean="0"/>
          </a:p>
          <a:p>
            <a:pPr algn="ctr"/>
            <a:r>
              <a:rPr lang="fa-IR" sz="7200" dirty="0" smtClean="0">
                <a:solidFill>
                  <a:srgbClr val="FF0000"/>
                </a:solidFill>
                <a:cs typeface="2  Jadid" pitchFamily="2" charset="-78"/>
              </a:rPr>
              <a:t>میرکاظمی</a:t>
            </a:r>
            <a:endParaRPr lang="fa-IR" sz="7200" dirty="0">
              <a:solidFill>
                <a:srgbClr val="FF0000"/>
              </a:solidFill>
              <a:cs typeface="2  Jadi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2072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04656"/>
          </a:xfrm>
        </p:spPr>
        <p:txBody>
          <a:bodyPr>
            <a:normAutofit/>
          </a:bodyPr>
          <a:lstStyle/>
          <a:p>
            <a:pPr algn="r"/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فعل معتلی که سومین حرف اصلی (لام الفعل) آن حرف علّه باشد </a:t>
            </a:r>
            <a:r>
              <a:rPr lang="fa-IR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معتل ناقص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نامیده می شود.</a:t>
            </a: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مانند:</a:t>
            </a: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4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دَعا</a:t>
            </a:r>
            <a:endParaRPr lang="fa-IR" sz="44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				</a:t>
            </a:r>
            <a:r>
              <a:rPr lang="fa-IR" sz="4400" b="1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هدی</a:t>
            </a:r>
          </a:p>
          <a:p>
            <a:pPr algn="r"/>
            <a:endParaRPr lang="fa-IR" sz="4400" b="1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								</a:t>
            </a:r>
            <a:r>
              <a:rPr lang="fa-IR" sz="4400" b="1" dirty="0" smtClean="0">
                <a:latin typeface="Simplified Arabic" pitchFamily="18" charset="-78"/>
                <a:cs typeface="Simplified Arabic" pitchFamily="18" charset="-78"/>
              </a:rPr>
              <a:t>	رَضِيَ</a:t>
            </a:r>
            <a:endParaRPr lang="fa-IR" sz="44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970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352928" cy="5760640"/>
          </a:xfrm>
        </p:spPr>
        <p:txBody>
          <a:bodyPr/>
          <a:lstStyle/>
          <a:p>
            <a:pPr algn="r"/>
            <a:r>
              <a:rPr lang="fa-IR" sz="2400" dirty="0" smtClean="0">
                <a:solidFill>
                  <a:srgbClr val="C00000"/>
                </a:solidFill>
                <a:cs typeface="2  Jadid" pitchFamily="2" charset="-78"/>
              </a:rPr>
              <a:t>ماضی ناقص:</a:t>
            </a:r>
          </a:p>
          <a:p>
            <a:pPr algn="r"/>
            <a:r>
              <a:rPr lang="fa-IR" b="1" dirty="0" smtClean="0">
                <a:solidFill>
                  <a:srgbClr val="FFC000"/>
                </a:solidFill>
              </a:rPr>
              <a:t>به جدول صرف ماضی ناقص توجه کنید:</a:t>
            </a:r>
            <a:endParaRPr lang="fa-IR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1172003"/>
              </p:ext>
            </p:extLst>
          </p:nvPr>
        </p:nvGraphicFramePr>
        <p:xfrm>
          <a:off x="3490332" y="1844826"/>
          <a:ext cx="4970099" cy="411480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407863"/>
                <a:gridCol w="1896906"/>
                <a:gridCol w="1665330"/>
              </a:tblGrid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rgbClr val="7030A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صيغه</a:t>
                      </a:r>
                      <a:endParaRPr lang="en-US" sz="1800" dirty="0">
                        <a:solidFill>
                          <a:srgbClr val="7030A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 smtClean="0">
                          <a:solidFill>
                            <a:srgbClr val="7030A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ماضى </a:t>
                      </a:r>
                      <a:r>
                        <a:rPr lang="fa-IR" sz="1800" cap="all" baseline="0" dirty="0" smtClean="0">
                          <a:solidFill>
                            <a:srgbClr val="7030A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دَعا (دعو)</a:t>
                      </a:r>
                      <a:endParaRPr lang="en-US" sz="1800" dirty="0">
                        <a:solidFill>
                          <a:srgbClr val="7030A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solidFill>
                            <a:srgbClr val="7030A0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هَدَی(هَدَيَ)</a:t>
                      </a:r>
                      <a:endParaRPr lang="en-US" sz="1800" dirty="0">
                        <a:solidFill>
                          <a:srgbClr val="7030A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دعا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هَدَى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للغائبة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دَعَتْ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هَدَتْ</a:t>
                      </a:r>
                      <a:endParaRPr lang="en-US" sz="180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للغائبينِ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دَعَوَا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هَدَيا</a:t>
                      </a:r>
                      <a:endParaRPr lang="en-US" sz="180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للغائبتينِ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دَعَتا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هَدَتا</a:t>
                      </a:r>
                      <a:endParaRPr lang="en-US" sz="180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للغائبينَ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دَعَوْا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هَدَوا</a:t>
                      </a:r>
                      <a:endParaRPr lang="en-US" sz="180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للغائبات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دَعَونَ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هَدَينَ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دَعَوْتَ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هَدَيْتَ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للمخاطبة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دَعَوْتِ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هَدَيْتِ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للمخاطبينِ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دَعَوْتُما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هَدَيْتُما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للمخاطبتين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دَعَوْتُما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هَدَيْتُما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للمخاطبينَ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دَعَوْتُم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هَدَيْتُم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للمخاطبات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دَعَوْتُنَّ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هَدَيْتُنَّ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للمتکلم وحده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دَعَوْتُ</a:t>
                      </a:r>
                      <a:endParaRPr lang="en-US" sz="18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هَدَيْتُ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3617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"  مع الغير</a:t>
                      </a:r>
                      <a:endParaRPr lang="en-US" sz="1800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دَعَوْنا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1800" b="1" cap="all" dirty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ea typeface="Times New Roman"/>
                          <a:cs typeface="Simplified Arabic" pitchFamily="18" charset="-78"/>
                        </a:rPr>
                        <a:t>هَدَيْنا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8049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88640"/>
            <a:ext cx="8280920" cy="6048672"/>
          </a:xfrm>
        </p:spPr>
        <p:txBody>
          <a:bodyPr>
            <a:normAutofit/>
          </a:bodyPr>
          <a:lstStyle/>
          <a:p>
            <a:pPr algn="r"/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با تأمل در جدول صفحه ی قبل نتیجه می گیریم:</a:t>
            </a: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در ماضی معتل ناقص دو نوع اعلال ( تغییر) وجود دارد:</a:t>
            </a: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الف: در صیغه ی للغائب ( صیغه ی اول ) حرف علّه به الف تبدیل می شود.</a:t>
            </a:r>
          </a:p>
          <a:p>
            <a:pPr algn="r"/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60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60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دَعا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( در اصل </a:t>
            </a:r>
            <a:r>
              <a:rPr lang="fa-IR" sz="40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«دَعَوَ»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بوده است)</a:t>
            </a:r>
          </a:p>
          <a:p>
            <a:pPr algn="r"/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60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هَدَی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 ( در اصل </a:t>
            </a:r>
            <a:r>
              <a:rPr lang="fa-IR" sz="40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«هَدَيَ»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بوده است)</a:t>
            </a:r>
          </a:p>
          <a:p>
            <a:pPr algn="r"/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0407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136904" cy="5904656"/>
          </a:xfrm>
        </p:spPr>
        <p:txBody>
          <a:bodyPr>
            <a:noAutofit/>
          </a:bodyPr>
          <a:lstStyle/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و در صیغه های زیر حرف علّه </a:t>
            </a:r>
            <a:r>
              <a:rPr lang="fa-IR" sz="2800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حذف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 می شود. (اعلال به حذف)</a:t>
            </a:r>
          </a:p>
          <a:p>
            <a:pPr algn="r"/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للغائبة:  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دَعَتْ ، رَجَتْ، تَلَتْ ، نَهَتْ ، بَکَتْ ...</a:t>
            </a: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للغائبتینِ: </a:t>
            </a:r>
            <a:r>
              <a:rPr lang="fa-IR" sz="2800" b="1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دَعَتا، رَجَتا، تَلَتا، نَهَتا، بَکَتا......</a:t>
            </a: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للغائبینَ: </a:t>
            </a:r>
            <a:r>
              <a:rPr lang="fa-IR" sz="2800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دَعَوا، رَجَوا، تَلَوا، نَهَوا، بَکَوا.....</a:t>
            </a: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تذکر: در فعل هایی مانند : 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رَضِيَ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خَشِيَ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 ،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نَسِيَ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بر وزن فَعِلَ فقط در صیغه ی للغائبینَ حرف عله حذف می شود.</a:t>
            </a:r>
          </a:p>
          <a:p>
            <a:pPr algn="r"/>
            <a:r>
              <a:rPr lang="fa-IR" sz="2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رضِيَ         رَضُوا          خَشِيَ           خَشُوا</a:t>
            </a:r>
          </a:p>
          <a:p>
            <a:pPr algn="r"/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نَسِيَ          نَسُوا            لَقِيَ           لَقُوا</a:t>
            </a:r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948264" y="458112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7057031" y="515719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450229" y="458112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707904" y="51571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5500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8496944" cy="5904656"/>
          </a:xfrm>
        </p:spPr>
        <p:txBody>
          <a:bodyPr/>
          <a:lstStyle/>
          <a:p>
            <a:pPr algn="r"/>
            <a:r>
              <a:rPr lang="fa-IR" sz="2400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مضارع  معتل ناقص:</a:t>
            </a:r>
          </a:p>
          <a:p>
            <a:pPr algn="r"/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0857730"/>
              </p:ext>
            </p:extLst>
          </p:nvPr>
        </p:nvGraphicFramePr>
        <p:xfrm>
          <a:off x="2699792" y="1124744"/>
          <a:ext cx="5760640" cy="475252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501407"/>
                <a:gridCol w="2366004"/>
                <a:gridCol w="1893229"/>
              </a:tblGrid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صيغه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مضارع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امر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يَدعُو       یهدي            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للغائبة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       تَهدي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للغائبينِ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يَدعُوانِ     يَهدیان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للغائبتينِ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تَدعُوانِ     تَهدیانِ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للغائبينَ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يَدعُونَ </a:t>
                      </a: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    </a:t>
                      </a:r>
                      <a:r>
                        <a:rPr lang="fa-IR" sz="2000" b="1" cap="all" dirty="0" smtClean="0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یهدون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للغائبات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يَدعُونَ       یَهدینَ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        تَهدي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أُدعُ  </a:t>
                      </a:r>
                      <a:r>
                        <a:rPr lang="fa-IR" sz="2000" b="1" cap="all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        </a:t>
                      </a:r>
                      <a:r>
                        <a:rPr lang="fa-IR" sz="2000" b="1" cap="all" dirty="0" smtClean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إِهدِ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للمخاطبة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تَدعِينَ </a:t>
                      </a: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     </a:t>
                      </a:r>
                      <a:r>
                        <a:rPr lang="fa-IR" sz="2000" b="1" cap="all" dirty="0" smtClean="0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تّهدینَ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أُدعِي</a:t>
                      </a:r>
                      <a:r>
                        <a:rPr lang="fa-IR" sz="2000" b="1" cap="all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        </a:t>
                      </a:r>
                      <a:r>
                        <a:rPr lang="fa-IR" sz="2000" b="1" cap="all" dirty="0" smtClean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إهدي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للمخاطبينِ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تَدعُوانِ      تّهدیانِ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أُدعُوَا         إهدیا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للمخاطبتين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تَدعُوانِ      تَهدیانِ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أُدعُوَا          إهدیا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للمخاطبينَ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C0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تَدعُونَ       تَهدونَ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rgbClr val="FF0000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أُدعُوا          إهدوا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للمخاطبات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تَدعُونَ      تَهدینَ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أُدعُوَن         إهدینَ</a:t>
                      </a:r>
                      <a:endParaRPr lang="en-US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للمتکلم وحده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أدعُو        أهدي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 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"  مع الغير</a:t>
                      </a:r>
                      <a:endParaRPr lang="en-US" sz="2000" b="1" dirty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 smtClean="0">
                          <a:solidFill>
                            <a:schemeClr val="bg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نَدعُو        نَهدي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fa-IR" sz="2000" b="1" cap="all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 </a:t>
                      </a:r>
                      <a:endParaRPr lang="en-US" sz="2000" b="1" dirty="0">
                        <a:effectLst/>
                        <a:latin typeface="Simplified Arabic" pitchFamily="18" charset="-78"/>
                        <a:ea typeface="Times New Roman"/>
                        <a:cs typeface="Simplified Arabic" pitchFamily="18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3771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496944" cy="6048672"/>
          </a:xfrm>
        </p:spPr>
        <p:txBody>
          <a:bodyPr/>
          <a:lstStyle/>
          <a:p>
            <a:pPr algn="r"/>
            <a:r>
              <a:rPr lang="fa-IR" sz="2400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با توجه به جدول صفحه قبل در مضارع معتل ناقص تغییرات (اعلال های) زیر وجود دارد: </a:t>
            </a:r>
          </a:p>
          <a:p>
            <a:pPr algn="r"/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در صیغه های بدون ضمیر بارز حرف علّه </a:t>
            </a:r>
            <a:r>
              <a:rPr lang="fa-IR" sz="24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ساکن</a:t>
            </a:r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 می شود.</a:t>
            </a: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یدعو ، تدعو، أدعو، ندعو</a:t>
            </a:r>
            <a:endParaRPr lang="fa-IR" sz="2800" b="1" dirty="0">
              <a:solidFill>
                <a:srgbClr val="FFC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8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یهدي، تهدي أهدي، نهدي</a:t>
            </a:r>
          </a:p>
          <a:p>
            <a:pPr algn="r"/>
            <a:endParaRPr lang="fa-IR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و در صیغه های زیر حرف عله </a:t>
            </a:r>
            <a:r>
              <a:rPr lang="fa-IR" sz="24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حذف</a:t>
            </a:r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 می شود.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للغائبینَ</a:t>
            </a:r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 (هم): یدعون  ، یهدون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للمخاطبین</a:t>
            </a:r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َ (انتم) : تَدعون ، تَهدون</a:t>
            </a:r>
          </a:p>
          <a:p>
            <a:pPr algn="r"/>
            <a:r>
              <a:rPr lang="fa-IR" sz="24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للمخاطبة</a:t>
            </a:r>
            <a:r>
              <a:rPr lang="fa-IR" sz="2400" b="1" dirty="0" smtClean="0">
                <a:latin typeface="Simplified Arabic" pitchFamily="18" charset="-78"/>
                <a:cs typeface="Simplified Arabic" pitchFamily="18" charset="-78"/>
              </a:rPr>
              <a:t> (أنتِ): تَدعینَ ٰ تهدینَ</a:t>
            </a: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65863404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208912" cy="5760640"/>
          </a:xfrm>
        </p:spPr>
        <p:txBody>
          <a:bodyPr/>
          <a:lstStyle/>
          <a:p>
            <a:pPr algn="r"/>
            <a:r>
              <a:rPr lang="fa-IR" b="1" dirty="0"/>
              <a:t> 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نکته: صیغه هایی که ضمیر بارز ندارند وقتی که مجزوم می شوند و یا به صورت فعل امر به کار می روند حرف علّه از آخر آن ها </a:t>
            </a:r>
            <a:r>
              <a:rPr lang="fa-IR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حذف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می شود</a:t>
            </a:r>
            <a:r>
              <a:rPr lang="fa-IR" sz="2800" b="1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  </a:t>
            </a:r>
            <a:r>
              <a:rPr lang="fa-IR" sz="36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تدعو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لاتَدعُ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امر: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أُدعُ</a:t>
            </a: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  </a:t>
            </a:r>
            <a:r>
              <a:rPr lang="fa-IR" sz="36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تَمشي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لم تمشِ    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امر: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إِمشِ</a:t>
            </a:r>
          </a:p>
          <a:p>
            <a:pPr algn="r"/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  </a:t>
            </a:r>
            <a:r>
              <a:rPr lang="fa-IR" sz="36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تَبقی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  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لاتَبقَ</a:t>
            </a:r>
            <a:r>
              <a:rPr lang="fa-IR" sz="3600" b="1" dirty="0" smtClean="0">
                <a:latin typeface="Simplified Arabic" pitchFamily="18" charset="-78"/>
                <a:cs typeface="Simplified Arabic" pitchFamily="18" charset="-78"/>
              </a:rPr>
              <a:t>       امر: </a:t>
            </a:r>
            <a:r>
              <a:rPr lang="fa-IR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إبقَ</a:t>
            </a:r>
          </a:p>
          <a:p>
            <a:pPr algn="r"/>
            <a:endParaRPr lang="fa-I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508104" y="2576179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364088" y="40770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112060" y="335699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64996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08912" cy="5904656"/>
          </a:xfrm>
        </p:spPr>
        <p:txBody>
          <a:bodyPr>
            <a:normAutofit/>
          </a:bodyPr>
          <a:lstStyle/>
          <a:p>
            <a:pPr algn="r"/>
            <a:r>
              <a:rPr lang="fa-IR" sz="32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در امر معتل ناقص در صیغه های زیر حرف علّه حذف می شود: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للمخاطب:  </a:t>
            </a:r>
            <a:r>
              <a:rPr lang="fa-IR" sz="32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أُدعُ          إِهدِ         إبقَ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للمخاطبة:  </a:t>
            </a:r>
            <a:r>
              <a:rPr lang="fa-IR" sz="3200" b="1" dirty="0" smtClean="0">
                <a:latin typeface="Simplified Arabic" pitchFamily="18" charset="-78"/>
                <a:cs typeface="Simplified Arabic" pitchFamily="18" charset="-78"/>
              </a:rPr>
              <a:t>أُدعي        إهدي       إبقَي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للمخاطبینَ: </a:t>
            </a:r>
            <a:r>
              <a:rPr lang="fa-IR" sz="3200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أُدعُوا       إهدُوا       إبقَوا</a:t>
            </a:r>
          </a:p>
          <a:p>
            <a:pPr algn="r"/>
            <a:endParaRPr lang="fa-IR" sz="32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/>
            <a:r>
              <a:rPr lang="fa-IR" sz="3200" b="1" dirty="0" smtClean="0">
                <a:latin typeface="Simplified Arabic" pitchFamily="18" charset="-78"/>
                <a:cs typeface="Simplified Arabic" pitchFamily="18" charset="-78"/>
              </a:rPr>
              <a:t>سایر صیغه های امر بدون اعلال هستند.</a:t>
            </a:r>
            <a:endParaRPr lang="fa-I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9266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Winter</Template>
  <TotalTime>140</TotalTime>
  <Words>574</Words>
  <Application>Microsoft Office PowerPoint</Application>
  <PresentationFormat>On-screen Show (4:3)</PresentationFormat>
  <Paragraphs>150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Winter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parsian</cp:lastModifiedBy>
  <cp:revision>29</cp:revision>
  <dcterms:created xsi:type="dcterms:W3CDTF">2014-10-28T14:33:40Z</dcterms:created>
  <dcterms:modified xsi:type="dcterms:W3CDTF">2014-10-29T21:21:18Z</dcterms:modified>
</cp:coreProperties>
</file>