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1" d="100"/>
          <a:sy n="81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E25FD8D-FC49-4641-B72F-59BCE33187AF}" type="datetimeFigureOut">
              <a:rPr lang="fa-IR" smtClean="0"/>
              <a:t>01/16/1435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a-I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35E1B57-3013-4941-8403-6908E9C787F4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5FD8D-FC49-4641-B72F-59BCE33187AF}" type="datetimeFigureOut">
              <a:rPr lang="fa-IR" smtClean="0"/>
              <a:t>01/16/1435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E1B57-3013-4941-8403-6908E9C787F4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5FD8D-FC49-4641-B72F-59BCE33187AF}" type="datetimeFigureOut">
              <a:rPr lang="fa-IR" smtClean="0"/>
              <a:t>01/16/1435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E1B57-3013-4941-8403-6908E9C787F4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E25FD8D-FC49-4641-B72F-59BCE33187AF}" type="datetimeFigureOut">
              <a:rPr lang="fa-IR" smtClean="0"/>
              <a:t>01/16/1435</a:t>
            </a:fld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35E1B57-3013-4941-8403-6908E9C787F4}" type="slidenum">
              <a:rPr lang="fa-IR" smtClean="0"/>
              <a:t>‹#›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E25FD8D-FC49-4641-B72F-59BCE33187AF}" type="datetimeFigureOut">
              <a:rPr lang="fa-IR" smtClean="0"/>
              <a:t>01/16/1435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a-I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35E1B57-3013-4941-8403-6908E9C787F4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5FD8D-FC49-4641-B72F-59BCE33187AF}" type="datetimeFigureOut">
              <a:rPr lang="fa-IR" smtClean="0"/>
              <a:t>01/16/1435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E1B57-3013-4941-8403-6908E9C787F4}" type="slidenum">
              <a:rPr lang="fa-IR" smtClean="0"/>
              <a:t>‹#›</a:t>
            </a:fld>
            <a:endParaRPr lang="fa-I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5FD8D-FC49-4641-B72F-59BCE33187AF}" type="datetimeFigureOut">
              <a:rPr lang="fa-IR" smtClean="0"/>
              <a:t>01/16/1435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E1B57-3013-4941-8403-6908E9C787F4}" type="slidenum">
              <a:rPr lang="fa-IR" smtClean="0"/>
              <a:t>‹#›</a:t>
            </a:fld>
            <a:endParaRPr lang="fa-I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25FD8D-FC49-4641-B72F-59BCE33187AF}" type="datetimeFigureOut">
              <a:rPr lang="fa-IR" smtClean="0"/>
              <a:t>01/16/1435</a:t>
            </a:fld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35E1B57-3013-4941-8403-6908E9C787F4}" type="slidenum">
              <a:rPr lang="fa-IR" smtClean="0"/>
              <a:t>‹#›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5FD8D-FC49-4641-B72F-59BCE33187AF}" type="datetimeFigureOut">
              <a:rPr lang="fa-IR" smtClean="0"/>
              <a:t>01/16/1435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E1B57-3013-4941-8403-6908E9C787F4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E25FD8D-FC49-4641-B72F-59BCE33187AF}" type="datetimeFigureOut">
              <a:rPr lang="fa-IR" smtClean="0"/>
              <a:t>01/16/1435</a:t>
            </a:fld>
            <a:endParaRPr lang="fa-I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35E1B57-3013-4941-8403-6908E9C787F4}" type="slidenum">
              <a:rPr lang="fa-IR" smtClean="0"/>
              <a:t>‹#›</a:t>
            </a:fld>
            <a:endParaRPr lang="fa-I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25FD8D-FC49-4641-B72F-59BCE33187AF}" type="datetimeFigureOut">
              <a:rPr lang="fa-IR" smtClean="0"/>
              <a:t>01/16/1435</a:t>
            </a:fld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35E1B57-3013-4941-8403-6908E9C787F4}" type="slidenum">
              <a:rPr lang="fa-IR" smtClean="0"/>
              <a:t>‹#›</a:t>
            </a:fld>
            <a:endParaRPr lang="fa-I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E25FD8D-FC49-4641-B72F-59BCE33187AF}" type="datetimeFigureOut">
              <a:rPr lang="fa-IR" smtClean="0"/>
              <a:t>01/16/1435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35E1B57-3013-4941-8403-6908E9C787F4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000" b="1" dirty="0" smtClean="0">
                <a:solidFill>
                  <a:srgbClr val="C00000"/>
                </a:solidFill>
              </a:rPr>
              <a:t>الدرس الرابع</a:t>
            </a:r>
            <a:endParaRPr lang="fa-IR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a-IR" sz="3200" b="1" dirty="0" smtClean="0">
                <a:solidFill>
                  <a:srgbClr val="002060"/>
                </a:solidFill>
              </a:rPr>
              <a:t>اعراب محلّی </a:t>
            </a:r>
          </a:p>
          <a:p>
            <a:pPr marL="0" indent="0">
              <a:buNone/>
            </a:pPr>
            <a:endParaRPr lang="fa-IR" b="1" dirty="0" smtClean="0"/>
          </a:p>
          <a:p>
            <a:pPr marL="0" indent="0">
              <a:buNone/>
            </a:pPr>
            <a:r>
              <a:rPr lang="fa-IR" b="1" dirty="0" smtClean="0">
                <a:solidFill>
                  <a:srgbClr val="0070C0"/>
                </a:solidFill>
              </a:rPr>
              <a:t>آیا اسم های مبنی را به خاطر می آورید؟</a:t>
            </a:r>
          </a:p>
          <a:p>
            <a:pPr marL="0" indent="0">
              <a:buNone/>
            </a:pPr>
            <a:r>
              <a:rPr lang="fa-IR" b="1" dirty="0" smtClean="0"/>
              <a:t>- </a:t>
            </a:r>
            <a:r>
              <a:rPr lang="fa-IR" sz="3200" b="1" dirty="0" smtClean="0">
                <a:solidFill>
                  <a:schemeClr val="accent3">
                    <a:lumMod val="75000"/>
                  </a:schemeClr>
                </a:solidFill>
              </a:rPr>
              <a:t>ضمیرها</a:t>
            </a:r>
            <a:r>
              <a:rPr lang="fa-IR" sz="3200" b="1" dirty="0" smtClean="0"/>
              <a:t>:</a:t>
            </a:r>
            <a:r>
              <a:rPr lang="fa-IR" b="1" dirty="0" smtClean="0"/>
              <a:t>	 	هو ، هي ، أنت ، ه ، ها ، کَ ....</a:t>
            </a:r>
          </a:p>
          <a:p>
            <a:pPr marL="0" indent="0">
              <a:buNone/>
            </a:pPr>
            <a:r>
              <a:rPr lang="fa-IR" b="1" dirty="0" smtClean="0"/>
              <a:t>- </a:t>
            </a:r>
            <a:r>
              <a:rPr lang="fa-IR" sz="3200" b="1" dirty="0" smtClean="0">
                <a:solidFill>
                  <a:schemeClr val="accent3">
                    <a:lumMod val="75000"/>
                  </a:schemeClr>
                </a:solidFill>
              </a:rPr>
              <a:t>اسم های اشاره</a:t>
            </a:r>
            <a:r>
              <a:rPr lang="fa-IR" sz="3200" b="1" dirty="0" smtClean="0"/>
              <a:t>:	</a:t>
            </a:r>
            <a:r>
              <a:rPr lang="fa-IR" b="1" dirty="0" smtClean="0"/>
              <a:t>هذا ، هذه ، ذلک، تلک، هؤلاء ....</a:t>
            </a:r>
          </a:p>
          <a:p>
            <a:pPr marL="0" indent="0">
              <a:buNone/>
            </a:pPr>
            <a:r>
              <a:rPr lang="fa-IR" b="1" dirty="0" smtClean="0"/>
              <a:t>- </a:t>
            </a:r>
            <a:r>
              <a:rPr lang="fa-IR" sz="3200" b="1" dirty="0" smtClean="0">
                <a:solidFill>
                  <a:schemeClr val="accent3">
                    <a:lumMod val="75000"/>
                  </a:schemeClr>
                </a:solidFill>
              </a:rPr>
              <a:t>اسم های موصول</a:t>
            </a:r>
            <a:r>
              <a:rPr lang="fa-IR" sz="3200" b="1" dirty="0" smtClean="0"/>
              <a:t>:</a:t>
            </a:r>
            <a:r>
              <a:rPr lang="fa-IR" b="1" dirty="0" smtClean="0"/>
              <a:t>	 مَن ، ما، الّذي، الّتي.....</a:t>
            </a:r>
          </a:p>
          <a:p>
            <a:pPr marL="0" indent="0">
              <a:buNone/>
            </a:pPr>
            <a:r>
              <a:rPr lang="fa-IR" b="1" dirty="0" smtClean="0"/>
              <a:t>- </a:t>
            </a:r>
            <a:r>
              <a:rPr lang="fa-IR" sz="3200" b="1" dirty="0" smtClean="0">
                <a:solidFill>
                  <a:schemeClr val="accent3">
                    <a:lumMod val="75000"/>
                  </a:schemeClr>
                </a:solidFill>
              </a:rPr>
              <a:t>اسم های استفهام</a:t>
            </a:r>
            <a:r>
              <a:rPr lang="fa-IR" sz="3200" b="1" dirty="0" smtClean="0"/>
              <a:t>:</a:t>
            </a:r>
            <a:r>
              <a:rPr lang="fa-IR" b="1" dirty="0" smtClean="0"/>
              <a:t>	 من ، ما ، کیف، أینَ ، متی...</a:t>
            </a:r>
          </a:p>
        </p:txBody>
      </p:sp>
    </p:spTree>
    <p:extLst>
      <p:ext uri="{BB962C8B-B14F-4D97-AF65-F5344CB8AC3E}">
        <p14:creationId xmlns:p14="http://schemas.microsoft.com/office/powerpoint/2010/main" val="3864972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a-IR" b="1" dirty="0"/>
              <a:t> </a:t>
            </a:r>
            <a:r>
              <a:rPr lang="fa-IR" b="1" dirty="0">
                <a:solidFill>
                  <a:srgbClr val="C00000"/>
                </a:solidFill>
              </a:rPr>
              <a:t>اَعرب ما تحته خط</a:t>
            </a:r>
            <a:r>
              <a:rPr lang="fa-IR" b="1" dirty="0" smtClean="0">
                <a:solidFill>
                  <a:srgbClr val="C00000"/>
                </a:solidFill>
              </a:rPr>
              <a:t>.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r>
              <a:rPr lang="fa-IR" sz="3200" b="1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1- یُسبِّحُ لَهُ </a:t>
            </a:r>
            <a:r>
              <a:rPr lang="fa-IR" sz="3200" b="1" u="sng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ما</a:t>
            </a:r>
            <a:r>
              <a:rPr lang="fa-IR" sz="3200" b="1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فی </a:t>
            </a:r>
            <a:r>
              <a:rPr lang="fa-IR" sz="3200" b="1" u="sng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السماوات</a:t>
            </a:r>
            <a:r>
              <a:rPr lang="fa-IR" sz="3200" b="1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و الارضِ</a:t>
            </a:r>
            <a:r>
              <a:rPr lang="fa-IR" sz="32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.    </a:t>
            </a:r>
          </a:p>
          <a:p>
            <a:r>
              <a:rPr lang="fa-IR" sz="3200" b="1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2</a:t>
            </a:r>
            <a:r>
              <a:rPr lang="fa-IR" sz="32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fa-IR" sz="3200" b="1" u="sng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یقضی</a:t>
            </a:r>
            <a:r>
              <a:rPr lang="fa-IR" sz="3200" b="1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fa-IR" sz="3200" b="1" u="sng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القاضی</a:t>
            </a:r>
            <a:r>
              <a:rPr lang="fa-IR" sz="3200" b="1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عَلَی </a:t>
            </a:r>
            <a:r>
              <a:rPr lang="fa-IR" sz="3200" b="1" u="sng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المُجِرمِ</a:t>
            </a:r>
            <a:r>
              <a:rPr lang="fa-IR" sz="32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.</a:t>
            </a:r>
            <a:endParaRPr lang="en-US" sz="3200" b="1" dirty="0">
              <a:solidFill>
                <a:srgbClr val="002060"/>
              </a:solidFill>
              <a:latin typeface="Simplified Arabic" pitchFamily="18" charset="-78"/>
              <a:cs typeface="Simplified Arabic" pitchFamily="18" charset="-78"/>
            </a:endParaRPr>
          </a:p>
          <a:p>
            <a:r>
              <a:rPr lang="fa-IR" sz="3200" b="1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3- </a:t>
            </a:r>
            <a:r>
              <a:rPr lang="fa-IR" sz="3200" b="1" u="sng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الراضي </a:t>
            </a:r>
            <a:r>
              <a:rPr lang="fa-IR" sz="32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عن عمله لایتقدَّم.                 </a:t>
            </a:r>
          </a:p>
          <a:p>
            <a:r>
              <a:rPr lang="fa-IR" sz="32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4- </a:t>
            </a:r>
            <a:r>
              <a:rPr lang="fa-IR" sz="3200" b="1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اِحتَرِم </a:t>
            </a:r>
            <a:r>
              <a:rPr lang="fa-IR" sz="3200" b="1" u="sng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مَن</a:t>
            </a:r>
            <a:r>
              <a:rPr lang="fa-IR" sz="3200" b="1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یَعمَل الخیرَ</a:t>
            </a:r>
            <a:r>
              <a:rPr lang="fa-IR" sz="32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r>
              <a:rPr lang="fa-IR" sz="32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5- نحبّ </a:t>
            </a:r>
            <a:r>
              <a:rPr lang="fa-IR" sz="3200" b="1" u="sng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الوالي</a:t>
            </a:r>
            <a:r>
              <a:rPr lang="fa-IR" sz="32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یحکم </a:t>
            </a:r>
            <a:r>
              <a:rPr lang="fa-IR" sz="3200" b="1" u="sng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بالعدل</a:t>
            </a:r>
            <a:r>
              <a:rPr lang="fa-IR" sz="32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r>
              <a:rPr lang="fa-IR" sz="32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6- </a:t>
            </a:r>
            <a:r>
              <a:rPr lang="fa-IR" sz="3200" b="1" u="sng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أولئک</a:t>
            </a:r>
            <a:r>
              <a:rPr lang="fa-IR" sz="32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fa-IR" sz="3200" b="1" u="sng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الّذین</a:t>
            </a:r>
            <a:r>
              <a:rPr lang="fa-IR" sz="32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صدقوا.</a:t>
            </a:r>
            <a:endParaRPr lang="fa-IR" sz="3200" b="1" dirty="0" smtClean="0">
              <a:solidFill>
                <a:srgbClr val="00206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marL="0" indent="0">
              <a:buNone/>
            </a:pPr>
            <a:endParaRPr lang="fa-IR" b="1" dirty="0"/>
          </a:p>
          <a:p>
            <a:pPr marL="0" indent="0" algn="ctr">
              <a:buNone/>
            </a:pPr>
            <a:r>
              <a:rPr lang="fa-IR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ارجو نجاحکم -میرکاظمی</a:t>
            </a:r>
            <a:endParaRPr lang="fa-IR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336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fa-I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a-IR" sz="2800" b="1" dirty="0" smtClean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اسم های مبنی اگر در عبارت نقش بپذیرند اعرابشان محلی است.</a:t>
            </a:r>
          </a:p>
          <a:p>
            <a:pPr marL="0" indent="0">
              <a:buNone/>
            </a:pPr>
            <a:r>
              <a:rPr lang="fa-IR" sz="28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أنتَ</a:t>
            </a:r>
            <a:r>
              <a:rPr lang="fa-IR" sz="28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مؤمنٌ بالله.			 </a:t>
            </a:r>
            <a:r>
              <a:rPr lang="fa-IR" sz="16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أنتَ: مبتدأ و مرفوع محلاً      مؤمنٌ : خبر و مرفوع</a:t>
            </a:r>
          </a:p>
          <a:p>
            <a:pPr marL="0" indent="0">
              <a:buNone/>
            </a:pPr>
            <a:r>
              <a:rPr lang="fa-IR" sz="28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الله خلقَ</a:t>
            </a:r>
            <a:r>
              <a:rPr lang="fa-IR" sz="28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کم</a:t>
            </a:r>
            <a:r>
              <a:rPr lang="fa-IR" sz="28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.        </a:t>
            </a:r>
            <a:r>
              <a:rPr lang="fa-IR" b="1" dirty="0" smtClean="0">
                <a:latin typeface="Simplified Arabic" pitchFamily="18" charset="-78"/>
                <a:cs typeface="Simplified Arabic" pitchFamily="18" charset="-78"/>
              </a:rPr>
              <a:t>		</a:t>
            </a:r>
            <a:r>
              <a:rPr lang="fa-IR" b="1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fa-IR" sz="16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«کم» مفعول به و منصوب محلاً</a:t>
            </a:r>
          </a:p>
          <a:p>
            <a:pPr marL="0" indent="0">
              <a:buNone/>
            </a:pPr>
            <a:r>
              <a:rPr lang="fa-IR" sz="28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العاقل </a:t>
            </a:r>
            <a:r>
              <a:rPr lang="fa-IR" sz="28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مَن</a:t>
            </a:r>
            <a:r>
              <a:rPr lang="fa-IR" sz="28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إبتعد عن الباطل. </a:t>
            </a:r>
            <a:r>
              <a:rPr lang="fa-IR" b="1" dirty="0" smtClean="0">
                <a:latin typeface="Simplified Arabic" pitchFamily="18" charset="-78"/>
                <a:cs typeface="Simplified Arabic" pitchFamily="18" charset="-78"/>
              </a:rPr>
              <a:t>	  </a:t>
            </a:r>
            <a:r>
              <a:rPr lang="fa-IR" sz="16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«من» خبر و مرفوع محلاً</a:t>
            </a:r>
          </a:p>
          <a:p>
            <a:pPr marL="0" indent="0">
              <a:buNone/>
            </a:pPr>
            <a:r>
              <a:rPr lang="fa-IR" sz="28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هؤلاء</a:t>
            </a:r>
            <a:r>
              <a:rPr lang="fa-IR" sz="28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یساعدون الآخرین.         </a:t>
            </a:r>
            <a:r>
              <a:rPr lang="fa-IR" sz="16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هؤلاء» مبتدأ و مرفوع محلاً</a:t>
            </a:r>
          </a:p>
          <a:p>
            <a:pPr marL="0" indent="0">
              <a:buNone/>
            </a:pPr>
            <a:endParaRPr lang="fa-IR" sz="2400" b="1" dirty="0"/>
          </a:p>
        </p:txBody>
      </p:sp>
    </p:spTree>
    <p:extLst>
      <p:ext uri="{BB962C8B-B14F-4D97-AF65-F5344CB8AC3E}">
        <p14:creationId xmlns:p14="http://schemas.microsoft.com/office/powerpoint/2010/main" val="2441744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a-IR" b="1" dirty="0" smtClean="0">
                <a:solidFill>
                  <a:srgbClr val="7030A0"/>
                </a:solidFill>
              </a:rPr>
              <a:t>نکته: اگر جمله و شبه جمله(جار و مجرور) نقش هایی مانند خبر و ... بپذیرند اعرابشان محلی است.</a:t>
            </a:r>
          </a:p>
          <a:p>
            <a:pPr marL="0" indent="0">
              <a:buNone/>
            </a:pPr>
            <a:endParaRPr lang="fa-IR" b="1" dirty="0"/>
          </a:p>
          <a:p>
            <a:pPr marL="0" indent="0">
              <a:buNone/>
            </a:pPr>
            <a:r>
              <a:rPr lang="fa-IR" sz="3200" b="1" dirty="0" smtClean="0">
                <a:solidFill>
                  <a:srgbClr val="002060"/>
                </a:solidFill>
              </a:rPr>
              <a:t>اللهُ </a:t>
            </a:r>
            <a:r>
              <a:rPr lang="fa-IR" sz="3200" b="1" dirty="0" smtClean="0">
                <a:solidFill>
                  <a:srgbClr val="FF0000"/>
                </a:solidFill>
              </a:rPr>
              <a:t>خَلَقَ</a:t>
            </a:r>
            <a:r>
              <a:rPr lang="fa-IR" sz="3200" b="1" dirty="0" smtClean="0">
                <a:solidFill>
                  <a:srgbClr val="002060"/>
                </a:solidFill>
              </a:rPr>
              <a:t> الاَشیاءَ.   </a:t>
            </a:r>
            <a:r>
              <a:rPr lang="fa-IR" sz="1600" b="1" dirty="0" smtClean="0">
                <a:solidFill>
                  <a:srgbClr val="002060"/>
                </a:solidFill>
              </a:rPr>
              <a:t>[ خلق: فعل و فاعل آن ضمیر مستتر «هو» ، جمله ی فعلیه خبر و مرفوع محلاً] </a:t>
            </a:r>
          </a:p>
          <a:p>
            <a:pPr marL="0" indent="0">
              <a:buNone/>
            </a:pPr>
            <a:endParaRPr lang="fa-IR" sz="2400" b="1" dirty="0"/>
          </a:p>
          <a:p>
            <a:pPr marL="0" indent="0">
              <a:buNone/>
            </a:pPr>
            <a:r>
              <a:rPr lang="fa-IR" sz="3200" b="1" dirty="0" smtClean="0">
                <a:solidFill>
                  <a:srgbClr val="002060"/>
                </a:solidFill>
              </a:rPr>
              <a:t>السَّلامُ </a:t>
            </a:r>
            <a:r>
              <a:rPr lang="fa-IR" sz="3200" b="1" dirty="0" smtClean="0">
                <a:solidFill>
                  <a:srgbClr val="FF0000"/>
                </a:solidFill>
              </a:rPr>
              <a:t>عَلَی </a:t>
            </a:r>
            <a:r>
              <a:rPr lang="fa-IR" sz="3200" b="1" dirty="0" smtClean="0">
                <a:solidFill>
                  <a:srgbClr val="FF0000"/>
                </a:solidFill>
              </a:rPr>
              <a:t>الحُسینِ (ع)</a:t>
            </a:r>
            <a:r>
              <a:rPr lang="fa-IR" sz="3200" b="1" dirty="0" smtClean="0">
                <a:solidFill>
                  <a:srgbClr val="002060"/>
                </a:solidFill>
              </a:rPr>
              <a:t>.    </a:t>
            </a:r>
            <a:r>
              <a:rPr lang="fa-IR" sz="1600" b="1" dirty="0">
                <a:solidFill>
                  <a:srgbClr val="002060"/>
                </a:solidFill>
              </a:rPr>
              <a:t>[ علی الحسین : جارو مجرور خبر و مرفوع محلاً</a:t>
            </a:r>
            <a:r>
              <a:rPr lang="fa-IR" sz="1600" b="1" dirty="0"/>
              <a:t>]</a:t>
            </a:r>
          </a:p>
          <a:p>
            <a:pPr marL="0" indent="0">
              <a:buNone/>
            </a:pPr>
            <a:endParaRPr lang="fa-IR" b="1" dirty="0"/>
          </a:p>
        </p:txBody>
      </p:sp>
    </p:spTree>
    <p:extLst>
      <p:ext uri="{BB962C8B-B14F-4D97-AF65-F5344CB8AC3E}">
        <p14:creationId xmlns:p14="http://schemas.microsoft.com/office/powerpoint/2010/main" val="9369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a-IR" sz="3600" b="1" dirty="0" smtClean="0">
                <a:solidFill>
                  <a:srgbClr val="C00000"/>
                </a:solidFill>
              </a:rPr>
              <a:t>اعراب تقدیری</a:t>
            </a:r>
          </a:p>
          <a:p>
            <a:pPr marL="0" indent="0">
              <a:buNone/>
            </a:pPr>
            <a:endParaRPr lang="fa-IR" b="1" dirty="0"/>
          </a:p>
          <a:p>
            <a:pPr marL="0" indent="0">
              <a:buNone/>
            </a:pPr>
            <a:r>
              <a:rPr lang="fa-IR" b="1" dirty="0" smtClean="0"/>
              <a:t>به عبارت زیر توجه کنید:</a:t>
            </a:r>
          </a:p>
          <a:p>
            <a:pPr marL="0" indent="0">
              <a:buNone/>
            </a:pPr>
            <a:endParaRPr lang="fa-IR" b="1" dirty="0" smtClean="0"/>
          </a:p>
          <a:p>
            <a:pPr marL="0" indent="0">
              <a:buNone/>
            </a:pPr>
            <a:r>
              <a:rPr lang="fa-IR" sz="4000" b="1" dirty="0" smtClean="0">
                <a:solidFill>
                  <a:srgbClr val="FF0000"/>
                </a:solidFill>
              </a:rPr>
              <a:t>الدّنیا</a:t>
            </a:r>
            <a:r>
              <a:rPr lang="fa-IR" sz="4000" b="1" dirty="0" smtClean="0">
                <a:solidFill>
                  <a:srgbClr val="0070C0"/>
                </a:solidFill>
              </a:rPr>
              <a:t> مزرعةُ الآخرةِ.</a:t>
            </a:r>
          </a:p>
          <a:p>
            <a:pPr marL="0" indent="0">
              <a:buNone/>
            </a:pPr>
            <a:r>
              <a:rPr lang="fa-IR" sz="1800" b="1" dirty="0" smtClean="0">
                <a:solidFill>
                  <a:schemeClr val="accent5">
                    <a:lumMod val="50000"/>
                  </a:schemeClr>
                </a:solidFill>
              </a:rPr>
              <a:t>الدنیا: معرب است یا مبنی؟</a:t>
            </a:r>
          </a:p>
          <a:p>
            <a:pPr marL="0" indent="0">
              <a:buNone/>
            </a:pPr>
            <a:r>
              <a:rPr lang="fa-IR" sz="1800" b="1" dirty="0" smtClean="0">
                <a:solidFill>
                  <a:schemeClr val="accent5">
                    <a:lumMod val="50000"/>
                  </a:schemeClr>
                </a:solidFill>
              </a:rPr>
              <a:t>الدنیا چه نقشی در این عبارت دارد؟</a:t>
            </a:r>
          </a:p>
          <a:p>
            <a:pPr marL="0" indent="0">
              <a:buNone/>
            </a:pPr>
            <a:r>
              <a:rPr lang="fa-IR" sz="1800" b="1" dirty="0" smtClean="0">
                <a:solidFill>
                  <a:schemeClr val="accent5">
                    <a:lumMod val="50000"/>
                  </a:schemeClr>
                </a:solidFill>
              </a:rPr>
              <a:t>آیا علامت اعراب «الدنیا» در آخر آن ظاهر شده است؟</a:t>
            </a:r>
          </a:p>
          <a:p>
            <a:pPr marL="0" indent="0">
              <a:buNone/>
            </a:pPr>
            <a:r>
              <a:rPr lang="fa-IR" sz="1800" b="1" dirty="0" smtClean="0">
                <a:solidFill>
                  <a:schemeClr val="accent5">
                    <a:lumMod val="50000"/>
                  </a:schemeClr>
                </a:solidFill>
              </a:rPr>
              <a:t>اعراب این گونه کلمات تقدیری است.</a:t>
            </a:r>
            <a:endParaRPr lang="fa-IR" sz="18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014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467600" cy="1143000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a-IR" b="1" dirty="0" smtClean="0">
                <a:solidFill>
                  <a:srgbClr val="C00000"/>
                </a:solidFill>
              </a:rPr>
              <a:t>اعراب تقدیری مربوط به کلمات معربی است که علامت های اعراب بنا به عللی در آخر آن ها ظاهر نمی شود.</a:t>
            </a:r>
          </a:p>
          <a:p>
            <a:pPr marL="0" indent="0">
              <a:buNone/>
            </a:pPr>
            <a:r>
              <a:rPr lang="fa-IR" b="1" dirty="0" smtClean="0">
                <a:solidFill>
                  <a:schemeClr val="accent2">
                    <a:lumMod val="50000"/>
                  </a:schemeClr>
                </a:solidFill>
              </a:rPr>
              <a:t>کلمات زیر اعرابشان تقدیری است:</a:t>
            </a:r>
          </a:p>
          <a:p>
            <a:pPr marL="0" indent="0">
              <a:buNone/>
            </a:pPr>
            <a:endParaRPr lang="fa-IR" dirty="0" smtClean="0"/>
          </a:p>
          <a:p>
            <a:pPr marL="0" indent="0">
              <a:buNone/>
            </a:pPr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</a:rPr>
              <a:t>1- اسمها یی که به الف ختم می شوند.(اسم مقصور) مانند : الدنیا، الهُدی، موسی، مصطفی، المُستشفی....</a:t>
            </a:r>
          </a:p>
          <a:p>
            <a:pPr marL="0" indent="0">
              <a:buNone/>
            </a:pPr>
            <a:endParaRPr lang="fa-IR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a-IR" sz="2800" b="1" dirty="0" smtClean="0">
                <a:solidFill>
                  <a:srgbClr val="002060"/>
                </a:solidFill>
              </a:rPr>
              <a:t>جاء </a:t>
            </a:r>
            <a:r>
              <a:rPr lang="fa-IR" sz="2800" b="1" dirty="0" smtClean="0">
                <a:solidFill>
                  <a:srgbClr val="C00000"/>
                </a:solidFill>
              </a:rPr>
              <a:t>الفتی</a:t>
            </a:r>
            <a:r>
              <a:rPr lang="fa-IR" sz="2800" b="1" dirty="0" smtClean="0">
                <a:solidFill>
                  <a:srgbClr val="002060"/>
                </a:solidFill>
              </a:rPr>
              <a:t>.</a:t>
            </a:r>
            <a:r>
              <a:rPr lang="fa-IR" dirty="0" smtClean="0"/>
              <a:t>		 </a:t>
            </a:r>
            <a:r>
              <a:rPr lang="fa-IR" sz="2000" b="1" dirty="0" smtClean="0">
                <a:solidFill>
                  <a:srgbClr val="002060"/>
                </a:solidFill>
              </a:rPr>
              <a:t>الفتی: فاعل و مرفوع تقدیراً</a:t>
            </a:r>
          </a:p>
          <a:p>
            <a:pPr marL="0" indent="0">
              <a:buNone/>
            </a:pPr>
            <a:r>
              <a:rPr lang="fa-IR" sz="2800" b="1" dirty="0" smtClean="0">
                <a:solidFill>
                  <a:srgbClr val="002060"/>
                </a:solidFill>
              </a:rPr>
              <a:t>شاهدتُ </a:t>
            </a:r>
            <a:r>
              <a:rPr lang="fa-IR" sz="2800" b="1" dirty="0" smtClean="0">
                <a:solidFill>
                  <a:srgbClr val="C00000"/>
                </a:solidFill>
              </a:rPr>
              <a:t>الفتی</a:t>
            </a:r>
            <a:r>
              <a:rPr lang="fa-IR" sz="2800" b="1" dirty="0" smtClean="0">
                <a:solidFill>
                  <a:srgbClr val="002060"/>
                </a:solidFill>
              </a:rPr>
              <a:t>. </a:t>
            </a:r>
            <a:r>
              <a:rPr lang="fa-IR" b="1" dirty="0" smtClean="0"/>
              <a:t>		</a:t>
            </a:r>
            <a:r>
              <a:rPr lang="fa-IR" sz="2000" b="1" dirty="0" smtClean="0">
                <a:solidFill>
                  <a:srgbClr val="002060"/>
                </a:solidFill>
              </a:rPr>
              <a:t>الفتی:مفعول و منصوب تقدیراً</a:t>
            </a:r>
          </a:p>
          <a:p>
            <a:pPr marL="0" indent="0">
              <a:buNone/>
            </a:pPr>
            <a:r>
              <a:rPr lang="fa-IR" sz="2800" b="1" dirty="0" smtClean="0">
                <a:solidFill>
                  <a:srgbClr val="002060"/>
                </a:solidFill>
              </a:rPr>
              <a:t>ذهبتُ الی </a:t>
            </a:r>
            <a:r>
              <a:rPr lang="fa-IR" sz="2800" b="1" dirty="0" smtClean="0">
                <a:solidFill>
                  <a:srgbClr val="C00000"/>
                </a:solidFill>
              </a:rPr>
              <a:t>الفتی</a:t>
            </a:r>
            <a:r>
              <a:rPr lang="fa-IR" sz="2800" b="1" dirty="0" smtClean="0">
                <a:solidFill>
                  <a:srgbClr val="002060"/>
                </a:solidFill>
              </a:rPr>
              <a:t>.</a:t>
            </a:r>
            <a:r>
              <a:rPr lang="fa-IR" b="1" dirty="0" smtClean="0"/>
              <a:t>		</a:t>
            </a:r>
            <a:r>
              <a:rPr lang="fa-IR" sz="2000" b="1" dirty="0" smtClean="0">
                <a:solidFill>
                  <a:srgbClr val="002060"/>
                </a:solidFill>
              </a:rPr>
              <a:t>الفتی:مجرور تقدیراً به حرف جر</a:t>
            </a:r>
          </a:p>
          <a:p>
            <a:pPr marL="0" indent="0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92328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a-IR" sz="3600" b="1" dirty="0" smtClean="0">
                <a:solidFill>
                  <a:srgbClr val="002060"/>
                </a:solidFill>
              </a:rPr>
              <a:t>همان طور که در مثال های قبل مشاهده کردید اسم مقصور در هر سه حالت رفع و نصب و جر اعرابش </a:t>
            </a:r>
            <a:r>
              <a:rPr lang="fa-IR" sz="3600" b="1" dirty="0" smtClean="0">
                <a:solidFill>
                  <a:srgbClr val="FF0000"/>
                </a:solidFill>
              </a:rPr>
              <a:t>تقدیری</a:t>
            </a:r>
            <a:r>
              <a:rPr lang="fa-IR" sz="3600" b="1" dirty="0" smtClean="0">
                <a:solidFill>
                  <a:srgbClr val="002060"/>
                </a:solidFill>
              </a:rPr>
              <a:t> است. (حرکت های ضمه ، و فتحه و کسره در آخر آن ظاهر نمی شود)</a:t>
            </a:r>
          </a:p>
          <a:p>
            <a:pPr marL="0" indent="0">
              <a:buNone/>
            </a:pPr>
            <a:endParaRPr lang="fa-IR" dirty="0" smtClean="0"/>
          </a:p>
          <a:p>
            <a:pPr marL="0" indent="0" algn="just">
              <a:buNone/>
            </a:pPr>
            <a:r>
              <a:rPr lang="fa-IR" sz="3600" b="1" dirty="0" smtClean="0">
                <a:solidFill>
                  <a:srgbClr val="002060"/>
                </a:solidFill>
              </a:rPr>
              <a:t>2- اسم هایی که به «یاء» ماقبل مکسور ختم می شود. (اسم منقوص) مانند: القاضِي، الوالِي، اللیالِي، المُتَعدِّي ، الأیدي...</a:t>
            </a:r>
          </a:p>
        </p:txBody>
      </p:sp>
    </p:spTree>
    <p:extLst>
      <p:ext uri="{BB962C8B-B14F-4D97-AF65-F5344CB8AC3E}">
        <p14:creationId xmlns:p14="http://schemas.microsoft.com/office/powerpoint/2010/main" val="2555073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a-IR" sz="2800" b="1" dirty="0" smtClean="0">
                <a:solidFill>
                  <a:srgbClr val="002060"/>
                </a:solidFill>
              </a:rPr>
              <a:t>به مثال های زیر توجه کنید:</a:t>
            </a:r>
          </a:p>
          <a:p>
            <a:pPr marL="0" indent="0">
              <a:buNone/>
            </a:pPr>
            <a:r>
              <a:rPr lang="fa-IR" b="1" dirty="0" smtClean="0">
                <a:solidFill>
                  <a:srgbClr val="002060"/>
                </a:solidFill>
              </a:rPr>
              <a:t>جاء </a:t>
            </a:r>
            <a:r>
              <a:rPr lang="fa-IR" b="1" dirty="0" smtClean="0">
                <a:solidFill>
                  <a:srgbClr val="FF0000"/>
                </a:solidFill>
              </a:rPr>
              <a:t>القاضي</a:t>
            </a:r>
            <a:r>
              <a:rPr lang="fa-IR" b="1" dirty="0" smtClean="0">
                <a:solidFill>
                  <a:srgbClr val="002060"/>
                </a:solidFill>
              </a:rPr>
              <a:t> الی المحکمة.</a:t>
            </a:r>
          </a:p>
          <a:p>
            <a:pPr marL="0" indent="0">
              <a:buNone/>
            </a:pPr>
            <a:r>
              <a:rPr lang="fa-IR" b="1" dirty="0" smtClean="0">
                <a:solidFill>
                  <a:srgbClr val="002060"/>
                </a:solidFill>
              </a:rPr>
              <a:t>ذهبتُ الی </a:t>
            </a:r>
            <a:r>
              <a:rPr lang="fa-IR" b="1" dirty="0" smtClean="0">
                <a:solidFill>
                  <a:srgbClr val="FF0000"/>
                </a:solidFill>
              </a:rPr>
              <a:t>القاضي</a:t>
            </a:r>
            <a:r>
              <a:rPr lang="fa-IR" b="1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fa-IR" b="1" dirty="0" smtClean="0">
                <a:solidFill>
                  <a:srgbClr val="002060"/>
                </a:solidFill>
              </a:rPr>
              <a:t>أحبّ </a:t>
            </a:r>
            <a:r>
              <a:rPr lang="fa-IR" b="1" dirty="0" smtClean="0">
                <a:solidFill>
                  <a:schemeClr val="accent1"/>
                </a:solidFill>
              </a:rPr>
              <a:t>القاضيَ </a:t>
            </a:r>
            <a:r>
              <a:rPr lang="fa-IR" b="1" dirty="0" smtClean="0">
                <a:solidFill>
                  <a:srgbClr val="002060"/>
                </a:solidFill>
              </a:rPr>
              <a:t>العادل.</a:t>
            </a:r>
          </a:p>
          <a:p>
            <a:pPr marL="0" indent="0">
              <a:buNone/>
            </a:pPr>
            <a:endParaRPr lang="fa-IR" dirty="0"/>
          </a:p>
          <a:p>
            <a:pPr marL="0" indent="0">
              <a:buNone/>
            </a:pPr>
            <a:r>
              <a:rPr lang="fa-IR" b="1" dirty="0" smtClean="0">
                <a:solidFill>
                  <a:schemeClr val="accent1"/>
                </a:solidFill>
              </a:rPr>
              <a:t>با توجه به اعراب و نقش«القاضي» در مثال های بالا چه نتیجه ای می گیرید؟</a:t>
            </a:r>
            <a:endParaRPr lang="fa-I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207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a-IR" b="1" dirty="0" smtClean="0">
                <a:solidFill>
                  <a:srgbClr val="002060"/>
                </a:solidFill>
              </a:rPr>
              <a:t>بله اسم منقوص در حالت های رفع و جر اعرابش تقدیری است ( حرکت های ضمه و کسره در آخر آن ها ظاهر نمی شود)</a:t>
            </a:r>
          </a:p>
          <a:p>
            <a:pPr marL="0" indent="0" algn="just">
              <a:buNone/>
            </a:pPr>
            <a:r>
              <a:rPr lang="fa-IR" b="1" dirty="0" smtClean="0">
                <a:solidFill>
                  <a:srgbClr val="002060"/>
                </a:solidFill>
              </a:rPr>
              <a:t>اما در حالت نصب اعراب آن ظاهری است. (حرکت فتحه در  آخر آن ظاهر می شود.)</a:t>
            </a:r>
            <a:endParaRPr lang="fa-IR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851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b="1" dirty="0" smtClean="0"/>
              <a:t>تمرینات</a:t>
            </a:r>
            <a:endParaRPr lang="fa-I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a-IR" b="1" dirty="0">
                <a:solidFill>
                  <a:srgbClr val="FF0000"/>
                </a:solidFill>
              </a:rPr>
              <a:t>عیّن الاسم المقصور و الاسم المنقوص فی العبارات </a:t>
            </a:r>
            <a:r>
              <a:rPr lang="fa-IR" b="1" dirty="0" smtClean="0">
                <a:solidFill>
                  <a:srgbClr val="FF0000"/>
                </a:solidFill>
              </a:rPr>
              <a:t>التالیة و اذکر اعرابه.</a:t>
            </a:r>
            <a:endParaRPr lang="fa-IR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a-IR" b="1" dirty="0" smtClean="0">
                <a:solidFill>
                  <a:srgbClr val="002060"/>
                </a:solidFill>
              </a:rPr>
              <a:t>1- </a:t>
            </a:r>
            <a:r>
              <a:rPr lang="fa-IR" b="1" dirty="0">
                <a:solidFill>
                  <a:srgbClr val="002060"/>
                </a:solidFill>
              </a:rPr>
              <a:t>أُحِبُّ </a:t>
            </a:r>
            <a:r>
              <a:rPr lang="fa-IR" b="1" dirty="0" smtClean="0">
                <a:solidFill>
                  <a:srgbClr val="002060"/>
                </a:solidFill>
              </a:rPr>
              <a:t>القاضی </a:t>
            </a:r>
            <a:r>
              <a:rPr lang="fa-IR" b="1" dirty="0">
                <a:solidFill>
                  <a:srgbClr val="002060"/>
                </a:solidFill>
              </a:rPr>
              <a:t>یحکم بالعدل.</a:t>
            </a:r>
          </a:p>
          <a:p>
            <a:pPr marL="0" indent="0">
              <a:buNone/>
            </a:pPr>
            <a:r>
              <a:rPr lang="fa-IR" b="1" dirty="0" smtClean="0">
                <a:solidFill>
                  <a:srgbClr val="002060"/>
                </a:solidFill>
              </a:rPr>
              <a:t>2- </a:t>
            </a:r>
            <a:r>
              <a:rPr lang="fa-IR" b="1" dirty="0">
                <a:solidFill>
                  <a:srgbClr val="002060"/>
                </a:solidFill>
              </a:rPr>
              <a:t>فَاَوحینا الی موسی اَنِ اضرِب بعصاک الحَجَرَ.</a:t>
            </a:r>
          </a:p>
          <a:p>
            <a:pPr marL="0" indent="0">
              <a:buNone/>
            </a:pPr>
            <a:r>
              <a:rPr lang="fa-IR" b="1" dirty="0" smtClean="0">
                <a:solidFill>
                  <a:srgbClr val="002060"/>
                </a:solidFill>
              </a:rPr>
              <a:t>3- </a:t>
            </a:r>
            <a:r>
              <a:rPr lang="fa-IR" b="1" dirty="0">
                <a:solidFill>
                  <a:srgbClr val="002060"/>
                </a:solidFill>
              </a:rPr>
              <a:t>سَلِمَ </a:t>
            </a:r>
            <a:r>
              <a:rPr lang="fa-IR" b="1" dirty="0" smtClean="0">
                <a:solidFill>
                  <a:srgbClr val="002060"/>
                </a:solidFill>
              </a:rPr>
              <a:t>المُصطفَی </a:t>
            </a:r>
            <a:r>
              <a:rPr lang="fa-IR" b="1" dirty="0">
                <a:solidFill>
                  <a:srgbClr val="002060"/>
                </a:solidFill>
              </a:rPr>
              <a:t>مِنَ الأذَی.</a:t>
            </a:r>
          </a:p>
          <a:p>
            <a:pPr marL="0" indent="0">
              <a:buNone/>
            </a:pPr>
            <a:r>
              <a:rPr lang="fa-IR" b="1" dirty="0" smtClean="0">
                <a:solidFill>
                  <a:srgbClr val="002060"/>
                </a:solidFill>
              </a:rPr>
              <a:t>4الجاهِلُ </a:t>
            </a:r>
            <a:r>
              <a:rPr lang="fa-IR" b="1" dirty="0">
                <a:solidFill>
                  <a:srgbClr val="002060"/>
                </a:solidFill>
              </a:rPr>
              <a:t>مَن یتبَعُ الهوی</a:t>
            </a:r>
            <a:r>
              <a:rPr lang="fa-IR" b="1" dirty="0" smtClean="0">
                <a:solidFill>
                  <a:srgbClr val="002060"/>
                </a:solidFill>
              </a:rPr>
              <a:t>.</a:t>
            </a:r>
          </a:p>
          <a:p>
            <a:endParaRPr lang="fa-IR" b="1" dirty="0">
              <a:solidFill>
                <a:srgbClr val="002060"/>
              </a:solidFill>
            </a:endParaRPr>
          </a:p>
          <a:p>
            <a:r>
              <a:rPr lang="fa-IR" b="1" dirty="0" smtClean="0">
                <a:solidFill>
                  <a:srgbClr val="C00000"/>
                </a:solidFill>
              </a:rPr>
              <a:t>أ</a:t>
            </a:r>
            <a:r>
              <a:rPr lang="fa-IR" sz="2000" b="1" dirty="0" smtClean="0">
                <a:solidFill>
                  <a:srgbClr val="C00000"/>
                </a:solidFill>
              </a:rPr>
              <a:t>دخِل </a:t>
            </a:r>
            <a:r>
              <a:rPr lang="fa-IR" sz="2000" b="1" dirty="0">
                <a:solidFill>
                  <a:srgbClr val="C00000"/>
                </a:solidFill>
              </a:rPr>
              <a:t>کلمةَ((قاضِی)) فی کُلِّ جملةٍ ثُمّ اذکر اعرابِها.</a:t>
            </a:r>
            <a:endParaRPr lang="en-US" sz="2000" dirty="0">
              <a:solidFill>
                <a:srgbClr val="C00000"/>
              </a:solidFill>
            </a:endParaRPr>
          </a:p>
          <a:p>
            <a:r>
              <a:rPr lang="fa-IR" sz="2000" b="1" dirty="0">
                <a:solidFill>
                  <a:srgbClr val="002060"/>
                </a:solidFill>
              </a:rPr>
              <a:t>1- اَحترِمُ.................. العادِل.			</a:t>
            </a:r>
            <a:endParaRPr lang="fa-IR" sz="2000" b="1" dirty="0" smtClean="0">
              <a:solidFill>
                <a:srgbClr val="002060"/>
              </a:solidFill>
            </a:endParaRPr>
          </a:p>
          <a:p>
            <a:r>
              <a:rPr lang="fa-IR" sz="2000" b="1" dirty="0">
                <a:solidFill>
                  <a:srgbClr val="002060"/>
                </a:solidFill>
              </a:rPr>
              <a:t>2</a:t>
            </a:r>
            <a:r>
              <a:rPr lang="fa-IR" sz="2000" b="1" dirty="0" smtClean="0">
                <a:solidFill>
                  <a:srgbClr val="002060"/>
                </a:solidFill>
              </a:rPr>
              <a:t>رأیتُ</a:t>
            </a:r>
            <a:r>
              <a:rPr lang="fa-IR" sz="2000" b="1" dirty="0">
                <a:solidFill>
                  <a:srgbClr val="002060"/>
                </a:solidFill>
              </a:rPr>
              <a:t>..................... یَحکُمُ </a:t>
            </a:r>
            <a:r>
              <a:rPr lang="fa-IR" sz="2000" b="1" dirty="0" smtClean="0">
                <a:solidFill>
                  <a:srgbClr val="002060"/>
                </a:solidFill>
              </a:rPr>
              <a:t>بالعَدل.</a:t>
            </a:r>
            <a:endParaRPr lang="en-US" sz="2000" dirty="0">
              <a:solidFill>
                <a:srgbClr val="002060"/>
              </a:solidFill>
            </a:endParaRPr>
          </a:p>
          <a:p>
            <a:r>
              <a:rPr lang="fa-IR" sz="2000" b="1" dirty="0" smtClean="0">
                <a:solidFill>
                  <a:srgbClr val="002060"/>
                </a:solidFill>
              </a:rPr>
              <a:t>3- </a:t>
            </a:r>
            <a:r>
              <a:rPr lang="fa-IR" sz="2000" b="1" dirty="0">
                <a:solidFill>
                  <a:srgbClr val="002060"/>
                </a:solidFill>
              </a:rPr>
              <a:t>نحنُ بحاجةٍ إلی.............. العادِلِ.				</a:t>
            </a:r>
            <a:endParaRPr lang="fa-IR" sz="2000" b="1" dirty="0" smtClean="0">
              <a:solidFill>
                <a:srgbClr val="002060"/>
              </a:solidFill>
            </a:endParaRPr>
          </a:p>
          <a:p>
            <a:r>
              <a:rPr lang="fa-IR" sz="2000" b="1" dirty="0" smtClean="0">
                <a:solidFill>
                  <a:srgbClr val="002060"/>
                </a:solidFill>
              </a:rPr>
              <a:t>4-حکم..................</a:t>
            </a:r>
            <a:r>
              <a:rPr lang="fa-IR" sz="2000" b="1" dirty="0">
                <a:solidFill>
                  <a:srgbClr val="002060"/>
                </a:solidFill>
              </a:rPr>
              <a:t>بالعَدلِ.</a:t>
            </a:r>
            <a:endParaRPr lang="en-US" sz="2000" dirty="0">
              <a:solidFill>
                <a:srgbClr val="002060"/>
              </a:solidFill>
            </a:endParaRPr>
          </a:p>
          <a:p>
            <a:endParaRPr lang="fa-I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213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161</TotalTime>
  <Words>456</Words>
  <Application>Microsoft Office PowerPoint</Application>
  <PresentationFormat>On-screen Show (4:3)</PresentationFormat>
  <Paragraphs>68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الدرس الرابع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تمرینات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الدرس الرابع</dc:title>
  <dc:creator>family</dc:creator>
  <cp:lastModifiedBy>family</cp:lastModifiedBy>
  <cp:revision>36</cp:revision>
  <dcterms:created xsi:type="dcterms:W3CDTF">2013-11-11T14:32:37Z</dcterms:created>
  <dcterms:modified xsi:type="dcterms:W3CDTF">2013-11-19T18:11:25Z</dcterms:modified>
</cp:coreProperties>
</file>