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57C86BB-FB33-4333-A230-243691B3C005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56B023B-364F-428E-B962-AE9D25EAE9F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830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C1CD87-2F00-4F20-8261-83A17DFD1613}" type="datetimeFigureOut">
              <a:rPr lang="fa-IR" smtClean="0"/>
              <a:t>12/24/1434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C6C38B-25B0-4F65-B34C-EE948BF41C89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424936" cy="6048672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0070C0"/>
                </a:solidFill>
                <a:cs typeface="B Jadid" pitchFamily="2" charset="-78"/>
              </a:rPr>
              <a:t>درس سوم</a:t>
            </a:r>
          </a:p>
          <a:p>
            <a:pPr algn="ctr"/>
            <a:endParaRPr lang="fa-IR" dirty="0"/>
          </a:p>
          <a:p>
            <a:pPr algn="ctr"/>
            <a:r>
              <a:rPr lang="fa-IR" dirty="0" smtClean="0">
                <a:solidFill>
                  <a:srgbClr val="C00000"/>
                </a:solidFill>
                <a:cs typeface="B Jadid" pitchFamily="2" charset="-78"/>
              </a:rPr>
              <a:t>ادامه علامت های فرعی اعراب ظاهری</a:t>
            </a:r>
          </a:p>
          <a:p>
            <a:endParaRPr lang="fa-IR" dirty="0"/>
          </a:p>
          <a:p>
            <a:pPr algn="r"/>
            <a:r>
              <a:rPr lang="fa-IR" dirty="0" smtClean="0">
                <a:solidFill>
                  <a:srgbClr val="002060"/>
                </a:solidFill>
                <a:cs typeface="B Jadid" pitchFamily="2" charset="-78"/>
              </a:rPr>
              <a:t>3- جمع مؤنث سالم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جمع مؤنث سالم جمعی است که با افزودن « الف و تاء زائد، ات » به آخر اسم هایی که غالبا مؤنث هستند ساخته می شود.</a:t>
            </a:r>
          </a:p>
          <a:p>
            <a:pPr algn="r"/>
            <a:r>
              <a:rPr lang="fa-IR" b="1" dirty="0" smtClean="0">
                <a:solidFill>
                  <a:schemeClr val="tx1"/>
                </a:solidFill>
              </a:rPr>
              <a:t>مانند: معلّم</a:t>
            </a:r>
            <a:r>
              <a:rPr lang="fa-IR" b="1" dirty="0" smtClean="0">
                <a:solidFill>
                  <a:srgbClr val="FF0000"/>
                </a:solidFill>
              </a:rPr>
              <a:t>ات ، </a:t>
            </a:r>
            <a:r>
              <a:rPr lang="fa-IR" b="1" dirty="0" smtClean="0">
                <a:solidFill>
                  <a:schemeClr val="tx1"/>
                </a:solidFill>
              </a:rPr>
              <a:t>کلم</a:t>
            </a:r>
            <a:r>
              <a:rPr lang="fa-IR" b="1" dirty="0" smtClean="0">
                <a:solidFill>
                  <a:srgbClr val="FF0000"/>
                </a:solidFill>
              </a:rPr>
              <a:t>ات ، </a:t>
            </a:r>
            <a:r>
              <a:rPr lang="fa-IR" b="1" dirty="0" smtClean="0">
                <a:solidFill>
                  <a:schemeClr val="tx1"/>
                </a:solidFill>
              </a:rPr>
              <a:t>إقدام</a:t>
            </a:r>
            <a:r>
              <a:rPr lang="fa-IR" b="1" dirty="0" smtClean="0">
                <a:solidFill>
                  <a:srgbClr val="FF0000"/>
                </a:solidFill>
              </a:rPr>
              <a:t>ات...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نکته: اسم هایی مانند : </a:t>
            </a:r>
            <a:r>
              <a:rPr lang="fa-IR" b="1" dirty="0" smtClean="0">
                <a:solidFill>
                  <a:srgbClr val="C00000"/>
                </a:solidFill>
              </a:rPr>
              <a:t>أبیات</a:t>
            </a:r>
            <a:r>
              <a:rPr lang="fa-IR" b="1" dirty="0" smtClean="0">
                <a:solidFill>
                  <a:schemeClr val="tx2"/>
                </a:solidFill>
              </a:rPr>
              <a:t>، </a:t>
            </a:r>
            <a:r>
              <a:rPr lang="fa-IR" b="1" dirty="0" smtClean="0">
                <a:solidFill>
                  <a:srgbClr val="C00000"/>
                </a:solidFill>
              </a:rPr>
              <a:t>أصوات</a:t>
            </a:r>
            <a:r>
              <a:rPr lang="fa-IR" b="1" dirty="0" smtClean="0">
                <a:solidFill>
                  <a:schemeClr val="tx2"/>
                </a:solidFill>
              </a:rPr>
              <a:t> ، </a:t>
            </a:r>
            <a:r>
              <a:rPr lang="fa-IR" b="1" dirty="0" smtClean="0">
                <a:solidFill>
                  <a:srgbClr val="C00000"/>
                </a:solidFill>
              </a:rPr>
              <a:t>أوقات</a:t>
            </a:r>
            <a:r>
              <a:rPr lang="fa-IR" b="1" dirty="0" smtClean="0">
                <a:solidFill>
                  <a:schemeClr val="tx2"/>
                </a:solidFill>
              </a:rPr>
              <a:t> و </a:t>
            </a:r>
            <a:r>
              <a:rPr lang="fa-IR" b="1" dirty="0" smtClean="0">
                <a:solidFill>
                  <a:srgbClr val="C00000"/>
                </a:solidFill>
              </a:rPr>
              <a:t>أموات</a:t>
            </a:r>
            <a:r>
              <a:rPr lang="fa-IR" b="1" dirty="0" smtClean="0">
                <a:solidFill>
                  <a:schemeClr val="tx2"/>
                </a:solidFill>
              </a:rPr>
              <a:t> جمع مکسر هستند.</a:t>
            </a:r>
          </a:p>
          <a:p>
            <a:pPr algn="r"/>
            <a:endParaRPr lang="fa-IR" dirty="0"/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6706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332656"/>
            <a:ext cx="8640960" cy="5306144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به عبارت های زیر توجه کنید:</a:t>
            </a:r>
          </a:p>
          <a:p>
            <a:pPr algn="r"/>
            <a:r>
              <a:rPr lang="fa-IR" b="1" dirty="0" smtClean="0">
                <a:solidFill>
                  <a:schemeClr val="tx1"/>
                </a:solidFill>
              </a:rPr>
              <a:t>خرجت </a:t>
            </a:r>
            <a:r>
              <a:rPr lang="fa-IR" b="1" dirty="0" smtClean="0">
                <a:solidFill>
                  <a:srgbClr val="C00000"/>
                </a:solidFill>
              </a:rPr>
              <a:t>المعلّماتُ</a:t>
            </a:r>
            <a:r>
              <a:rPr lang="fa-IR" b="1" dirty="0" smtClean="0">
                <a:solidFill>
                  <a:schemeClr val="tx1"/>
                </a:solidFill>
              </a:rPr>
              <a:t> من الصفّ.ِ</a:t>
            </a:r>
          </a:p>
          <a:p>
            <a:pPr algn="r"/>
            <a:endParaRPr lang="fa-IR" b="1" dirty="0"/>
          </a:p>
          <a:p>
            <a:pPr algn="r"/>
            <a:r>
              <a:rPr lang="fa-IR" b="1" dirty="0" smtClean="0">
                <a:solidFill>
                  <a:schemeClr val="tx1"/>
                </a:solidFill>
              </a:rPr>
              <a:t>شاهدت </a:t>
            </a:r>
            <a:r>
              <a:rPr lang="fa-IR" b="1" dirty="0" smtClean="0">
                <a:solidFill>
                  <a:srgbClr val="C00000"/>
                </a:solidFill>
              </a:rPr>
              <a:t>المعلّماتِ</a:t>
            </a:r>
            <a:r>
              <a:rPr lang="fa-IR" b="1" dirty="0" smtClean="0">
                <a:solidFill>
                  <a:schemeClr val="tx1"/>
                </a:solidFill>
              </a:rPr>
              <a:t> في المدرسة.</a:t>
            </a:r>
          </a:p>
          <a:p>
            <a:pPr algn="r"/>
            <a:endParaRPr lang="fa-IR" b="1" dirty="0"/>
          </a:p>
          <a:p>
            <a:pPr algn="r"/>
            <a:r>
              <a:rPr lang="fa-IR" b="1" dirty="0" smtClean="0">
                <a:solidFill>
                  <a:schemeClr val="tx1"/>
                </a:solidFill>
              </a:rPr>
              <a:t>ذهبتُ الی </a:t>
            </a:r>
            <a:r>
              <a:rPr lang="fa-IR" b="1" dirty="0" smtClean="0">
                <a:solidFill>
                  <a:srgbClr val="C00000"/>
                </a:solidFill>
              </a:rPr>
              <a:t>المعلّماتِ</a:t>
            </a:r>
            <a:r>
              <a:rPr lang="fa-IR" b="1" dirty="0" smtClean="0">
                <a:solidFill>
                  <a:schemeClr val="tx1"/>
                </a:solidFill>
              </a:rPr>
              <a:t>.</a:t>
            </a:r>
          </a:p>
          <a:p>
            <a:pPr algn="r"/>
            <a:endParaRPr lang="fa-IR" dirty="0"/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با توجه به نقش و اعراب </a:t>
            </a:r>
            <a:r>
              <a:rPr lang="fa-IR" b="1" dirty="0" smtClean="0">
                <a:solidFill>
                  <a:srgbClr val="C00000"/>
                </a:solidFill>
              </a:rPr>
              <a:t>« المعلّمات» </a:t>
            </a:r>
            <a:r>
              <a:rPr lang="fa-IR" b="1" dirty="0" smtClean="0">
                <a:solidFill>
                  <a:schemeClr val="tx2"/>
                </a:solidFill>
              </a:rPr>
              <a:t>چه نتیجه ای می گیرید؟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در کدام عبارت </a:t>
            </a:r>
            <a:r>
              <a:rPr lang="fa-IR" b="1" dirty="0" smtClean="0">
                <a:solidFill>
                  <a:srgbClr val="C00000"/>
                </a:solidFill>
              </a:rPr>
              <a:t>«المعلّمات» </a:t>
            </a:r>
            <a:r>
              <a:rPr lang="fa-IR" b="1" dirty="0" smtClean="0">
                <a:solidFill>
                  <a:schemeClr val="tx2"/>
                </a:solidFill>
              </a:rPr>
              <a:t>علامت اصلی را نگرفته است؟</a:t>
            </a:r>
            <a:endParaRPr lang="fa-I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8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96944" cy="6048672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chemeClr val="tx2"/>
                </a:solidFill>
              </a:rPr>
              <a:t>بله جمع مؤنث سالم در حالت نصب علامت اعراب آن فرعی است و به جای حرکت </a:t>
            </a:r>
            <a:r>
              <a:rPr lang="fa-IR" b="1" dirty="0" smtClean="0">
                <a:solidFill>
                  <a:srgbClr val="C00000"/>
                </a:solidFill>
              </a:rPr>
              <a:t>فتحه ـــَــــًـــ </a:t>
            </a:r>
            <a:r>
              <a:rPr lang="fa-IR" b="1" dirty="0" smtClean="0">
                <a:solidFill>
                  <a:schemeClr val="tx2"/>
                </a:solidFill>
              </a:rPr>
              <a:t>حرکت </a:t>
            </a:r>
            <a:r>
              <a:rPr lang="fa-IR" b="1" dirty="0" smtClean="0">
                <a:solidFill>
                  <a:srgbClr val="C00000"/>
                </a:solidFill>
              </a:rPr>
              <a:t>کسره ـــِـــٍـــ </a:t>
            </a:r>
            <a:r>
              <a:rPr lang="fa-IR" b="1" dirty="0" smtClean="0">
                <a:solidFill>
                  <a:schemeClr val="tx2"/>
                </a:solidFill>
              </a:rPr>
              <a:t>در آخر آن ظاهر می شود.</a:t>
            </a:r>
          </a:p>
          <a:p>
            <a:pPr algn="r"/>
            <a:endParaRPr lang="fa-IR" b="1" dirty="0"/>
          </a:p>
          <a:p>
            <a:pPr algn="r"/>
            <a:endParaRPr lang="fa-IR" b="1" dirty="0" smtClean="0">
              <a:solidFill>
                <a:schemeClr val="tx2"/>
              </a:solidFill>
            </a:endParaRP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پس:جمع مؤنث سالم 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رفع اصلی</a:t>
            </a:r>
          </a:p>
          <a:p>
            <a:pPr algn="r"/>
            <a:endParaRPr lang="fa-IR" b="1" dirty="0"/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جر اصلی </a:t>
            </a:r>
          </a:p>
          <a:p>
            <a:pPr algn="r"/>
            <a:endParaRPr lang="fa-IR" b="1" dirty="0"/>
          </a:p>
          <a:p>
            <a:pPr algn="r"/>
            <a:r>
              <a:rPr lang="fa-IR" b="1" dirty="0" smtClean="0">
                <a:solidFill>
                  <a:srgbClr val="FF0000"/>
                </a:solidFill>
              </a:rPr>
              <a:t>نصب فرعی</a:t>
            </a:r>
            <a:endParaRPr lang="fa-IR" b="1" dirty="0">
              <a:solidFill>
                <a:srgbClr val="FF0000"/>
              </a:solidFill>
            </a:endParaRP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7410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496944" cy="6192688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جمع مؤنث سالم هیچوقت حرکت فتحه در آخر ان ظاهر نمی شود.</a:t>
            </a:r>
          </a:p>
          <a:p>
            <a:pPr algn="r"/>
            <a:r>
              <a:rPr lang="fa-IR" dirty="0" smtClean="0">
                <a:cs typeface="B Jadid" pitchFamily="2" charset="-78"/>
              </a:rPr>
              <a:t>تمرین</a:t>
            </a:r>
          </a:p>
          <a:p>
            <a:pPr algn="r"/>
            <a:r>
              <a:rPr lang="fa-IR" sz="2400" dirty="0" smtClean="0">
                <a:solidFill>
                  <a:schemeClr val="tx2"/>
                </a:solidFill>
                <a:cs typeface="B Jadid" pitchFamily="2" charset="-78"/>
              </a:rPr>
              <a:t>1-در کدام عبارت علامت اعراب جمع مؤنث سالم فرعی است.</a:t>
            </a:r>
          </a:p>
          <a:p>
            <a:pPr algn="r"/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</a:rPr>
              <a:t>الف- حفظتُ آیات من القرآن.</a:t>
            </a:r>
          </a:p>
          <a:p>
            <a:pPr algn="r"/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</a:rPr>
              <a:t>ب- استمعت الی آیات من القرآن.</a:t>
            </a:r>
          </a:p>
          <a:p>
            <a:pPr algn="r"/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</a:rPr>
              <a:t>ج- </a:t>
            </a:r>
            <a:r>
              <a:rPr lang="fa-IR" sz="2000" b="1" dirty="0" smtClean="0">
                <a:solidFill>
                  <a:schemeClr val="tx2">
                    <a:lumMod val="75000"/>
                  </a:schemeClr>
                </a:solidFill>
              </a:rPr>
              <a:t>آیات القرآن یشجِّعنا علی الاعمال الصالحة.</a:t>
            </a:r>
          </a:p>
          <a:p>
            <a:pPr algn="r"/>
            <a:r>
              <a:rPr lang="fa-IR" sz="2400" dirty="0" smtClean="0">
                <a:solidFill>
                  <a:schemeClr val="tx2"/>
                </a:solidFill>
                <a:cs typeface="B Jadid" pitchFamily="2" charset="-78"/>
              </a:rPr>
              <a:t>2- عیّن الکلمات الّتی لها علامات الاعراب الفرعیة:</a:t>
            </a:r>
          </a:p>
          <a:p>
            <a:pPr marL="457200" indent="-457200" algn="r">
              <a:buFontTx/>
              <a:buChar char="-"/>
            </a:pPr>
            <a:r>
              <a:rPr lang="fa-IR" sz="2000" b="1" dirty="0" smtClean="0">
                <a:solidFill>
                  <a:schemeClr val="tx2"/>
                </a:solidFill>
              </a:rPr>
              <a:t>یذهبن السیّئات.</a:t>
            </a:r>
          </a:p>
          <a:p>
            <a:pPr marL="457200" indent="-457200" algn="r">
              <a:buFontTx/>
              <a:buChar char="-"/>
            </a:pPr>
            <a:r>
              <a:rPr lang="fa-IR" sz="2000" b="1" dirty="0" smtClean="0">
                <a:solidFill>
                  <a:schemeClr val="tx2"/>
                </a:solidFill>
              </a:rPr>
              <a:t>إحترمتُ الفاضلات.</a:t>
            </a:r>
          </a:p>
          <a:p>
            <a:pPr marL="342900" indent="-342900" algn="r">
              <a:buFontTx/>
              <a:buChar char="-"/>
            </a:pPr>
            <a:r>
              <a:rPr lang="fa-IR" sz="2000" b="1" dirty="0" smtClean="0">
                <a:solidFill>
                  <a:schemeClr val="tx2"/>
                </a:solidFill>
              </a:rPr>
              <a:t>کتبت الطالبات التمرینات.</a:t>
            </a:r>
          </a:p>
          <a:p>
            <a:pPr marL="342900" indent="-342900" algn="r">
              <a:buFontTx/>
              <a:buChar char="-"/>
            </a:pPr>
            <a:r>
              <a:rPr lang="fa-IR" sz="2000" b="1" dirty="0" smtClean="0">
                <a:solidFill>
                  <a:schemeClr val="tx2"/>
                </a:solidFill>
              </a:rPr>
              <a:t>المؤمنون یساعدون المحرومین.</a:t>
            </a:r>
          </a:p>
          <a:p>
            <a:pPr marL="342900" indent="-342900" algn="r">
              <a:buFontTx/>
              <a:buChar char="-"/>
            </a:pPr>
            <a:r>
              <a:rPr lang="fa-IR" sz="2000" b="1" dirty="0" smtClean="0">
                <a:solidFill>
                  <a:schemeClr val="tx2"/>
                </a:solidFill>
              </a:rPr>
              <a:t>الطالبان کتبا التمرینین.</a:t>
            </a:r>
            <a:endParaRPr lang="fa-IR" sz="2000" dirty="0" smtClean="0">
              <a:solidFill>
                <a:schemeClr val="tx2"/>
              </a:solidFill>
            </a:endParaRPr>
          </a:p>
          <a:p>
            <a:pPr marL="342900" indent="-342900" algn="r">
              <a:buFontTx/>
              <a:buChar char="-"/>
            </a:pPr>
            <a:r>
              <a:rPr lang="fa-IR" sz="2000" dirty="0" smtClean="0">
                <a:solidFill>
                  <a:schemeClr val="tx2"/>
                </a:solidFill>
              </a:rPr>
              <a:t>قرأت الطالبتان مقالتین في مجلّتین. </a:t>
            </a:r>
            <a:endParaRPr lang="fa-IR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30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568952" cy="6408712"/>
          </a:xfrm>
        </p:spPr>
        <p:txBody>
          <a:bodyPr>
            <a:normAutofit/>
          </a:bodyPr>
          <a:lstStyle/>
          <a:p>
            <a:pPr algn="r"/>
            <a:r>
              <a:rPr lang="fa-IR" b="1" dirty="0" smtClean="0">
                <a:solidFill>
                  <a:schemeClr val="tx2"/>
                </a:solidFill>
                <a:cs typeface="B Jadid" pitchFamily="2" charset="-78"/>
              </a:rPr>
              <a:t>4- اسم ممنوع من الصرف (غیر منصرف)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علامت های اسم معرب را به خاطر می آورید؟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«ال» </a:t>
            </a:r>
            <a:r>
              <a:rPr lang="fa-IR" sz="2400" b="1" dirty="0" smtClean="0">
                <a:solidFill>
                  <a:schemeClr val="tx1"/>
                </a:solidFill>
              </a:rPr>
              <a:t>: الکتاب ، الطالب...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«تنوین»: </a:t>
            </a:r>
            <a:r>
              <a:rPr lang="fa-IR" sz="2400" b="1" dirty="0" smtClean="0">
                <a:solidFill>
                  <a:schemeClr val="tx1"/>
                </a:solidFill>
              </a:rPr>
              <a:t>رجُلٌ، محمّداً، شجرةٍ...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«مضاف واقع شدن»: صدیق</a:t>
            </a:r>
            <a:r>
              <a:rPr lang="fa-IR" sz="2400" b="1" dirty="0" smtClean="0">
                <a:solidFill>
                  <a:schemeClr val="tx1"/>
                </a:solidFill>
              </a:rPr>
              <a:t> عليّ ، </a:t>
            </a:r>
            <a:r>
              <a:rPr lang="fa-IR" sz="2400" b="1" dirty="0" smtClean="0">
                <a:solidFill>
                  <a:srgbClr val="C00000"/>
                </a:solidFill>
              </a:rPr>
              <a:t>باب</a:t>
            </a:r>
            <a:r>
              <a:rPr lang="fa-IR" sz="2400" b="1" dirty="0" smtClean="0">
                <a:solidFill>
                  <a:schemeClr val="tx1"/>
                </a:solidFill>
              </a:rPr>
              <a:t> البیت ، </a:t>
            </a:r>
            <a:r>
              <a:rPr lang="fa-IR" sz="2400" b="1" dirty="0" smtClean="0">
                <a:solidFill>
                  <a:srgbClr val="C00000"/>
                </a:solidFill>
              </a:rPr>
              <a:t>کتاب</a:t>
            </a:r>
            <a:r>
              <a:rPr lang="fa-IR" sz="2400" b="1" dirty="0" smtClean="0">
                <a:solidFill>
                  <a:schemeClr val="tx1"/>
                </a:solidFill>
              </a:rPr>
              <a:t>ي...</a:t>
            </a:r>
          </a:p>
          <a:p>
            <a:pPr algn="r"/>
            <a:r>
              <a:rPr lang="fa-IR" sz="2400" b="1" dirty="0" smtClean="0">
                <a:solidFill>
                  <a:schemeClr val="tx1"/>
                </a:solidFill>
              </a:rPr>
              <a:t>بعضی از اسم های معرب تنوین نمی پذیرند . به این گونه اسم ها </a:t>
            </a:r>
            <a:r>
              <a:rPr lang="fa-IR" sz="2400" b="1" dirty="0" smtClean="0">
                <a:solidFill>
                  <a:schemeClr val="tx2"/>
                </a:solidFill>
              </a:rPr>
              <a:t>ممنوع من الصرف( غیر منصرف) </a:t>
            </a:r>
            <a:r>
              <a:rPr lang="fa-IR" sz="2400" b="1" dirty="0" smtClean="0">
                <a:solidFill>
                  <a:schemeClr val="tx1"/>
                </a:solidFill>
              </a:rPr>
              <a:t>می گویند.</a:t>
            </a:r>
          </a:p>
          <a:p>
            <a:pPr algn="r"/>
            <a:endParaRPr lang="fa-IR" sz="2400" b="1" dirty="0"/>
          </a:p>
          <a:p>
            <a:pPr algn="r"/>
            <a:r>
              <a:rPr lang="fa-IR" sz="2400" b="1" dirty="0" smtClean="0">
                <a:solidFill>
                  <a:schemeClr val="tx2"/>
                </a:solidFill>
              </a:rPr>
              <a:t>پس اسم را به منصرف و غیر منصرف تقسیم می کنند. </a:t>
            </a:r>
            <a:endParaRPr lang="fa-IR" sz="2400" b="1" dirty="0">
              <a:solidFill>
                <a:schemeClr val="tx2"/>
              </a:solidFill>
            </a:endParaRPr>
          </a:p>
          <a:p>
            <a:pPr marL="342900" indent="-342900" algn="r">
              <a:buFontTx/>
              <a:buChar char="-"/>
            </a:pPr>
            <a:r>
              <a:rPr lang="fa-IR" sz="2400" b="1" dirty="0" smtClean="0">
                <a:solidFill>
                  <a:schemeClr val="accent2"/>
                </a:solidFill>
              </a:rPr>
              <a:t>منصرف: </a:t>
            </a:r>
            <a:r>
              <a:rPr lang="fa-IR" sz="2400" b="1" dirty="0" smtClean="0">
                <a:solidFill>
                  <a:schemeClr val="tx2"/>
                </a:solidFill>
              </a:rPr>
              <a:t>تنوین پذیر( اغلب اسم ها منصرف اند)</a:t>
            </a:r>
          </a:p>
          <a:p>
            <a:pPr marL="342900" indent="-342900" algn="r">
              <a:buFontTx/>
              <a:buChar char="-"/>
            </a:pPr>
            <a:r>
              <a:rPr lang="fa-IR" sz="2400" b="1" dirty="0" smtClean="0">
                <a:solidFill>
                  <a:schemeClr val="tx2"/>
                </a:solidFill>
              </a:rPr>
              <a:t> </a:t>
            </a:r>
            <a:r>
              <a:rPr lang="fa-IR" sz="2400" b="1" dirty="0" smtClean="0">
                <a:solidFill>
                  <a:schemeClr val="accent2"/>
                </a:solidFill>
              </a:rPr>
              <a:t>ممنوع من الصرف (غیر منصرف): </a:t>
            </a:r>
            <a:r>
              <a:rPr lang="fa-IR" sz="2400" b="1" dirty="0" smtClean="0">
                <a:solidFill>
                  <a:schemeClr val="tx2"/>
                </a:solidFill>
              </a:rPr>
              <a:t>تنوین ناپذیر( اسم های غیر منصرف تعدادشان محدود است.)</a:t>
            </a:r>
          </a:p>
          <a:p>
            <a:pPr marL="342900" indent="-342900" algn="r">
              <a:buFontTx/>
              <a:buChar char="-"/>
            </a:pPr>
            <a:endParaRPr lang="fa-IR" sz="2400" b="1" dirty="0"/>
          </a:p>
        </p:txBody>
      </p:sp>
    </p:spTree>
    <p:extLst>
      <p:ext uri="{BB962C8B-B14F-4D97-AF65-F5344CB8AC3E}">
        <p14:creationId xmlns:p14="http://schemas.microsoft.com/office/powerpoint/2010/main" val="330427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96944" cy="6120680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معروفترین موارد اسم های ممنوع الصرف عبارتند از:</a:t>
            </a:r>
          </a:p>
          <a:p>
            <a:pPr algn="r"/>
            <a:endParaRPr lang="fa-IR" sz="2400" dirty="0" smtClean="0">
              <a:solidFill>
                <a:srgbClr val="002060"/>
              </a:solidFill>
              <a:cs typeface="B Jadid" pitchFamily="2" charset="-78"/>
            </a:endParaRP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rgbClr val="C00000"/>
                </a:solidFill>
              </a:rPr>
              <a:t>علم مؤنث: </a:t>
            </a:r>
            <a:r>
              <a:rPr lang="fa-IR" sz="2800" b="1" dirty="0" smtClean="0">
                <a:solidFill>
                  <a:schemeClr val="tx2"/>
                </a:solidFill>
              </a:rPr>
              <a:t>فاطمة، زینب، مکّة، حمزة.....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rgbClr val="C00000"/>
                </a:solidFill>
              </a:rPr>
              <a:t>بیشتر اسم های علم غیر عربی: </a:t>
            </a:r>
            <a:r>
              <a:rPr lang="fa-IR" sz="2800" b="1" dirty="0" smtClean="0">
                <a:solidFill>
                  <a:schemeClr val="tx2"/>
                </a:solidFill>
              </a:rPr>
              <a:t>یوسف، فرعون، بهزاد، شیراز...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rgbClr val="C00000"/>
                </a:solidFill>
              </a:rPr>
              <a:t>صفت بر وزن « أَفعَل» </a:t>
            </a:r>
            <a:r>
              <a:rPr lang="fa-IR" sz="2800" b="1" dirty="0" smtClean="0">
                <a:solidFill>
                  <a:schemeClr val="tx2"/>
                </a:solidFill>
              </a:rPr>
              <a:t>: أکبر، أعلم، أحمَر ...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rgbClr val="C00000"/>
                </a:solidFill>
              </a:rPr>
              <a:t>جمع مکسّر بر وزن مفاعل و مَفاعیل و هماهنگ با آن ها: </a:t>
            </a:r>
            <a:r>
              <a:rPr lang="fa-IR" sz="2800" b="1" dirty="0" smtClean="0">
                <a:solidFill>
                  <a:schemeClr val="tx2"/>
                </a:solidFill>
              </a:rPr>
              <a:t>مَدارِس، مصابیح، تلامیذ....</a:t>
            </a:r>
            <a:endParaRPr lang="fa-IR" sz="2800" dirty="0"/>
          </a:p>
          <a:p>
            <a:pPr marL="457200" indent="-457200" algn="r">
              <a:buFontTx/>
              <a:buChar char="-"/>
            </a:pPr>
            <a:r>
              <a:rPr lang="fa-IR" sz="2800" dirty="0" smtClean="0">
                <a:solidFill>
                  <a:srgbClr val="002060"/>
                </a:solidFill>
                <a:cs typeface="B Jadid" pitchFamily="2" charset="-78"/>
              </a:rPr>
              <a:t>اعراب اسم ممنوع من الصرف: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chemeClr val="tx2"/>
                </a:solidFill>
              </a:rPr>
              <a:t>به اعراب کلمه ی </a:t>
            </a:r>
            <a:r>
              <a:rPr lang="fa-IR" sz="2800" b="1" dirty="0" smtClean="0">
                <a:solidFill>
                  <a:srgbClr val="FF0000"/>
                </a:solidFill>
              </a:rPr>
              <a:t>«ایران» </a:t>
            </a:r>
            <a:r>
              <a:rPr lang="fa-IR" sz="2800" b="1" dirty="0" smtClean="0">
                <a:solidFill>
                  <a:schemeClr val="tx2"/>
                </a:solidFill>
              </a:rPr>
              <a:t>در عبارتهای زیر توجه کنید: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rgbClr val="FF0000"/>
                </a:solidFill>
              </a:rPr>
              <a:t>ایرانُ</a:t>
            </a:r>
            <a:r>
              <a:rPr lang="fa-IR" sz="2800" b="1" dirty="0" smtClean="0">
                <a:solidFill>
                  <a:schemeClr val="tx2"/>
                </a:solidFill>
              </a:rPr>
              <a:t> وطني.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 smtClean="0">
                <a:solidFill>
                  <a:schemeClr val="tx2"/>
                </a:solidFill>
              </a:rPr>
              <a:t>أحبّ </a:t>
            </a:r>
            <a:r>
              <a:rPr lang="fa-IR" sz="2800" b="1" dirty="0" smtClean="0">
                <a:solidFill>
                  <a:srgbClr val="FF0000"/>
                </a:solidFill>
              </a:rPr>
              <a:t>ایرانَ</a:t>
            </a:r>
            <a:r>
              <a:rPr lang="fa-IR" sz="2800" b="1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r">
              <a:buFontTx/>
              <a:buChar char="-"/>
            </a:pPr>
            <a:r>
              <a:rPr lang="fa-IR" sz="2800" b="1" dirty="0">
                <a:solidFill>
                  <a:schemeClr val="tx2"/>
                </a:solidFill>
              </a:rPr>
              <a:t> </a:t>
            </a:r>
            <a:r>
              <a:rPr lang="fa-IR" sz="2800" b="1" dirty="0" smtClean="0">
                <a:solidFill>
                  <a:schemeClr val="tx2"/>
                </a:solidFill>
              </a:rPr>
              <a:t>انا اسکن في </a:t>
            </a:r>
            <a:r>
              <a:rPr lang="fa-IR" sz="2800" b="1" dirty="0" smtClean="0">
                <a:solidFill>
                  <a:srgbClr val="FF0000"/>
                </a:solidFill>
              </a:rPr>
              <a:t>ایرانَ</a:t>
            </a:r>
            <a:r>
              <a:rPr lang="fa-IR" sz="2800" b="1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r">
              <a:buFontTx/>
              <a:buChar char="-"/>
            </a:pP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252334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352928" cy="6048672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chemeClr val="tx2"/>
                </a:solidFill>
              </a:rPr>
              <a:t>بله اسم ممنوع من الصرف تنها وقتی که مجرور است علامت اعراب آن فرعی است و به جای حرکت کسره (ـــِـــ ) حرکت فتحه (ــَـــ ) در آخر آن ظاهر می شود.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پس می توان گفت اسم ممنوع من الصرف( غیر منصرف) تنوین و کسره نمی گیرد.</a:t>
            </a:r>
          </a:p>
          <a:p>
            <a:pPr algn="r"/>
            <a:endParaRPr lang="fa-IR" dirty="0"/>
          </a:p>
          <a:p>
            <a:pPr algn="r"/>
            <a:r>
              <a:rPr lang="fa-IR" b="1" dirty="0" smtClean="0">
                <a:solidFill>
                  <a:srgbClr val="C00000"/>
                </a:solidFill>
              </a:rPr>
              <a:t>عیّن الممنوع من الصرف و علامته:</a:t>
            </a:r>
          </a:p>
          <a:p>
            <a:pPr algn="r"/>
            <a:r>
              <a:rPr lang="fa-IR" sz="2800" b="1" dirty="0" smtClean="0">
                <a:solidFill>
                  <a:schemeClr val="tx2"/>
                </a:solidFill>
              </a:rPr>
              <a:t>لفاطمة فضائل کثیرة.</a:t>
            </a:r>
          </a:p>
          <a:p>
            <a:pPr algn="r"/>
            <a:r>
              <a:rPr lang="fa-IR" sz="2800" b="1" dirty="0" smtClean="0">
                <a:solidFill>
                  <a:schemeClr val="tx2"/>
                </a:solidFill>
              </a:rPr>
              <a:t>الیس الله بأعلم.</a:t>
            </a:r>
          </a:p>
          <a:p>
            <a:pPr algn="r"/>
            <a:r>
              <a:rPr lang="fa-IR" sz="2800" b="1" dirty="0" smtClean="0">
                <a:solidFill>
                  <a:schemeClr val="tx2"/>
                </a:solidFill>
              </a:rPr>
              <a:t>صلّیتُ في مساجد.</a:t>
            </a:r>
          </a:p>
          <a:p>
            <a:pPr algn="r"/>
            <a:r>
              <a:rPr lang="fa-IR" sz="2800" b="1" dirty="0" smtClean="0">
                <a:solidFill>
                  <a:schemeClr val="tx2"/>
                </a:solidFill>
              </a:rPr>
              <a:t>إذهب الی فرعون.</a:t>
            </a:r>
            <a:endParaRPr lang="fa-IR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05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</TotalTime>
  <Words>517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family</cp:lastModifiedBy>
  <cp:revision>21</cp:revision>
  <dcterms:created xsi:type="dcterms:W3CDTF">2013-10-28T15:53:15Z</dcterms:created>
  <dcterms:modified xsi:type="dcterms:W3CDTF">2013-10-28T17:54:33Z</dcterms:modified>
</cp:coreProperties>
</file>