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71"/>
  </p:notesMasterIdLst>
  <p:sldIdLst>
    <p:sldId id="256" r:id="rId2"/>
    <p:sldId id="258" r:id="rId3"/>
    <p:sldId id="259" r:id="rId4"/>
    <p:sldId id="260" r:id="rId5"/>
    <p:sldId id="261" r:id="rId6"/>
    <p:sldId id="262" r:id="rId7"/>
    <p:sldId id="263" r:id="rId8"/>
    <p:sldId id="337" r:id="rId9"/>
    <p:sldId id="338" r:id="rId10"/>
    <p:sldId id="339" r:id="rId11"/>
    <p:sldId id="264" r:id="rId12"/>
    <p:sldId id="265" r:id="rId13"/>
    <p:sldId id="266" r:id="rId14"/>
    <p:sldId id="267" r:id="rId15"/>
    <p:sldId id="268" r:id="rId16"/>
    <p:sldId id="269" r:id="rId17"/>
    <p:sldId id="270" r:id="rId18"/>
    <p:sldId id="271" r:id="rId19"/>
    <p:sldId id="272" r:id="rId20"/>
    <p:sldId id="273" r:id="rId21"/>
    <p:sldId id="274" r:id="rId22"/>
    <p:sldId id="340" r:id="rId23"/>
    <p:sldId id="341" r:id="rId24"/>
    <p:sldId id="342" r:id="rId25"/>
    <p:sldId id="343" r:id="rId26"/>
    <p:sldId id="344" r:id="rId27"/>
    <p:sldId id="345" r:id="rId28"/>
    <p:sldId id="346" r:id="rId29"/>
    <p:sldId id="275"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7" r:id="rId57"/>
    <p:sldId id="308" r:id="rId58"/>
    <p:sldId id="309" r:id="rId59"/>
    <p:sldId id="305" r:id="rId60"/>
    <p:sldId id="306" r:id="rId61"/>
    <p:sldId id="316" r:id="rId62"/>
    <p:sldId id="315" r:id="rId63"/>
    <p:sldId id="310" r:id="rId64"/>
    <p:sldId id="311" r:id="rId65"/>
    <p:sldId id="312" r:id="rId66"/>
    <p:sldId id="313" r:id="rId67"/>
    <p:sldId id="314" r:id="rId68"/>
    <p:sldId id="317" r:id="rId69"/>
    <p:sldId id="318" r:id="rId70"/>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11FF"/>
    <a:srgbClr val="067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2329" autoAdjust="0"/>
    <p:restoredTop sz="94660"/>
  </p:normalViewPr>
  <p:slideViewPr>
    <p:cSldViewPr>
      <p:cViewPr>
        <p:scale>
          <a:sx n="75" d="100"/>
          <a:sy n="75" d="100"/>
        </p:scale>
        <p:origin x="-1680" y="-2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11E5803D-34D8-40A7-9374-FED860563F14}" type="datetimeFigureOut">
              <a:rPr lang="fa-IR" smtClean="0"/>
              <a:pPr/>
              <a:t>12/12/1434</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341C3C2E-CB4D-4A9C-B9A9-A621B460D200}" type="slidenum">
              <a:rPr lang="fa-IR" smtClean="0"/>
              <a:pPr/>
              <a:t>‹#›</a:t>
            </a:fld>
            <a:endParaRPr lang="fa-IR"/>
          </a:p>
        </p:txBody>
      </p:sp>
    </p:spTree>
    <p:extLst>
      <p:ext uri="{BB962C8B-B14F-4D97-AF65-F5344CB8AC3E}">
        <p14:creationId xmlns:p14="http://schemas.microsoft.com/office/powerpoint/2010/main" val="311237739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341C3C2E-CB4D-4A9C-B9A9-A621B460D200}" type="slidenum">
              <a:rPr lang="fa-IR" smtClean="0"/>
              <a:pPr/>
              <a:t>1</a:t>
            </a:fld>
            <a:endParaRPr lang="fa-I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341C3C2E-CB4D-4A9C-B9A9-A621B460D200}" type="slidenum">
              <a:rPr lang="fa-IR" smtClean="0"/>
              <a:pPr/>
              <a:t>4</a:t>
            </a:fld>
            <a:endParaRPr lang="fa-I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341C3C2E-CB4D-4A9C-B9A9-A621B460D200}" type="slidenum">
              <a:rPr lang="fa-IR" smtClean="0"/>
              <a:pPr/>
              <a:t>15</a:t>
            </a:fld>
            <a:endParaRPr lang="fa-I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341C3C2E-CB4D-4A9C-B9A9-A621B460D200}" type="slidenum">
              <a:rPr lang="fa-IR" smtClean="0"/>
              <a:pPr/>
              <a:t>29</a:t>
            </a:fld>
            <a:endParaRPr lang="fa-I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3B54AA60-3B5E-482E-BEC5-3BC50579A910}" type="datetime8">
              <a:rPr lang="fa-IR" smtClean="0"/>
              <a:pPr/>
              <a:t>اکتبر 16، 13</a:t>
            </a:fld>
            <a:endParaRPr lang="fa-IR"/>
          </a:p>
        </p:txBody>
      </p:sp>
      <p:sp>
        <p:nvSpPr>
          <p:cNvPr id="2" name="Footer Placeholder 1"/>
          <p:cNvSpPr>
            <a:spLocks noGrp="1"/>
          </p:cNvSpPr>
          <p:nvPr>
            <p:ph type="ftr" sz="quarter" idx="11"/>
          </p:nvPr>
        </p:nvSpPr>
        <p:spPr/>
        <p:txBody>
          <a:bodyPr/>
          <a:lstStyle/>
          <a:p>
            <a:endParaRPr lang="fa-IR"/>
          </a:p>
        </p:txBody>
      </p:sp>
      <p:sp>
        <p:nvSpPr>
          <p:cNvPr id="15" name="Slide Number Placeholder 14"/>
          <p:cNvSpPr>
            <a:spLocks noGrp="1"/>
          </p:cNvSpPr>
          <p:nvPr>
            <p:ph type="sldNum" sz="quarter" idx="12"/>
          </p:nvPr>
        </p:nvSpPr>
        <p:spPr>
          <a:xfrm>
            <a:off x="8229600" y="6473952"/>
            <a:ext cx="758952" cy="246888"/>
          </a:xfrm>
        </p:spPr>
        <p:txBody>
          <a:bodyPr/>
          <a:lstStyle/>
          <a:p>
            <a:fld id="{45A9A145-6BEF-4CCE-86B7-6DABBB37AB21}" type="slidenum">
              <a:rPr lang="fa-IR" smtClean="0"/>
              <a:pPr/>
              <a:t>‹#›</a:t>
            </a:fld>
            <a:endParaRPr lang="fa-IR"/>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6A469D4-0D80-41E7-8E71-170F02745250}" type="datetime8">
              <a:rPr lang="fa-IR" smtClean="0"/>
              <a:pPr/>
              <a:t>اکتبر 16، 13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5A9A145-6BEF-4CCE-86B7-6DABBB37AB21}" type="slidenum">
              <a:rPr lang="fa-IR" smtClean="0"/>
              <a:pPr/>
              <a:t>‹#›</a:t>
            </a:fld>
            <a:endParaRPr lang="fa-IR"/>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9A05957-8BD7-4484-B7A6-C283A2A07C7F}" type="datetime8">
              <a:rPr lang="fa-IR" smtClean="0"/>
              <a:pPr/>
              <a:t>اکتبر 16، 13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5A9A145-6BEF-4CCE-86B7-6DABBB37AB21}" type="slidenum">
              <a:rPr lang="fa-IR" smtClean="0"/>
              <a:pPr/>
              <a:t>‹#›</a:t>
            </a:fld>
            <a:endParaRPr lang="fa-IR"/>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EF862B8E-AF89-4EA9-B4E1-CFF62144A8D8}" type="datetime8">
              <a:rPr lang="fa-IR" smtClean="0"/>
              <a:pPr/>
              <a:t>اکتبر 16، 13</a:t>
            </a:fld>
            <a:endParaRPr lang="fa-IR"/>
          </a:p>
        </p:txBody>
      </p:sp>
      <p:sp>
        <p:nvSpPr>
          <p:cNvPr id="19" name="Footer Placeholder 18"/>
          <p:cNvSpPr>
            <a:spLocks noGrp="1"/>
          </p:cNvSpPr>
          <p:nvPr>
            <p:ph type="ftr" sz="quarter" idx="11"/>
          </p:nvPr>
        </p:nvSpPr>
        <p:spPr>
          <a:xfrm>
            <a:off x="3581400" y="76200"/>
            <a:ext cx="2895600" cy="288925"/>
          </a:xfrm>
        </p:spPr>
        <p:txBody>
          <a:bodyPr/>
          <a:lstStyle/>
          <a:p>
            <a:endParaRPr lang="fa-IR"/>
          </a:p>
        </p:txBody>
      </p:sp>
      <p:sp>
        <p:nvSpPr>
          <p:cNvPr id="16" name="Slide Number Placeholder 15"/>
          <p:cNvSpPr>
            <a:spLocks noGrp="1"/>
          </p:cNvSpPr>
          <p:nvPr>
            <p:ph type="sldNum" sz="quarter" idx="12"/>
          </p:nvPr>
        </p:nvSpPr>
        <p:spPr>
          <a:xfrm>
            <a:off x="8229600" y="6473952"/>
            <a:ext cx="758952" cy="246888"/>
          </a:xfrm>
        </p:spPr>
        <p:txBody>
          <a:bodyPr/>
          <a:lstStyle/>
          <a:p>
            <a:fld id="{45A9A145-6BEF-4CCE-86B7-6DABBB37AB21}" type="slidenum">
              <a:rPr lang="fa-IR" smtClean="0"/>
              <a:pPr/>
              <a:t>‹#›</a:t>
            </a:fld>
            <a:endParaRPr lang="fa-IR"/>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F16A2A0F-DCA1-4FC1-9494-D5D3476F4DAD}" type="datetime8">
              <a:rPr lang="fa-IR" smtClean="0"/>
              <a:pPr/>
              <a:t>اکتبر 16، 13</a:t>
            </a:fld>
            <a:endParaRPr lang="fa-IR"/>
          </a:p>
        </p:txBody>
      </p:sp>
      <p:sp>
        <p:nvSpPr>
          <p:cNvPr id="11" name="Footer Placeholder 10"/>
          <p:cNvSpPr>
            <a:spLocks noGrp="1"/>
          </p:cNvSpPr>
          <p:nvPr>
            <p:ph type="ftr" sz="quarter" idx="11"/>
          </p:nvPr>
        </p:nvSpPr>
        <p:spPr/>
        <p:txBody>
          <a:bodyPr/>
          <a:lstStyle/>
          <a:p>
            <a:endParaRPr lang="fa-IR"/>
          </a:p>
        </p:txBody>
      </p:sp>
      <p:sp>
        <p:nvSpPr>
          <p:cNvPr id="16" name="Slide Number Placeholder 15"/>
          <p:cNvSpPr>
            <a:spLocks noGrp="1"/>
          </p:cNvSpPr>
          <p:nvPr>
            <p:ph type="sldNum" sz="quarter" idx="12"/>
          </p:nvPr>
        </p:nvSpPr>
        <p:spPr/>
        <p:txBody>
          <a:bodyPr/>
          <a:lstStyle/>
          <a:p>
            <a:fld id="{45A9A145-6BEF-4CCE-86B7-6DABBB37AB21}" type="slidenum">
              <a:rPr lang="fa-IR" smtClean="0"/>
              <a:pPr/>
              <a:t>‹#›</a:t>
            </a:fld>
            <a:endParaRPr lang="fa-I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A006234D-5811-4DE2-B333-C0C44039AA45}" type="datetime8">
              <a:rPr lang="fa-IR" smtClean="0"/>
              <a:pPr/>
              <a:t>اکتبر 16، 13</a:t>
            </a:fld>
            <a:endParaRPr lang="fa-IR"/>
          </a:p>
        </p:txBody>
      </p:sp>
      <p:sp>
        <p:nvSpPr>
          <p:cNvPr id="10" name="Footer Placeholder 9"/>
          <p:cNvSpPr>
            <a:spLocks noGrp="1"/>
          </p:cNvSpPr>
          <p:nvPr>
            <p:ph type="ftr" sz="quarter" idx="11"/>
          </p:nvPr>
        </p:nvSpPr>
        <p:spPr/>
        <p:txBody>
          <a:bodyPr/>
          <a:lstStyle/>
          <a:p>
            <a:endParaRPr lang="fa-IR"/>
          </a:p>
        </p:txBody>
      </p:sp>
      <p:sp>
        <p:nvSpPr>
          <p:cNvPr id="31" name="Slide Number Placeholder 30"/>
          <p:cNvSpPr>
            <a:spLocks noGrp="1"/>
          </p:cNvSpPr>
          <p:nvPr>
            <p:ph type="sldNum" sz="quarter" idx="12"/>
          </p:nvPr>
        </p:nvSpPr>
        <p:spPr/>
        <p:txBody>
          <a:bodyPr/>
          <a:lstStyle/>
          <a:p>
            <a:fld id="{45A9A145-6BEF-4CCE-86B7-6DABBB37AB21}" type="slidenum">
              <a:rPr lang="fa-IR" smtClean="0"/>
              <a:pPr/>
              <a:t>‹#›</a:t>
            </a:fld>
            <a:endParaRPr lang="fa-IR"/>
          </a:p>
        </p:txBody>
      </p:sp>
    </p:spTree>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13DF0575-E673-49BC-8BE2-F049B08C2992}" type="datetime8">
              <a:rPr lang="fa-IR" smtClean="0"/>
              <a:pPr/>
              <a:t>اکتبر 16، 13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8229600" y="6477000"/>
            <a:ext cx="762000" cy="246888"/>
          </a:xfrm>
        </p:spPr>
        <p:txBody>
          <a:bodyPr/>
          <a:lstStyle/>
          <a:p>
            <a:fld id="{45A9A145-6BEF-4CCE-86B7-6DABBB37AB21}" type="slidenum">
              <a:rPr lang="fa-IR" smtClean="0"/>
              <a:pPr/>
              <a:t>‹#›</a:t>
            </a:fld>
            <a:endParaRPr lang="fa-IR"/>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EFA436B7-4697-4532-8AEE-F311AE769532}" type="datetime8">
              <a:rPr lang="fa-IR" smtClean="0"/>
              <a:pPr/>
              <a:t>اکتبر 16، 13</a:t>
            </a:fld>
            <a:endParaRPr lang="fa-IR"/>
          </a:p>
        </p:txBody>
      </p:sp>
      <p:sp>
        <p:nvSpPr>
          <p:cNvPr id="21" name="Footer Placeholder 20"/>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5A9A145-6BEF-4CCE-86B7-6DABBB37AB21}" type="slidenum">
              <a:rPr lang="fa-IR" smtClean="0"/>
              <a:pPr/>
              <a:t>‹#›</a:t>
            </a:fld>
            <a:endParaRPr lang="fa-IR"/>
          </a:p>
        </p:txBody>
      </p:sp>
    </p:spTree>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968653F-192B-4A7B-8170-AEB79443FCCE}" type="datetime8">
              <a:rPr lang="fa-IR" smtClean="0"/>
              <a:pPr/>
              <a:t>اکتبر 16، 13</a:t>
            </a:fld>
            <a:endParaRPr lang="fa-IR"/>
          </a:p>
        </p:txBody>
      </p:sp>
      <p:sp>
        <p:nvSpPr>
          <p:cNvPr id="24" name="Footer Placeholder 23"/>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a:t>
            </a:fld>
            <a:endParaRPr lang="fa-IR"/>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84AF93D6-EBD9-4164-AA17-CFC890AA7609}" type="datetime8">
              <a:rPr lang="fa-IR" smtClean="0"/>
              <a:pPr/>
              <a:t>اکتبر 16، 13</a:t>
            </a:fld>
            <a:endParaRPr lang="fa-IR"/>
          </a:p>
        </p:txBody>
      </p:sp>
      <p:sp>
        <p:nvSpPr>
          <p:cNvPr id="29" name="Footer Placeholder 28"/>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a:t>
            </a:fld>
            <a:endParaRPr lang="fa-IR"/>
          </a:p>
        </p:txBody>
      </p:sp>
    </p:spTree>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76C76822-D90E-4DD2-AEC6-16726FBA4A61}" type="datetime8">
              <a:rPr lang="fa-IR" smtClean="0"/>
              <a:pPr/>
              <a:t>اکتبر 16، 13</a:t>
            </a:fld>
            <a:endParaRPr lang="fa-IR"/>
          </a:p>
        </p:txBody>
      </p:sp>
      <p:sp>
        <p:nvSpPr>
          <p:cNvPr id="5" name="Footer Placeholder 4"/>
          <p:cNvSpPr>
            <a:spLocks noGrp="1"/>
          </p:cNvSpPr>
          <p:nvPr>
            <p:ph type="ftr" sz="quarter" idx="11"/>
          </p:nvPr>
        </p:nvSpPr>
        <p:spPr/>
        <p:txBody>
          <a:bodyPr/>
          <a:lstStyle/>
          <a:p>
            <a:endParaRPr lang="fa-IR"/>
          </a:p>
        </p:txBody>
      </p:sp>
      <p:sp>
        <p:nvSpPr>
          <p:cNvPr id="31" name="Slide Number Placeholder 30"/>
          <p:cNvSpPr>
            <a:spLocks noGrp="1"/>
          </p:cNvSpPr>
          <p:nvPr>
            <p:ph type="sldNum" sz="quarter" idx="12"/>
          </p:nvPr>
        </p:nvSpPr>
        <p:spPr/>
        <p:txBody>
          <a:bodyPr/>
          <a:lstStyle/>
          <a:p>
            <a:fld id="{45A9A145-6BEF-4CCE-86B7-6DABBB37AB21}" type="slidenum">
              <a:rPr lang="fa-IR" smtClean="0"/>
              <a:pPr/>
              <a:t>‹#›</a:t>
            </a:fld>
            <a:endParaRPr lang="fa-IR"/>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CCB127D6-71EB-468D-A0E7-2715BE9BB04F}" type="datetime8">
              <a:rPr lang="fa-IR" smtClean="0"/>
              <a:pPr/>
              <a:t>اکتبر 16، 13</a:t>
            </a:fld>
            <a:endParaRPr lang="fa-IR"/>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fa-IR"/>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45A9A145-6BEF-4CCE-86B7-6DABBB37AB21}" type="slidenum">
              <a:rPr lang="fa-IR" smtClean="0"/>
              <a:pPr/>
              <a:t>‹#›</a:t>
            </a:fld>
            <a:endParaRPr lang="fa-IR"/>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fade thruBlk="1"/>
  </p:transition>
  <p:hf hdr="0" ftr="0" dt="0"/>
  <p:txStyles>
    <p:titleStyle>
      <a:lvl1pPr algn="l" rtl="1"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r" rtl="1"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r" rtl="1"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r" rtl="1"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r" rtl="1"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r" rtl="1"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r" rtl="1"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r" rtl="1"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11.xml"/><Relationship Id="rId7" Type="http://schemas.openxmlformats.org/officeDocument/2006/relationships/slide" Target="slide31.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65.xml"/><Relationship Id="rId5" Type="http://schemas.openxmlformats.org/officeDocument/2006/relationships/slide" Target="slide57.xml"/><Relationship Id="rId4" Type="http://schemas.openxmlformats.org/officeDocument/2006/relationships/slide" Target="slide48.xml"/></Relationships>
</file>

<file path=ppt/slides/_rels/slide2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r"/>
            <a:r>
              <a:rPr lang="fa-IR" sz="4800" dirty="0" smtClean="0">
                <a:cs typeface="Homa" pitchFamily="2" charset="-78"/>
              </a:rPr>
              <a:t>قواعد عربی 1</a:t>
            </a:r>
            <a:endParaRPr lang="fa-IR" sz="4800" dirty="0">
              <a:cs typeface="Homa" pitchFamily="2" charset="-78"/>
            </a:endParaRPr>
          </a:p>
        </p:txBody>
      </p:sp>
      <p:sp>
        <p:nvSpPr>
          <p:cNvPr id="3" name="Subtitle 2"/>
          <p:cNvSpPr>
            <a:spLocks noGrp="1"/>
          </p:cNvSpPr>
          <p:nvPr>
            <p:ph type="subTitle" idx="1"/>
          </p:nvPr>
        </p:nvSpPr>
        <p:spPr/>
        <p:txBody>
          <a:bodyPr>
            <a:normAutofit/>
          </a:bodyPr>
          <a:lstStyle/>
          <a:p>
            <a:pPr algn="r"/>
            <a:r>
              <a:rPr lang="fa-IR" sz="3200" dirty="0" smtClean="0">
                <a:cs typeface="Nazanin" pitchFamily="2" charset="-78"/>
              </a:rPr>
              <a:t>عربی اول دبيرستان </a:t>
            </a:r>
            <a:endParaRPr lang="fa-IR" sz="3200" dirty="0">
              <a:cs typeface="Nazanin" pitchFamily="2" charset="-78"/>
            </a:endParaRPr>
          </a:p>
        </p:txBody>
      </p:sp>
      <p:sp>
        <p:nvSpPr>
          <p:cNvPr id="4" name="Slide Number Placeholder 3"/>
          <p:cNvSpPr>
            <a:spLocks noGrp="1"/>
          </p:cNvSpPr>
          <p:nvPr>
            <p:ph type="sldNum" sz="quarter" idx="12"/>
          </p:nvPr>
        </p:nvSpPr>
        <p:spPr/>
        <p:txBody>
          <a:bodyPr/>
          <a:lstStyle/>
          <a:p>
            <a:fld id="{45A9A145-6BEF-4CCE-86B7-6DABBB37AB21}" type="slidenum">
              <a:rPr lang="fa-IR" smtClean="0"/>
              <a:pPr/>
              <a:t>1</a:t>
            </a:fld>
            <a:endParaRPr lang="fa-IR"/>
          </a:p>
        </p:txBody>
      </p:sp>
      <p:sp>
        <p:nvSpPr>
          <p:cNvPr id="5" name="TextBox 4"/>
          <p:cNvSpPr txBox="1"/>
          <p:nvPr/>
        </p:nvSpPr>
        <p:spPr>
          <a:xfrm>
            <a:off x="1643042" y="3143248"/>
            <a:ext cx="5857916" cy="707886"/>
          </a:xfrm>
          <a:prstGeom prst="rect">
            <a:avLst/>
          </a:prstGeom>
          <a:noFill/>
        </p:spPr>
        <p:txBody>
          <a:bodyPr wrap="square" rtlCol="1">
            <a:spAutoFit/>
          </a:bodyPr>
          <a:lstStyle/>
          <a:p>
            <a:r>
              <a:rPr lang="fa-IR" sz="4000" smtClean="0">
                <a:cs typeface="Badr" pitchFamily="2" charset="-78"/>
              </a:rPr>
              <a:t>إنّا أنزَلناهُ </a:t>
            </a:r>
            <a:r>
              <a:rPr lang="fa-IR" sz="4000" dirty="0" smtClean="0">
                <a:cs typeface="Badr" pitchFamily="2" charset="-78"/>
              </a:rPr>
              <a:t>قُرءاناً </a:t>
            </a:r>
            <a:r>
              <a:rPr lang="fa-IR" sz="4000" dirty="0" smtClean="0">
                <a:solidFill>
                  <a:srgbClr val="C00000"/>
                </a:solidFill>
                <a:cs typeface="Badr" pitchFamily="2" charset="-78"/>
              </a:rPr>
              <a:t>عَربيّاً</a:t>
            </a:r>
            <a:r>
              <a:rPr lang="fa-IR" sz="4000" dirty="0" smtClean="0">
                <a:cs typeface="Badr" pitchFamily="2" charset="-78"/>
              </a:rPr>
              <a:t> لعلّکُم تَعقِلون...</a:t>
            </a:r>
            <a:endParaRPr lang="fa-IR" sz="4000" dirty="0">
              <a:cs typeface="Badr" pitchFamily="2" charset="-78"/>
            </a:endParaRPr>
          </a:p>
        </p:txBody>
      </p:sp>
      <p:sp>
        <p:nvSpPr>
          <p:cNvPr id="6" name="TextBox 5"/>
          <p:cNvSpPr txBox="1"/>
          <p:nvPr/>
        </p:nvSpPr>
        <p:spPr>
          <a:xfrm>
            <a:off x="2214546" y="1357298"/>
            <a:ext cx="4714908" cy="1107996"/>
          </a:xfrm>
          <a:prstGeom prst="rect">
            <a:avLst/>
          </a:prstGeom>
          <a:noFill/>
        </p:spPr>
        <p:txBody>
          <a:bodyPr wrap="square" rtlCol="1">
            <a:spAutoFit/>
          </a:bodyPr>
          <a:lstStyle/>
          <a:p>
            <a:r>
              <a:rPr lang="fa-IR" sz="6600" dirty="0" smtClean="0">
                <a:solidFill>
                  <a:schemeClr val="accent6">
                    <a:lumMod val="50000"/>
                  </a:schemeClr>
                </a:solidFill>
                <a:latin typeface="Arabic Typesetting" pitchFamily="66" charset="-78"/>
                <a:cs typeface="Badr" pitchFamily="2" charset="-78"/>
              </a:rPr>
              <a:t>بسم </a:t>
            </a:r>
            <a:r>
              <a:rPr lang="fa-IR" sz="6600" dirty="0" smtClean="0">
                <a:solidFill>
                  <a:srgbClr val="C00000"/>
                </a:solidFill>
                <a:latin typeface="Arabic Typesetting" pitchFamily="66" charset="-78"/>
                <a:cs typeface="Badr" pitchFamily="2" charset="-78"/>
              </a:rPr>
              <a:t>الل</a:t>
            </a:r>
            <a:r>
              <a:rPr lang="fa-IR" sz="6600" dirty="0" smtClean="0">
                <a:solidFill>
                  <a:schemeClr val="accent6">
                    <a:lumMod val="50000"/>
                  </a:schemeClr>
                </a:solidFill>
                <a:latin typeface="Arabic Typesetting" pitchFamily="66" charset="-78"/>
                <a:cs typeface="Badr" pitchFamily="2" charset="-78"/>
              </a:rPr>
              <a:t>ه الذّی خلَق</a:t>
            </a:r>
            <a:endParaRPr lang="fa-IR" sz="6600" dirty="0">
              <a:solidFill>
                <a:schemeClr val="accent6">
                  <a:lumMod val="50000"/>
                </a:schemeClr>
              </a:solidFill>
              <a:latin typeface="Arabic Typesetting" pitchFamily="66" charset="-78"/>
              <a:cs typeface="Badr" pitchFamily="2" charset="-78"/>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4" nodeType="withEffect">
                                  <p:stCondLst>
                                    <p:cond delay="0"/>
                                  </p:stCondLst>
                                  <p:iterate type="lt">
                                    <p:tmPct val="0"/>
                                  </p:iterate>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7" presetClass="emph" presetSubtype="0" repeatCount="indefinite" fill="hold" grpId="2" nodeType="afterEffect">
                                  <p:stCondLst>
                                    <p:cond delay="0"/>
                                  </p:stCondLst>
                                  <p:iterate type="lt">
                                    <p:tmPct val="0"/>
                                  </p:iterate>
                                  <p:childTnLst>
                                    <p:animClr clrSpc="rgb" dir="cw">
                                      <p:cBhvr override="childStyle">
                                        <p:cTn id="12" dur="1000" autoRev="1" fill="hold"/>
                                        <p:tgtEl>
                                          <p:spTgt spid="6">
                                            <p:txEl>
                                              <p:pRg st="0" end="0"/>
                                            </p:txEl>
                                          </p:spTgt>
                                        </p:tgtEl>
                                        <p:attrNameLst>
                                          <p:attrName>style.color</p:attrName>
                                        </p:attrNameLst>
                                      </p:cBhvr>
                                      <p:to>
                                        <a:schemeClr val="bg2"/>
                                      </p:to>
                                    </p:animClr>
                                    <p:animClr clrSpc="rgb" dir="cw">
                                      <p:cBhvr>
                                        <p:cTn id="13" dur="1000" autoRev="1" fill="hold"/>
                                        <p:tgtEl>
                                          <p:spTgt spid="6">
                                            <p:txEl>
                                              <p:pRg st="0" end="0"/>
                                            </p:txEl>
                                          </p:spTgt>
                                        </p:tgtEl>
                                        <p:attrNameLst>
                                          <p:attrName>fillcolor</p:attrName>
                                        </p:attrNameLst>
                                      </p:cBhvr>
                                      <p:to>
                                        <a:schemeClr val="bg2"/>
                                      </p:to>
                                    </p:animClr>
                                    <p:set>
                                      <p:cBhvr>
                                        <p:cTn id="14" dur="1000" autoRev="1" fill="hold"/>
                                        <p:tgtEl>
                                          <p:spTgt spid="6">
                                            <p:txEl>
                                              <p:pRg st="0" end="0"/>
                                            </p:txEl>
                                          </p:spTgt>
                                        </p:tgtEl>
                                        <p:attrNameLst>
                                          <p:attrName>fill.type</p:attrName>
                                        </p:attrNameLst>
                                      </p:cBhvr>
                                      <p:to>
                                        <p:strVal val="solid"/>
                                      </p:to>
                                    </p:set>
                                    <p:set>
                                      <p:cBhvr>
                                        <p:cTn id="15" dur="1000" autoRev="1" fill="hold"/>
                                        <p:tgtEl>
                                          <p:spTgt spid="6">
                                            <p:txEl>
                                              <p:pRg st="0" end="0"/>
                                            </p:txEl>
                                          </p:spTgt>
                                        </p:tgtEl>
                                        <p:attrNameLst>
                                          <p:attrName>fill.on</p:attrName>
                                        </p:attrNameLst>
                                      </p:cBhvr>
                                      <p:to>
                                        <p:strVal val="true"/>
                                      </p:to>
                                    </p:set>
                                  </p:childTnLst>
                                </p:cTn>
                              </p:par>
                            </p:childTnLst>
                          </p:cTn>
                        </p:par>
                        <p:par>
                          <p:cTn id="16" fill="hold">
                            <p:stCondLst>
                              <p:cond delay="3000"/>
                            </p:stCondLst>
                            <p:childTnLst>
                              <p:par>
                                <p:cTn id="17" presetID="47" presetClass="entr" presetSubtype="0" fill="hold" grpId="1"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par>
                          <p:cTn id="22" fill="hold">
                            <p:stCondLst>
                              <p:cond delay="4000"/>
                            </p:stCondLst>
                            <p:childTnLst>
                              <p:par>
                                <p:cTn id="23" presetID="40" presetClass="entr" presetSubtype="0" fill="hold" grpId="0" nodeType="afterEffect">
                                  <p:stCondLst>
                                    <p:cond delay="0"/>
                                  </p:stCondLst>
                                  <p:iterate type="lt">
                                    <p:tmPct val="10000"/>
                                  </p:iterate>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500"/>
                                        <p:tgtEl>
                                          <p:spTgt spid="3">
                                            <p:txEl>
                                              <p:pRg st="0" end="0"/>
                                            </p:txEl>
                                          </p:spTgt>
                                        </p:tgtEl>
                                      </p:cBhvr>
                                    </p:animEffect>
                                    <p:anim calcmode="lin" valueType="num">
                                      <p:cBhvr>
                                        <p:cTn id="26" dur="500" fill="hold"/>
                                        <p:tgtEl>
                                          <p:spTgt spid="3">
                                            <p:txEl>
                                              <p:pRg st="0" end="0"/>
                                            </p:txEl>
                                          </p:spTgt>
                                        </p:tgtEl>
                                        <p:attrNameLst>
                                          <p:attrName>ppt_x</p:attrName>
                                        </p:attrNameLst>
                                      </p:cBhvr>
                                      <p:tavLst>
                                        <p:tav tm="0">
                                          <p:val>
                                            <p:strVal val="#ppt_x-.1"/>
                                          </p:val>
                                        </p:tav>
                                        <p:tav tm="100000">
                                          <p:val>
                                            <p:strVal val="#ppt_x"/>
                                          </p:val>
                                        </p:tav>
                                      </p:tavLst>
                                    </p:anim>
                                    <p:anim calcmode="lin" valueType="num">
                                      <p:cBhvr>
                                        <p:cTn id="27"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28" fill="hold">
                            <p:stCondLst>
                              <p:cond delay="5200"/>
                            </p:stCondLst>
                            <p:childTnLst>
                              <p:par>
                                <p:cTn id="29" presetID="42" presetClass="entr" presetSubtype="0" fill="hold" grpId="1" nodeType="after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fade">
                                      <p:cBhvr>
                                        <p:cTn id="31" dur="1000"/>
                                        <p:tgtEl>
                                          <p:spTgt spid="2"/>
                                        </p:tgtEl>
                                      </p:cBhvr>
                                    </p:animEffect>
                                    <p:anim calcmode="lin" valueType="num">
                                      <p:cBhvr>
                                        <p:cTn id="32" dur="1000" fill="hold"/>
                                        <p:tgtEl>
                                          <p:spTgt spid="2"/>
                                        </p:tgtEl>
                                        <p:attrNameLst>
                                          <p:attrName>ppt_x</p:attrName>
                                        </p:attrNameLst>
                                      </p:cBhvr>
                                      <p:tavLst>
                                        <p:tav tm="0">
                                          <p:val>
                                            <p:strVal val="#ppt_x"/>
                                          </p:val>
                                        </p:tav>
                                        <p:tav tm="100000">
                                          <p:val>
                                            <p:strVal val="#ppt_x"/>
                                          </p:val>
                                        </p:tav>
                                      </p:tavLst>
                                    </p:anim>
                                    <p:anim calcmode="lin" valueType="num">
                                      <p:cBhvr>
                                        <p:cTn id="3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P spid="3" grpId="0" build="p"/>
      <p:bldP spid="5" grpId="1"/>
      <p:bldP spid="6" grpId="2" build="allAtOnce"/>
      <p:bldP spid="6" grpId="4" build="allAtOnce"/>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اول (جهت ها)</a:t>
            </a:r>
            <a:endParaRPr lang="fa-IR" sz="4400" dirty="0">
              <a:cs typeface="Homa" pitchFamily="2" charset="-78"/>
            </a:endParaRPr>
          </a:p>
        </p:txBody>
      </p:sp>
      <p:sp>
        <p:nvSpPr>
          <p:cNvPr id="3" name="Content Placeholder 2"/>
          <p:cNvSpPr>
            <a:spLocks noGrp="1"/>
          </p:cNvSpPr>
          <p:nvPr>
            <p:ph idx="1"/>
          </p:nvPr>
        </p:nvSpPr>
        <p:spPr>
          <a:xfrm>
            <a:off x="285720" y="1285860"/>
            <a:ext cx="8686800" cy="5303838"/>
          </a:xfrm>
        </p:spPr>
        <p:txBody>
          <a:bodyPr>
            <a:normAutofit/>
          </a:bodyPr>
          <a:lstStyle/>
          <a:p>
            <a:pPr>
              <a:buNone/>
            </a:pPr>
            <a:r>
              <a:rPr lang="fa-IR" dirty="0" smtClean="0">
                <a:cs typeface="Nazanin" pitchFamily="2" charset="-78"/>
              </a:rPr>
              <a:t>حروف جر عبارتند از:  «عَلَي، إلَي، مِن، فِى، بـِ ، لـِ ، كَ، عَن، مُنذُ»</a:t>
            </a:r>
          </a:p>
          <a:p>
            <a:pPr>
              <a:buNone/>
            </a:pPr>
            <a:r>
              <a:rPr lang="fa-IR" dirty="0" smtClean="0">
                <a:cs typeface="Nazanin" pitchFamily="2" charset="-78"/>
              </a:rPr>
              <a:t>هر اسمي كه بعد از اين حروف بيايد مجرور به حرف جر نام دارد و به مجموع « حرف جر و</a:t>
            </a:r>
          </a:p>
          <a:p>
            <a:pPr>
              <a:buNone/>
            </a:pPr>
            <a:r>
              <a:rPr lang="fa-IR" dirty="0" smtClean="0">
                <a:cs typeface="Nazanin" pitchFamily="2" charset="-78"/>
              </a:rPr>
              <a:t>اسمِ بعد از خودش»  جار و مجرور مي گويند . </a:t>
            </a:r>
            <a:r>
              <a:rPr lang="fa-IR" dirty="0" smtClean="0">
                <a:solidFill>
                  <a:srgbClr val="FF0000"/>
                </a:solidFill>
                <a:cs typeface="Nazanin" pitchFamily="2" charset="-78"/>
              </a:rPr>
              <a:t>مثال: </a:t>
            </a:r>
          </a:p>
          <a:p>
            <a:pPr>
              <a:buNone/>
            </a:pPr>
            <a:r>
              <a:rPr lang="fa-IR" dirty="0" smtClean="0">
                <a:cs typeface="Nazanin" pitchFamily="2" charset="-78"/>
              </a:rPr>
              <a:t>المفتاحُ عَلَي </a:t>
            </a:r>
            <a:r>
              <a:rPr lang="fa-IR" dirty="0" smtClean="0">
                <a:solidFill>
                  <a:srgbClr val="067E00"/>
                </a:solidFill>
                <a:cs typeface="Nazanin" pitchFamily="2" charset="-78"/>
              </a:rPr>
              <a:t>البابِ</a:t>
            </a:r>
            <a:r>
              <a:rPr lang="fa-IR" dirty="0" smtClean="0">
                <a:cs typeface="Nazanin" pitchFamily="2" charset="-78"/>
              </a:rPr>
              <a:t>. 			المفتاحُ </a:t>
            </a:r>
            <a:r>
              <a:rPr lang="fa-IR" dirty="0" smtClean="0">
                <a:solidFill>
                  <a:srgbClr val="067E00"/>
                </a:solidFill>
                <a:cs typeface="Nazanin" pitchFamily="2" charset="-78"/>
              </a:rPr>
              <a:t>عَلَي البابِ</a:t>
            </a:r>
            <a:r>
              <a:rPr lang="fa-IR" dirty="0" smtClean="0">
                <a:cs typeface="Nazanin" pitchFamily="2" charset="-78"/>
              </a:rPr>
              <a:t>.</a:t>
            </a:r>
          </a:p>
          <a:p>
            <a:pPr>
              <a:buNone/>
            </a:pPr>
            <a:r>
              <a:rPr lang="fa-IR" dirty="0" smtClean="0">
                <a:cs typeface="Nazanin" pitchFamily="2" charset="-78"/>
              </a:rPr>
              <a:t>      </a:t>
            </a:r>
            <a:r>
              <a:rPr lang="fa-IR" dirty="0" smtClean="0">
                <a:solidFill>
                  <a:srgbClr val="067E00"/>
                </a:solidFill>
                <a:cs typeface="Nazanin" pitchFamily="2" charset="-78"/>
              </a:rPr>
              <a:t> مجرور به حرف جر  </a:t>
            </a:r>
            <a:r>
              <a:rPr lang="fa-IR" dirty="0" smtClean="0">
                <a:cs typeface="Nazanin" pitchFamily="2" charset="-78"/>
              </a:rPr>
              <a:t>		</a:t>
            </a:r>
            <a:r>
              <a:rPr lang="fa-IR" dirty="0" smtClean="0">
                <a:solidFill>
                  <a:srgbClr val="067E00"/>
                </a:solidFill>
                <a:cs typeface="Nazanin" pitchFamily="2" charset="-78"/>
              </a:rPr>
              <a:t>          جار و مجرور</a:t>
            </a:r>
          </a:p>
          <a:p>
            <a:pPr>
              <a:buNone/>
            </a:pPr>
            <a:endParaRPr lang="fa-IR" dirty="0" smtClean="0">
              <a:cs typeface="Nazanin" pitchFamily="2" charset="-78"/>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10</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sz="4400" dirty="0" smtClean="0">
                <a:cs typeface="Homa" pitchFamily="2" charset="-78"/>
              </a:rPr>
              <a:t>درس دوم</a:t>
            </a:r>
            <a:br>
              <a:rPr lang="fa-IR" sz="4400" dirty="0" smtClean="0">
                <a:cs typeface="Homa" pitchFamily="2" charset="-78"/>
              </a:rPr>
            </a:br>
            <a:r>
              <a:rPr lang="fa-IR" sz="4400" dirty="0">
                <a:cs typeface="Homa" pitchFamily="2" charset="-78"/>
              </a:rPr>
              <a:t/>
            </a:r>
            <a:br>
              <a:rPr lang="fa-IR" sz="4400" dirty="0">
                <a:cs typeface="Homa" pitchFamily="2" charset="-78"/>
              </a:rPr>
            </a:br>
            <a:endParaRPr lang="fa-IR" sz="4400" dirty="0">
              <a:cs typeface="Homa" pitchFamily="2" charset="-78"/>
            </a:endParaRPr>
          </a:p>
        </p:txBody>
      </p:sp>
      <p:sp>
        <p:nvSpPr>
          <p:cNvPr id="3" name="Content Placeholder 2"/>
          <p:cNvSpPr>
            <a:spLocks noGrp="1"/>
          </p:cNvSpPr>
          <p:nvPr>
            <p:ph idx="1"/>
          </p:nvPr>
        </p:nvSpPr>
        <p:spPr>
          <a:xfrm>
            <a:off x="214282" y="764704"/>
            <a:ext cx="8777318" cy="5950444"/>
          </a:xfrm>
        </p:spPr>
        <p:txBody>
          <a:bodyPr>
            <a:normAutofit/>
          </a:bodyPr>
          <a:lstStyle/>
          <a:p>
            <a:pPr>
              <a:buNone/>
            </a:pPr>
            <a:endParaRPr lang="fa-IR" sz="2400" dirty="0" smtClean="0">
              <a:cs typeface="Nazanin" pitchFamily="2" charset="-78"/>
            </a:endParaRPr>
          </a:p>
          <a:p>
            <a:pPr>
              <a:buNone/>
            </a:pPr>
            <a:r>
              <a:rPr lang="fa-IR" sz="2400" dirty="0" smtClean="0">
                <a:solidFill>
                  <a:srgbClr val="C00000"/>
                </a:solidFill>
                <a:cs typeface="B Jadid" pitchFamily="2" charset="-78"/>
              </a:rPr>
              <a:t>فعل ثلاثی مجرد و فعل ثلاثی مزید</a:t>
            </a:r>
            <a:endParaRPr lang="fa-IR" sz="2400" dirty="0">
              <a:solidFill>
                <a:srgbClr val="C00000"/>
              </a:solidFill>
              <a:cs typeface="B Jadid" pitchFamily="2" charset="-78"/>
            </a:endParaRPr>
          </a:p>
          <a:p>
            <a:pPr>
              <a:buNone/>
            </a:pPr>
            <a:r>
              <a:rPr lang="fa-IR" sz="2400" dirty="0" smtClean="0">
                <a:cs typeface="Nazanin" pitchFamily="2" charset="-78"/>
              </a:rPr>
              <a:t>به فعل هایی که ریشه ی آن ها سه حرفی است ثلاثی می گویند.</a:t>
            </a:r>
          </a:p>
          <a:p>
            <a:pPr>
              <a:buNone/>
            </a:pPr>
            <a:endParaRPr lang="fa-IR" sz="2400" dirty="0">
              <a:cs typeface="Nazanin" pitchFamily="2" charset="-78"/>
            </a:endParaRPr>
          </a:p>
          <a:p>
            <a:pPr>
              <a:buNone/>
            </a:pPr>
            <a:r>
              <a:rPr lang="fa-IR" sz="2400" dirty="0" smtClean="0">
                <a:cs typeface="Nazanin" pitchFamily="2" charset="-78"/>
              </a:rPr>
              <a:t>به فعل های زیر و حروف اصلی آن ها توجه کنید.</a:t>
            </a:r>
          </a:p>
          <a:p>
            <a:pPr>
              <a:buNone/>
            </a:pPr>
            <a:r>
              <a:rPr lang="fa-IR" sz="2400" dirty="0" smtClean="0">
                <a:solidFill>
                  <a:schemeClr val="tx1"/>
                </a:solidFill>
                <a:cs typeface="Nazanin" pitchFamily="2" charset="-78"/>
              </a:rPr>
              <a:t>يذهبون، تسمعين،تـخرجان، جلستما، العبا</a:t>
            </a:r>
          </a:p>
          <a:p>
            <a:pPr>
              <a:buNone/>
            </a:pPr>
            <a:r>
              <a:rPr lang="fa-IR" sz="2400" dirty="0" smtClean="0">
                <a:cs typeface="Nazanin" pitchFamily="2" charset="-78"/>
              </a:rPr>
              <a:t>آيا مي توانيد حروف اصلي آنها را تشخيص دهيد؟</a:t>
            </a:r>
          </a:p>
          <a:p>
            <a:pPr>
              <a:buNone/>
            </a:pPr>
            <a:endParaRPr lang="fa-IR" sz="2400" dirty="0">
              <a:cs typeface="Nazanin" pitchFamily="2" charset="-78"/>
            </a:endParaRPr>
          </a:p>
          <a:p>
            <a:pPr>
              <a:buNone/>
            </a:pPr>
            <a:r>
              <a:rPr lang="fa-IR" sz="2400" dirty="0" smtClean="0">
                <a:cs typeface="Nazanin" pitchFamily="2" charset="-78"/>
              </a:rPr>
              <a:t>ذهب	سمع	خرج	جلس	لعب</a:t>
            </a: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11</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anim calcmode="lin" valueType="num">
                                      <p:cBhvr>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7"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anim calcmode="lin" valueType="num">
                                      <p:cBhvr>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3" fill="hold">
                            <p:stCondLst>
                              <p:cond delay="500"/>
                            </p:stCondLst>
                            <p:childTnLst>
                              <p:par>
                                <p:cTn id="24" presetID="47" presetClass="entr" presetSubtype="0" fill="hold" grpId="0" nodeType="after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500"/>
                                        <p:tgtEl>
                                          <p:spTgt spid="3">
                                            <p:txEl>
                                              <p:pRg st="4" end="4"/>
                                            </p:txEl>
                                          </p:spTgt>
                                        </p:tgtEl>
                                      </p:cBhvr>
                                    </p:animEffect>
                                    <p:anim calcmode="lin" valueType="num">
                                      <p:cBhvr>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9" fill="hold">
                            <p:stCondLst>
                              <p:cond delay="1000"/>
                            </p:stCondLst>
                            <p:childTnLst>
                              <p:par>
                                <p:cTn id="30" presetID="47" presetClass="entr" presetSubtype="0" fill="hold" grpId="0" nodeType="after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anim calcmode="lin" valueType="num">
                                      <p:cBhvr>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5" fill="hold">
                            <p:stCondLst>
                              <p:cond delay="1500"/>
                            </p:stCondLst>
                            <p:childTnLst>
                              <p:par>
                                <p:cTn id="36" presetID="47" presetClass="entr" presetSubtype="0" fill="hold" grpId="0" nodeType="after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500"/>
                                        <p:tgtEl>
                                          <p:spTgt spid="3">
                                            <p:txEl>
                                              <p:pRg st="6" end="6"/>
                                            </p:txEl>
                                          </p:spTgt>
                                        </p:tgtEl>
                                      </p:cBhvr>
                                    </p:animEffect>
                                    <p:anim calcmode="lin" valueType="num">
                                      <p:cBhvr>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0"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7" presetClass="entr" presetSubtype="0" fill="hold" grpId="0"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Effect transition="in" filter="fade">
                                      <p:cBhvr>
                                        <p:cTn id="45" dur="500"/>
                                        <p:tgtEl>
                                          <p:spTgt spid="3">
                                            <p:txEl>
                                              <p:pRg st="8" end="8"/>
                                            </p:txEl>
                                          </p:spTgt>
                                        </p:tgtEl>
                                      </p:cBhvr>
                                    </p:animEffect>
                                    <p:anim calcmode="lin" valueType="num">
                                      <p:cBhvr>
                                        <p:cTn id="46"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7"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دوم</a:t>
            </a:r>
            <a:endParaRPr lang="fa-IR" sz="4400" dirty="0">
              <a:cs typeface="Homa" pitchFamily="2" charset="-78"/>
            </a:endParaRPr>
          </a:p>
        </p:txBody>
      </p:sp>
      <p:sp>
        <p:nvSpPr>
          <p:cNvPr id="3" name="Content Placeholder 2"/>
          <p:cNvSpPr>
            <a:spLocks noGrp="1"/>
          </p:cNvSpPr>
          <p:nvPr>
            <p:ph idx="1"/>
          </p:nvPr>
        </p:nvSpPr>
        <p:spPr>
          <a:xfrm>
            <a:off x="142844" y="1554162"/>
            <a:ext cx="8858312" cy="4946672"/>
          </a:xfrm>
        </p:spPr>
        <p:txBody>
          <a:bodyPr>
            <a:normAutofit/>
          </a:bodyPr>
          <a:lstStyle/>
          <a:p>
            <a:pPr>
              <a:buNone/>
            </a:pPr>
            <a:r>
              <a:rPr lang="fa-IR" dirty="0" smtClean="0">
                <a:solidFill>
                  <a:srgbClr val="1C11FF"/>
                </a:solidFill>
                <a:cs typeface="Nazanin" pitchFamily="2" charset="-78"/>
              </a:rPr>
              <a:t>فعل ثلاثي دو نوع است:</a:t>
            </a:r>
          </a:p>
          <a:p>
            <a:pPr>
              <a:buNone/>
            </a:pPr>
            <a:r>
              <a:rPr lang="fa-IR" dirty="0" smtClean="0">
                <a:cs typeface="Nazanin" pitchFamily="2" charset="-78"/>
              </a:rPr>
              <a:t> </a:t>
            </a:r>
            <a:r>
              <a:rPr lang="fa-IR" sz="4000" dirty="0" smtClean="0">
                <a:solidFill>
                  <a:srgbClr val="C00000"/>
                </a:solidFill>
                <a:cs typeface="Nazanin" pitchFamily="2" charset="-78"/>
              </a:rPr>
              <a:t>1- ثلاثي مجرّد </a:t>
            </a:r>
            <a:r>
              <a:rPr lang="fa-IR" sz="4000" dirty="0" smtClean="0">
                <a:cs typeface="Nazanin" pitchFamily="2" charset="-78"/>
              </a:rPr>
              <a:t>		</a:t>
            </a:r>
            <a:r>
              <a:rPr lang="fa-IR" sz="4000" dirty="0">
                <a:solidFill>
                  <a:srgbClr val="C00000"/>
                </a:solidFill>
                <a:cs typeface="Nazanin" pitchFamily="2" charset="-78"/>
              </a:rPr>
              <a:t>2- ثلاثي مزيد</a:t>
            </a:r>
          </a:p>
          <a:p>
            <a:pPr>
              <a:buNone/>
            </a:pPr>
            <a:r>
              <a:rPr lang="fa-IR" b="1" dirty="0" smtClean="0">
                <a:solidFill>
                  <a:srgbClr val="0070C0"/>
                </a:solidFill>
                <a:cs typeface="B Badr" pitchFamily="2" charset="-78"/>
              </a:rPr>
              <a:t>اغلب فعل هايي كه در دوره راهنمايي با آن آشنا شده ايد ثلاثي مجرد بودند.</a:t>
            </a:r>
          </a:p>
          <a:p>
            <a:pPr>
              <a:buNone/>
            </a:pPr>
            <a:r>
              <a:rPr lang="fa-IR" sz="3600" b="1" dirty="0" smtClean="0">
                <a:solidFill>
                  <a:srgbClr val="7030A0"/>
                </a:solidFill>
                <a:cs typeface="B Badr" pitchFamily="2" charset="-78"/>
              </a:rPr>
              <a:t>سَمِعوا، رَفَعْنا، يلعَبانِ، تحكُمُ، تَصبِرونَ، حَمَلَتْ، اُكْتُبوا</a:t>
            </a: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12</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دوم</a:t>
            </a:r>
            <a:endParaRPr lang="fa-IR" sz="4400" dirty="0">
              <a:cs typeface="Homa" pitchFamily="2" charset="-78"/>
            </a:endParaRPr>
          </a:p>
        </p:txBody>
      </p:sp>
      <p:sp>
        <p:nvSpPr>
          <p:cNvPr id="3" name="Content Placeholder 2"/>
          <p:cNvSpPr>
            <a:spLocks noGrp="1"/>
          </p:cNvSpPr>
          <p:nvPr>
            <p:ph idx="1"/>
          </p:nvPr>
        </p:nvSpPr>
        <p:spPr/>
        <p:txBody>
          <a:bodyPr>
            <a:normAutofit/>
          </a:bodyPr>
          <a:lstStyle/>
          <a:p>
            <a:pPr>
              <a:buNone/>
            </a:pPr>
            <a:r>
              <a:rPr lang="fa-IR" dirty="0" smtClean="0">
                <a:cs typeface="Nazanin" pitchFamily="2" charset="-78"/>
              </a:rPr>
              <a:t>ثُلاثي مجرّد به فعلي  مي گويند كه </a:t>
            </a:r>
            <a:r>
              <a:rPr lang="fa-IR" dirty="0" smtClean="0">
                <a:solidFill>
                  <a:srgbClr val="FF0000"/>
                </a:solidFill>
                <a:cs typeface="Nazanin" pitchFamily="2" charset="-78"/>
              </a:rPr>
              <a:t>اوّلين</a:t>
            </a:r>
            <a:r>
              <a:rPr lang="fa-IR" dirty="0" smtClean="0">
                <a:cs typeface="Nazanin" pitchFamily="2" charset="-78"/>
              </a:rPr>
              <a:t> صيغه فعل ماضيِ آن از سه حرف تشكيل مي</a:t>
            </a:r>
          </a:p>
          <a:p>
            <a:pPr>
              <a:buNone/>
            </a:pPr>
            <a:r>
              <a:rPr lang="fa-IR" dirty="0" smtClean="0">
                <a:cs typeface="Nazanin" pitchFamily="2" charset="-78"/>
              </a:rPr>
              <a:t>شود. (سَمِعوا، رَفَعْنا، يَلعَبانَ، تَحكُمُ، تَصبِرونَ حمَلْتَ، اُكتُبوا) اوّلين صيغه ماضيِ اين فعلها به ترتيب عبارتند از( سَمِعَ،رَفَعَ، لَعِبَ،حکَمَ، صَبَرَ، حَمِلَ، كَتَبَ) مي بينيم همه اين فعل ها سه حرفي اند.</a:t>
            </a:r>
          </a:p>
          <a:p>
            <a:pPr>
              <a:buNone/>
            </a:pPr>
            <a:r>
              <a:rPr lang="fa-IR" dirty="0" smtClean="0">
                <a:cs typeface="Nazanin" pitchFamily="2" charset="-78"/>
              </a:rPr>
              <a:t>سَمِعوا - رَفَعْنا- يَلعَبانِ- تَحْكُمُ- تَصْبِرونَ- حَمَلَتْ- اُكْتُبوا</a:t>
            </a:r>
          </a:p>
          <a:p>
            <a:pPr>
              <a:buNone/>
            </a:pPr>
            <a:r>
              <a:rPr lang="fa-IR" dirty="0" smtClean="0">
                <a:cs typeface="Nazanin" pitchFamily="2" charset="-78"/>
              </a:rPr>
              <a:t>سَمِعَ -    رَفَعَ  -  لَعِبَ  - حَكَمَ -   صَبَرَ  -   حَمَلَ -  كَتَبَ</a:t>
            </a:r>
            <a:endParaRPr lang="en-US" dirty="0" smtClean="0">
              <a:cs typeface="Nazanin" pitchFamily="2" charset="-78"/>
            </a:endParaRPr>
          </a:p>
          <a:p>
            <a:pPr>
              <a:buNone/>
            </a:pPr>
            <a:endParaRPr lang="en-US" dirty="0" smtClean="0">
              <a:cs typeface="Nazanin" pitchFamily="2" charset="-78"/>
            </a:endParaRPr>
          </a:p>
          <a:p>
            <a:pPr>
              <a:buNone/>
            </a:pPr>
            <a:endParaRPr lang="fa-IR" dirty="0">
              <a:cs typeface="Nazanin" pitchFamily="2" charset="-78"/>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13</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دوم</a:t>
            </a:r>
            <a:endParaRPr lang="fa-IR" sz="4400" dirty="0">
              <a:cs typeface="Homa" pitchFamily="2" charset="-78"/>
            </a:endParaRPr>
          </a:p>
        </p:txBody>
      </p:sp>
      <p:sp>
        <p:nvSpPr>
          <p:cNvPr id="3" name="Content Placeholder 2"/>
          <p:cNvSpPr>
            <a:spLocks noGrp="1"/>
          </p:cNvSpPr>
          <p:nvPr>
            <p:ph idx="1"/>
          </p:nvPr>
        </p:nvSpPr>
        <p:spPr>
          <a:xfrm>
            <a:off x="304800" y="1554162"/>
            <a:ext cx="8686800" cy="4875234"/>
          </a:xfrm>
        </p:spPr>
        <p:txBody>
          <a:bodyPr>
            <a:normAutofit/>
          </a:bodyPr>
          <a:lstStyle/>
          <a:p>
            <a:pPr>
              <a:buNone/>
            </a:pPr>
            <a:r>
              <a:rPr lang="fa-IR" dirty="0" smtClean="0">
                <a:solidFill>
                  <a:srgbClr val="1C11FF"/>
                </a:solidFill>
                <a:cs typeface="Nazanin" pitchFamily="2" charset="-78"/>
              </a:rPr>
              <a:t> ثلاثي مزيد</a:t>
            </a:r>
          </a:p>
          <a:p>
            <a:pPr>
              <a:buNone/>
            </a:pPr>
            <a:r>
              <a:rPr lang="fa-IR" dirty="0" smtClean="0">
                <a:solidFill>
                  <a:srgbClr val="002060"/>
                </a:solidFill>
                <a:cs typeface="Nazanin" pitchFamily="2" charset="-78"/>
              </a:rPr>
              <a:t>فعل ثلاثي مزيد به فعلي گفته مي شود كه اولين صيغه ماضي آن بيشتر از سه حرف باشد.</a:t>
            </a:r>
          </a:p>
          <a:p>
            <a:pPr>
              <a:buNone/>
            </a:pPr>
            <a:r>
              <a:rPr lang="fa-IR" dirty="0" smtClean="0">
                <a:solidFill>
                  <a:srgbClr val="002060"/>
                </a:solidFill>
                <a:cs typeface="Nazanin" pitchFamily="2" charset="-78"/>
              </a:rPr>
              <a:t>أخْرَجْنا- تُعَلِّمونَ- هاجَرْتُم- إجْلَسْتَ- قَدَّمْنا- سافَروا</a:t>
            </a:r>
          </a:p>
          <a:p>
            <a:pPr>
              <a:buNone/>
            </a:pPr>
            <a:r>
              <a:rPr lang="fa-IR" dirty="0" smtClean="0">
                <a:solidFill>
                  <a:srgbClr val="002060"/>
                </a:solidFill>
                <a:cs typeface="Nazanin" pitchFamily="2" charset="-78"/>
              </a:rPr>
              <a:t>به اين 6 فعل توجّه  كنيد: اوّلين صيغه ماضي اين فعل ها عبارتند از:</a:t>
            </a:r>
          </a:p>
          <a:p>
            <a:pPr>
              <a:buNone/>
            </a:pPr>
            <a:r>
              <a:rPr lang="fa-IR" dirty="0" smtClean="0">
                <a:solidFill>
                  <a:srgbClr val="002060"/>
                </a:solidFill>
                <a:cs typeface="Nazanin" pitchFamily="2" charset="-78"/>
              </a:rPr>
              <a:t>أخْرَجَ  - عَلَّمَ-   هاجَرَ- أجْلَسَ-  قَدَّمَ -  سافَرَ</a:t>
            </a:r>
          </a:p>
          <a:p>
            <a:pPr>
              <a:buNone/>
            </a:pPr>
            <a:r>
              <a:rPr lang="fa-IR" dirty="0" smtClean="0">
                <a:solidFill>
                  <a:srgbClr val="002060"/>
                </a:solidFill>
                <a:cs typeface="Nazanin" pitchFamily="2" charset="-78"/>
              </a:rPr>
              <a:t>            مي بينيد كه به اولين صيغه ماضي هر يك از اين فعل ها حرفي اضافه شده است.</a:t>
            </a:r>
          </a:p>
          <a:p>
            <a:pPr>
              <a:buNone/>
            </a:pPr>
            <a:r>
              <a:rPr lang="fa-IR" dirty="0" smtClean="0">
                <a:solidFill>
                  <a:srgbClr val="002060"/>
                </a:solidFill>
                <a:cs typeface="Nazanin" pitchFamily="2" charset="-78"/>
              </a:rPr>
              <a:t>براي تشخيص مجرّد از مزيد به اولين صيغه ماضيِ آن فعل مراجعه مي كنيم.</a:t>
            </a: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14</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دوم</a:t>
            </a:r>
            <a:endParaRPr lang="fa-IR" sz="4400" dirty="0">
              <a:cs typeface="Homa" pitchFamily="2" charset="-78"/>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3"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15</a:t>
            </a:fld>
            <a:endParaRPr lang="fa-IR"/>
          </a:p>
        </p:txBody>
      </p:sp>
      <p:graphicFrame>
        <p:nvGraphicFramePr>
          <p:cNvPr id="8" name="Table 7"/>
          <p:cNvGraphicFramePr>
            <a:graphicFrameLocks noGrp="1"/>
          </p:cNvGraphicFramePr>
          <p:nvPr>
            <p:extLst>
              <p:ext uri="{D42A27DB-BD31-4B8C-83A1-F6EECF244321}">
                <p14:modId xmlns:p14="http://schemas.microsoft.com/office/powerpoint/2010/main" val="1323682401"/>
              </p:ext>
            </p:extLst>
          </p:nvPr>
        </p:nvGraphicFramePr>
        <p:xfrm>
          <a:off x="428594" y="3000372"/>
          <a:ext cx="8358250" cy="2514616"/>
        </p:xfrm>
        <a:graphic>
          <a:graphicData uri="http://schemas.openxmlformats.org/drawingml/2006/table">
            <a:tbl>
              <a:tblPr rtl="1" firstRow="1" firstCol="1" bandRow="1">
                <a:tableStyleId>{5C22544A-7EE6-4342-B048-85BDC9FD1C3A}</a:tableStyleId>
              </a:tblPr>
              <a:tblGrid>
                <a:gridCol w="1671650"/>
                <a:gridCol w="1671650"/>
                <a:gridCol w="1671650"/>
                <a:gridCol w="1412646"/>
                <a:gridCol w="1930654"/>
              </a:tblGrid>
              <a:tr h="628654">
                <a:tc>
                  <a:txBody>
                    <a:bodyPr/>
                    <a:lstStyle/>
                    <a:p>
                      <a:pPr algn="ctr" rtl="1">
                        <a:lnSpc>
                          <a:spcPct val="115000"/>
                        </a:lnSpc>
                        <a:spcAft>
                          <a:spcPts val="0"/>
                        </a:spcAft>
                      </a:pPr>
                      <a:r>
                        <a:rPr lang="ar-SA" sz="2800" b="0" dirty="0">
                          <a:latin typeface="Times New Roman"/>
                          <a:ea typeface="Times New Roman"/>
                          <a:cs typeface="Nazanin"/>
                        </a:rPr>
                        <a:t>باب</a:t>
                      </a:r>
                      <a:endParaRPr lang="en-US" sz="2800" b="0" dirty="0">
                        <a:latin typeface="Calibri"/>
                        <a:ea typeface="Calibri"/>
                        <a:cs typeface="Nazanin"/>
                      </a:endParaRPr>
                    </a:p>
                  </a:txBody>
                  <a:tcPr marL="68580" marR="68580" marT="0" marB="0"/>
                </a:tc>
                <a:tc>
                  <a:txBody>
                    <a:bodyPr/>
                    <a:lstStyle/>
                    <a:p>
                      <a:pPr algn="ctr" rtl="1">
                        <a:lnSpc>
                          <a:spcPct val="115000"/>
                        </a:lnSpc>
                        <a:spcAft>
                          <a:spcPts val="0"/>
                        </a:spcAft>
                      </a:pPr>
                      <a:r>
                        <a:rPr lang="ar-SA" sz="2800" b="0">
                          <a:latin typeface="Times New Roman"/>
                          <a:ea typeface="Times New Roman"/>
                          <a:cs typeface="Nazanin"/>
                        </a:rPr>
                        <a:t>وزن ماضي</a:t>
                      </a:r>
                      <a:endParaRPr lang="en-US" sz="2800" b="0">
                        <a:latin typeface="Calibri"/>
                        <a:ea typeface="Calibri"/>
                        <a:cs typeface="Nazanin"/>
                      </a:endParaRPr>
                    </a:p>
                  </a:txBody>
                  <a:tcPr marL="68580" marR="68580" marT="0" marB="0"/>
                </a:tc>
                <a:tc>
                  <a:txBody>
                    <a:bodyPr/>
                    <a:lstStyle/>
                    <a:p>
                      <a:pPr algn="ctr" rtl="1">
                        <a:lnSpc>
                          <a:spcPct val="115000"/>
                        </a:lnSpc>
                        <a:spcAft>
                          <a:spcPts val="0"/>
                        </a:spcAft>
                      </a:pPr>
                      <a:r>
                        <a:rPr lang="ar-SA" sz="2800" b="0" dirty="0">
                          <a:latin typeface="Times New Roman"/>
                          <a:ea typeface="Times New Roman"/>
                          <a:cs typeface="Nazanin"/>
                        </a:rPr>
                        <a:t>وزن مضارع</a:t>
                      </a:r>
                      <a:endParaRPr lang="en-US" sz="2800" b="0" dirty="0">
                        <a:latin typeface="Calibri"/>
                        <a:ea typeface="Calibri"/>
                        <a:cs typeface="Nazanin"/>
                      </a:endParaRPr>
                    </a:p>
                  </a:txBody>
                  <a:tcPr marL="68580" marR="68580" marT="0" marB="0"/>
                </a:tc>
                <a:tc>
                  <a:txBody>
                    <a:bodyPr/>
                    <a:lstStyle/>
                    <a:p>
                      <a:pPr algn="ctr" rtl="1">
                        <a:lnSpc>
                          <a:spcPct val="115000"/>
                        </a:lnSpc>
                        <a:spcAft>
                          <a:spcPts val="0"/>
                        </a:spcAft>
                      </a:pPr>
                      <a:r>
                        <a:rPr lang="ar-SA" sz="2800" b="0" dirty="0">
                          <a:latin typeface="Times New Roman"/>
                          <a:ea typeface="Times New Roman"/>
                          <a:cs typeface="Nazanin"/>
                        </a:rPr>
                        <a:t>وزن امر</a:t>
                      </a:r>
                      <a:endParaRPr lang="en-US" sz="2800" b="0" dirty="0">
                        <a:latin typeface="Calibri"/>
                        <a:ea typeface="Calibri"/>
                        <a:cs typeface="Nazanin"/>
                      </a:endParaRPr>
                    </a:p>
                  </a:txBody>
                  <a:tcPr marL="68580" marR="68580" marT="0" marB="0"/>
                </a:tc>
                <a:tc>
                  <a:txBody>
                    <a:bodyPr/>
                    <a:lstStyle/>
                    <a:p>
                      <a:pPr algn="ctr" rtl="1">
                        <a:lnSpc>
                          <a:spcPct val="115000"/>
                        </a:lnSpc>
                        <a:spcAft>
                          <a:spcPts val="0"/>
                        </a:spcAft>
                      </a:pPr>
                      <a:r>
                        <a:rPr lang="fa-IR" sz="2800" b="0" dirty="0" smtClean="0">
                          <a:latin typeface="Calibri"/>
                          <a:ea typeface="Calibri"/>
                          <a:cs typeface="Nazanin"/>
                        </a:rPr>
                        <a:t>وزن</a:t>
                      </a:r>
                      <a:r>
                        <a:rPr lang="fa-IR" sz="2800" b="0" baseline="0" dirty="0" smtClean="0">
                          <a:latin typeface="Calibri"/>
                          <a:ea typeface="Calibri"/>
                          <a:cs typeface="Nazanin"/>
                        </a:rPr>
                        <a:t> مصدر</a:t>
                      </a:r>
                      <a:endParaRPr lang="en-US" sz="2800" b="0" dirty="0">
                        <a:latin typeface="Calibri"/>
                        <a:ea typeface="Calibri"/>
                        <a:cs typeface="Nazanin"/>
                      </a:endParaRPr>
                    </a:p>
                  </a:txBody>
                  <a:tcPr marL="68580" marR="68580" marT="0" marB="0"/>
                </a:tc>
              </a:tr>
              <a:tr h="628654">
                <a:tc>
                  <a:txBody>
                    <a:bodyPr/>
                    <a:lstStyle/>
                    <a:p>
                      <a:pPr algn="ctr" rtl="1">
                        <a:lnSpc>
                          <a:spcPct val="115000"/>
                        </a:lnSpc>
                        <a:spcAft>
                          <a:spcPts val="0"/>
                        </a:spcAft>
                      </a:pPr>
                      <a:r>
                        <a:rPr lang="ar-SA" sz="2800" b="0">
                          <a:latin typeface="Times New Roman"/>
                          <a:ea typeface="Times New Roman"/>
                          <a:cs typeface="Nazanin"/>
                        </a:rPr>
                        <a:t>إفعال</a:t>
                      </a:r>
                      <a:endParaRPr lang="en-US" sz="2800" b="0">
                        <a:latin typeface="Calibri"/>
                        <a:ea typeface="Calibri"/>
                        <a:cs typeface="Nazanin"/>
                      </a:endParaRPr>
                    </a:p>
                  </a:txBody>
                  <a:tcPr marL="68580" marR="68580" marT="0" marB="0"/>
                </a:tc>
                <a:tc>
                  <a:txBody>
                    <a:bodyPr/>
                    <a:lstStyle/>
                    <a:p>
                      <a:pPr algn="ctr" rtl="1">
                        <a:lnSpc>
                          <a:spcPct val="115000"/>
                        </a:lnSpc>
                        <a:spcAft>
                          <a:spcPts val="0"/>
                        </a:spcAft>
                      </a:pPr>
                      <a:r>
                        <a:rPr lang="ar-SA" sz="2800" b="0">
                          <a:solidFill>
                            <a:srgbClr val="FF0000"/>
                          </a:solidFill>
                          <a:latin typeface="Times New Roman"/>
                          <a:ea typeface="Times New Roman"/>
                          <a:cs typeface="Nazanin"/>
                        </a:rPr>
                        <a:t>أفْعَلَ</a:t>
                      </a:r>
                      <a:endParaRPr lang="en-US" sz="2800" b="0">
                        <a:latin typeface="Calibri"/>
                        <a:ea typeface="Calibri"/>
                        <a:cs typeface="Nazanin"/>
                      </a:endParaRPr>
                    </a:p>
                  </a:txBody>
                  <a:tcPr marL="68580" marR="68580" marT="0" marB="0"/>
                </a:tc>
                <a:tc>
                  <a:txBody>
                    <a:bodyPr/>
                    <a:lstStyle/>
                    <a:p>
                      <a:pPr algn="ctr" rtl="1">
                        <a:lnSpc>
                          <a:spcPct val="115000"/>
                        </a:lnSpc>
                        <a:spcAft>
                          <a:spcPts val="0"/>
                        </a:spcAft>
                      </a:pPr>
                      <a:r>
                        <a:rPr lang="ar-SA" sz="2800" b="0" dirty="0">
                          <a:solidFill>
                            <a:srgbClr val="FF0000"/>
                          </a:solidFill>
                          <a:latin typeface="Times New Roman"/>
                          <a:ea typeface="Times New Roman"/>
                          <a:cs typeface="Nazanin"/>
                        </a:rPr>
                        <a:t>يُفْعِلُ</a:t>
                      </a:r>
                      <a:endParaRPr lang="en-US" sz="2800" b="0" dirty="0">
                        <a:latin typeface="Calibri"/>
                        <a:ea typeface="Calibri"/>
                        <a:cs typeface="Nazanin"/>
                      </a:endParaRPr>
                    </a:p>
                  </a:txBody>
                  <a:tcPr marL="68580" marR="68580" marT="0" marB="0"/>
                </a:tc>
                <a:tc>
                  <a:txBody>
                    <a:bodyPr/>
                    <a:lstStyle/>
                    <a:p>
                      <a:pPr algn="ctr" rtl="1">
                        <a:lnSpc>
                          <a:spcPct val="115000"/>
                        </a:lnSpc>
                        <a:spcAft>
                          <a:spcPts val="0"/>
                        </a:spcAft>
                      </a:pPr>
                      <a:r>
                        <a:rPr lang="ar-SA" sz="2800" b="0" dirty="0">
                          <a:solidFill>
                            <a:srgbClr val="FF0000"/>
                          </a:solidFill>
                          <a:latin typeface="Times New Roman"/>
                          <a:ea typeface="Times New Roman"/>
                          <a:cs typeface="Nazanin"/>
                        </a:rPr>
                        <a:t>أفْعِلْ</a:t>
                      </a:r>
                      <a:endParaRPr lang="en-US" sz="2800" b="0" dirty="0">
                        <a:latin typeface="Calibri"/>
                        <a:ea typeface="Calibri"/>
                        <a:cs typeface="Nazanin"/>
                      </a:endParaRPr>
                    </a:p>
                  </a:txBody>
                  <a:tcPr marL="68580" marR="68580" marT="0" marB="0"/>
                </a:tc>
                <a:tc>
                  <a:txBody>
                    <a:bodyPr/>
                    <a:lstStyle/>
                    <a:p>
                      <a:pPr algn="ctr" rtl="1">
                        <a:lnSpc>
                          <a:spcPct val="115000"/>
                        </a:lnSpc>
                        <a:spcAft>
                          <a:spcPts val="0"/>
                        </a:spcAft>
                      </a:pPr>
                      <a:r>
                        <a:rPr lang="fa-IR" sz="2800" b="0" dirty="0" smtClean="0">
                          <a:latin typeface="Calibri"/>
                          <a:ea typeface="Calibri"/>
                          <a:cs typeface="Nazanin"/>
                        </a:rPr>
                        <a:t>إِفعال</a:t>
                      </a:r>
                      <a:endParaRPr lang="en-US" sz="2800" b="0" dirty="0">
                        <a:latin typeface="Calibri"/>
                        <a:ea typeface="Calibri"/>
                        <a:cs typeface="Nazanin"/>
                      </a:endParaRPr>
                    </a:p>
                  </a:txBody>
                  <a:tcPr marL="68580" marR="68580" marT="0" marB="0"/>
                </a:tc>
              </a:tr>
              <a:tr h="628654">
                <a:tc>
                  <a:txBody>
                    <a:bodyPr/>
                    <a:lstStyle/>
                    <a:p>
                      <a:pPr algn="ctr" rtl="1">
                        <a:lnSpc>
                          <a:spcPct val="115000"/>
                        </a:lnSpc>
                        <a:spcAft>
                          <a:spcPts val="0"/>
                        </a:spcAft>
                      </a:pPr>
                      <a:r>
                        <a:rPr lang="ar-SA" sz="2800" b="0">
                          <a:latin typeface="Times New Roman"/>
                          <a:ea typeface="Times New Roman"/>
                          <a:cs typeface="Nazanin"/>
                        </a:rPr>
                        <a:t>تَفعيل</a:t>
                      </a:r>
                      <a:endParaRPr lang="en-US" sz="2800" b="0" dirty="0">
                        <a:latin typeface="Calibri"/>
                        <a:ea typeface="Calibri"/>
                        <a:cs typeface="Nazanin"/>
                      </a:endParaRPr>
                    </a:p>
                  </a:txBody>
                  <a:tcPr marL="68580" marR="68580" marT="0" marB="0"/>
                </a:tc>
                <a:tc>
                  <a:txBody>
                    <a:bodyPr/>
                    <a:lstStyle/>
                    <a:p>
                      <a:pPr algn="ctr" rtl="1">
                        <a:lnSpc>
                          <a:spcPct val="115000"/>
                        </a:lnSpc>
                        <a:spcAft>
                          <a:spcPts val="0"/>
                        </a:spcAft>
                      </a:pPr>
                      <a:r>
                        <a:rPr lang="ar-SA" sz="2800" b="0">
                          <a:solidFill>
                            <a:srgbClr val="FF0000"/>
                          </a:solidFill>
                          <a:latin typeface="Times New Roman"/>
                          <a:ea typeface="Times New Roman"/>
                          <a:cs typeface="Nazanin"/>
                        </a:rPr>
                        <a:t>فَعَّلَ</a:t>
                      </a:r>
                      <a:endParaRPr lang="en-US" sz="2800" b="0">
                        <a:latin typeface="Calibri"/>
                        <a:ea typeface="Calibri"/>
                        <a:cs typeface="Nazanin"/>
                      </a:endParaRPr>
                    </a:p>
                  </a:txBody>
                  <a:tcPr marL="68580" marR="68580" marT="0" marB="0"/>
                </a:tc>
                <a:tc>
                  <a:txBody>
                    <a:bodyPr/>
                    <a:lstStyle/>
                    <a:p>
                      <a:pPr algn="ctr" rtl="1">
                        <a:lnSpc>
                          <a:spcPct val="115000"/>
                        </a:lnSpc>
                        <a:spcAft>
                          <a:spcPts val="0"/>
                        </a:spcAft>
                      </a:pPr>
                      <a:r>
                        <a:rPr lang="ar-SA" sz="2800" b="0">
                          <a:solidFill>
                            <a:srgbClr val="FF0000"/>
                          </a:solidFill>
                          <a:latin typeface="Times New Roman"/>
                          <a:ea typeface="Times New Roman"/>
                          <a:cs typeface="Nazanin"/>
                        </a:rPr>
                        <a:t>يُفَعِّلُ</a:t>
                      </a:r>
                      <a:endParaRPr lang="en-US" sz="2800" b="0">
                        <a:latin typeface="Calibri"/>
                        <a:ea typeface="Calibri"/>
                        <a:cs typeface="Nazanin"/>
                      </a:endParaRPr>
                    </a:p>
                  </a:txBody>
                  <a:tcPr marL="68580" marR="68580" marT="0" marB="0"/>
                </a:tc>
                <a:tc>
                  <a:txBody>
                    <a:bodyPr/>
                    <a:lstStyle/>
                    <a:p>
                      <a:pPr algn="ctr" rtl="1">
                        <a:lnSpc>
                          <a:spcPct val="115000"/>
                        </a:lnSpc>
                        <a:spcAft>
                          <a:spcPts val="0"/>
                        </a:spcAft>
                      </a:pPr>
                      <a:r>
                        <a:rPr lang="ar-SA" sz="2800" b="0">
                          <a:solidFill>
                            <a:srgbClr val="FF0000"/>
                          </a:solidFill>
                          <a:latin typeface="Times New Roman"/>
                          <a:ea typeface="Times New Roman"/>
                          <a:cs typeface="Nazanin"/>
                        </a:rPr>
                        <a:t>فَعِّلْ</a:t>
                      </a:r>
                      <a:endParaRPr lang="en-US" sz="2800" b="0">
                        <a:latin typeface="Calibri"/>
                        <a:ea typeface="Calibri"/>
                        <a:cs typeface="Nazanin"/>
                      </a:endParaRPr>
                    </a:p>
                  </a:txBody>
                  <a:tcPr marL="68580" marR="68580" marT="0" marB="0"/>
                </a:tc>
                <a:tc>
                  <a:txBody>
                    <a:bodyPr/>
                    <a:lstStyle/>
                    <a:p>
                      <a:pPr algn="ctr" rtl="1">
                        <a:lnSpc>
                          <a:spcPct val="115000"/>
                        </a:lnSpc>
                        <a:spcAft>
                          <a:spcPts val="0"/>
                        </a:spcAft>
                      </a:pPr>
                      <a:r>
                        <a:rPr lang="fa-IR" sz="2800" b="0" dirty="0" smtClean="0">
                          <a:latin typeface="Calibri"/>
                          <a:ea typeface="Calibri"/>
                          <a:cs typeface="Nazanin"/>
                        </a:rPr>
                        <a:t>تَفعیل</a:t>
                      </a:r>
                      <a:endParaRPr lang="en-US" sz="2800" b="0" dirty="0">
                        <a:latin typeface="Calibri"/>
                        <a:ea typeface="Calibri"/>
                        <a:cs typeface="Nazanin"/>
                      </a:endParaRPr>
                    </a:p>
                  </a:txBody>
                  <a:tcPr marL="68580" marR="68580" marT="0" marB="0"/>
                </a:tc>
              </a:tr>
              <a:tr h="628654">
                <a:tc>
                  <a:txBody>
                    <a:bodyPr/>
                    <a:lstStyle/>
                    <a:p>
                      <a:pPr algn="ctr" rtl="1">
                        <a:lnSpc>
                          <a:spcPct val="115000"/>
                        </a:lnSpc>
                        <a:spcAft>
                          <a:spcPts val="0"/>
                        </a:spcAft>
                      </a:pPr>
                      <a:r>
                        <a:rPr lang="ar-SA" sz="2800" b="0">
                          <a:latin typeface="Times New Roman"/>
                          <a:ea typeface="Times New Roman"/>
                          <a:cs typeface="Nazanin"/>
                        </a:rPr>
                        <a:t>مُفاعَلَة</a:t>
                      </a:r>
                      <a:endParaRPr lang="en-US" sz="2800" b="0">
                        <a:latin typeface="Calibri"/>
                        <a:ea typeface="Calibri"/>
                        <a:cs typeface="Nazanin"/>
                      </a:endParaRPr>
                    </a:p>
                  </a:txBody>
                  <a:tcPr marL="68580" marR="68580" marT="0" marB="0"/>
                </a:tc>
                <a:tc>
                  <a:txBody>
                    <a:bodyPr/>
                    <a:lstStyle/>
                    <a:p>
                      <a:pPr algn="ctr" rtl="1">
                        <a:lnSpc>
                          <a:spcPct val="115000"/>
                        </a:lnSpc>
                        <a:spcAft>
                          <a:spcPts val="0"/>
                        </a:spcAft>
                      </a:pPr>
                      <a:r>
                        <a:rPr lang="ar-SA" sz="2800" b="0" dirty="0">
                          <a:solidFill>
                            <a:srgbClr val="FF0000"/>
                          </a:solidFill>
                          <a:latin typeface="Times New Roman"/>
                          <a:ea typeface="Times New Roman"/>
                          <a:cs typeface="Nazanin"/>
                        </a:rPr>
                        <a:t>فاعَلَ</a:t>
                      </a:r>
                      <a:endParaRPr lang="en-US" sz="2800" b="0" dirty="0">
                        <a:latin typeface="Calibri"/>
                        <a:ea typeface="Calibri"/>
                        <a:cs typeface="Nazanin"/>
                      </a:endParaRPr>
                    </a:p>
                  </a:txBody>
                  <a:tcPr marL="68580" marR="68580" marT="0" marB="0"/>
                </a:tc>
                <a:tc>
                  <a:txBody>
                    <a:bodyPr/>
                    <a:lstStyle/>
                    <a:p>
                      <a:pPr algn="ctr" rtl="1">
                        <a:lnSpc>
                          <a:spcPct val="115000"/>
                        </a:lnSpc>
                        <a:spcAft>
                          <a:spcPts val="0"/>
                        </a:spcAft>
                      </a:pPr>
                      <a:r>
                        <a:rPr lang="ar-SA" sz="2800" b="0">
                          <a:solidFill>
                            <a:srgbClr val="FF0000"/>
                          </a:solidFill>
                          <a:latin typeface="Times New Roman"/>
                          <a:ea typeface="Times New Roman"/>
                          <a:cs typeface="Nazanin"/>
                        </a:rPr>
                        <a:t>يُفاعِلُ</a:t>
                      </a:r>
                      <a:endParaRPr lang="en-US" sz="2800" b="0">
                        <a:latin typeface="Calibri"/>
                        <a:ea typeface="Calibri"/>
                        <a:cs typeface="Nazanin"/>
                      </a:endParaRPr>
                    </a:p>
                  </a:txBody>
                  <a:tcPr marL="68580" marR="68580" marT="0" marB="0"/>
                </a:tc>
                <a:tc>
                  <a:txBody>
                    <a:bodyPr/>
                    <a:lstStyle/>
                    <a:p>
                      <a:pPr algn="ctr" rtl="1">
                        <a:lnSpc>
                          <a:spcPct val="115000"/>
                        </a:lnSpc>
                        <a:spcAft>
                          <a:spcPts val="0"/>
                        </a:spcAft>
                      </a:pPr>
                      <a:r>
                        <a:rPr lang="ar-SA" sz="2800" b="0" dirty="0">
                          <a:solidFill>
                            <a:srgbClr val="FF0000"/>
                          </a:solidFill>
                          <a:latin typeface="Times New Roman"/>
                          <a:ea typeface="Times New Roman"/>
                          <a:cs typeface="Nazanin"/>
                        </a:rPr>
                        <a:t>فاعِلْ</a:t>
                      </a:r>
                      <a:endParaRPr lang="en-US" sz="2800" b="0" dirty="0">
                        <a:latin typeface="Calibri"/>
                        <a:ea typeface="Calibri"/>
                        <a:cs typeface="Nazanin"/>
                      </a:endParaRPr>
                    </a:p>
                  </a:txBody>
                  <a:tcPr marL="68580" marR="68580" marT="0" marB="0"/>
                </a:tc>
                <a:tc>
                  <a:txBody>
                    <a:bodyPr/>
                    <a:lstStyle/>
                    <a:p>
                      <a:pPr algn="ctr" rtl="1">
                        <a:lnSpc>
                          <a:spcPct val="115000"/>
                        </a:lnSpc>
                        <a:spcAft>
                          <a:spcPts val="0"/>
                        </a:spcAft>
                      </a:pPr>
                      <a:r>
                        <a:rPr lang="fa-IR" sz="2800" b="0" dirty="0" smtClean="0">
                          <a:latin typeface="Calibri"/>
                          <a:ea typeface="Calibri"/>
                          <a:cs typeface="Nazanin"/>
                        </a:rPr>
                        <a:t>مُفاعَلَة و گاهی فِعال</a:t>
                      </a:r>
                      <a:endParaRPr lang="en-US" sz="2800" b="0" dirty="0">
                        <a:latin typeface="Calibri"/>
                        <a:ea typeface="Calibri"/>
                        <a:cs typeface="Nazanin"/>
                      </a:endParaRPr>
                    </a:p>
                  </a:txBody>
                  <a:tcPr marL="68580" marR="68580" marT="0" marB="0"/>
                </a:tc>
              </a:tr>
            </a:tbl>
          </a:graphicData>
        </a:graphic>
      </p:graphicFrame>
      <p:sp>
        <p:nvSpPr>
          <p:cNvPr id="10" name="TextBox 9"/>
          <p:cNvSpPr txBox="1"/>
          <p:nvPr/>
        </p:nvSpPr>
        <p:spPr>
          <a:xfrm>
            <a:off x="428596" y="1428736"/>
            <a:ext cx="8358246" cy="1661993"/>
          </a:xfrm>
          <a:prstGeom prst="rect">
            <a:avLst/>
          </a:prstGeom>
          <a:noFill/>
        </p:spPr>
        <p:txBody>
          <a:bodyPr wrap="square" rtlCol="1">
            <a:spAutoFit/>
          </a:bodyPr>
          <a:lstStyle/>
          <a:p>
            <a:r>
              <a:rPr lang="fa-IR" sz="2800" dirty="0" smtClean="0">
                <a:cs typeface="Nazanin"/>
              </a:rPr>
              <a:t>هر كدام از فعلهاي ثلاثي مزيد، دري از نظر معني بر روي ما مي گشايد؛ به هر گروه از  اين افعال يك باب مي گويند و فعلهاي ثلاثي مزيد داراي هشت باب مشهور هستند كه ما در درس دوم با سه باب از بابهاي ثلاثي مزيد آشنا مي شويم. شما مي توانيد اين بابها را در جدول زير مشاهده كنيد:</a:t>
            </a:r>
          </a:p>
          <a:p>
            <a:endParaRPr lang="fa-IR"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anim calcmode="lin" valueType="num">
                                      <p:cBhvr>
                                        <p:cTn id="14" dur="500" fill="hold"/>
                                        <p:tgtEl>
                                          <p:spTgt spid="10"/>
                                        </p:tgtEl>
                                        <p:attrNameLst>
                                          <p:attrName>ppt_x</p:attrName>
                                        </p:attrNameLst>
                                      </p:cBhvr>
                                      <p:tavLst>
                                        <p:tav tm="0">
                                          <p:val>
                                            <p:strVal val="#ppt_x"/>
                                          </p:val>
                                        </p:tav>
                                        <p:tav tm="100000">
                                          <p:val>
                                            <p:strVal val="#ppt_x"/>
                                          </p:val>
                                        </p:tav>
                                      </p:tavLst>
                                    </p:anim>
                                    <p:anim calcmode="lin" valueType="num">
                                      <p:cBhvr>
                                        <p:cTn id="15" dur="500" fill="hold"/>
                                        <p:tgtEl>
                                          <p:spTgt spid="10"/>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anim calcmode="lin" valueType="num">
                                      <p:cBhvr>
                                        <p:cTn id="20" dur="500" fill="hold"/>
                                        <p:tgtEl>
                                          <p:spTgt spid="8"/>
                                        </p:tgtEl>
                                        <p:attrNameLst>
                                          <p:attrName>ppt_x</p:attrName>
                                        </p:attrNameLst>
                                      </p:cBhvr>
                                      <p:tavLst>
                                        <p:tav tm="0">
                                          <p:val>
                                            <p:strVal val="#ppt_x"/>
                                          </p:val>
                                        </p:tav>
                                        <p:tav tm="100000">
                                          <p:val>
                                            <p:strVal val="#ppt_x"/>
                                          </p:val>
                                        </p:tav>
                                      </p:tavLst>
                                    </p:anim>
                                    <p:anim calcmode="lin" valueType="num">
                                      <p:cBhvr>
                                        <p:cTn id="21" dur="5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دوم</a:t>
            </a:r>
            <a:endParaRPr lang="fa-IR" sz="4400" dirty="0">
              <a:cs typeface="Homa" pitchFamily="2" charset="-78"/>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16</a:t>
            </a:fld>
            <a:endParaRPr lang="fa-IR"/>
          </a:p>
        </p:txBody>
      </p:sp>
      <p:sp>
        <p:nvSpPr>
          <p:cNvPr id="11" name="Content Placeholder 10"/>
          <p:cNvSpPr>
            <a:spLocks noGrp="1"/>
          </p:cNvSpPr>
          <p:nvPr>
            <p:ph idx="1"/>
          </p:nvPr>
        </p:nvSpPr>
        <p:spPr/>
        <p:txBody>
          <a:bodyPr>
            <a:normAutofit/>
          </a:bodyPr>
          <a:lstStyle/>
          <a:p>
            <a:pPr>
              <a:buNone/>
            </a:pPr>
            <a:r>
              <a:rPr lang="ar-SA" sz="2800" dirty="0" smtClean="0">
                <a:cs typeface="Nazanin"/>
              </a:rPr>
              <a:t>دانش آموزان عزيز، شما اكنون مي توانيد مثالهايي را در باب هاي گفته شده ملاحظه كنيد. به معني</a:t>
            </a:r>
            <a:endParaRPr lang="fa-IR" sz="2800" dirty="0" smtClean="0">
              <a:cs typeface="Nazanin"/>
            </a:endParaRPr>
          </a:p>
          <a:p>
            <a:pPr>
              <a:buNone/>
            </a:pPr>
            <a:r>
              <a:rPr lang="ar-SA" sz="2800" dirty="0" smtClean="0">
                <a:cs typeface="Nazanin"/>
              </a:rPr>
              <a:t>كلمه ها نيز دقّت كنيد</a:t>
            </a:r>
            <a:r>
              <a:rPr lang="fa-IR" sz="2800" dirty="0" smtClean="0">
                <a:cs typeface="Nazanin"/>
              </a:rPr>
              <a:t>. </a:t>
            </a:r>
            <a:r>
              <a:rPr lang="ar-SA" sz="2800" dirty="0" smtClean="0">
                <a:cs typeface="Nazanin"/>
              </a:rPr>
              <a:t>مثال براي ثلاثي مزيد باب «إفعال»</a:t>
            </a:r>
            <a:r>
              <a:rPr lang="fa-IR" sz="2800" dirty="0" smtClean="0">
                <a:cs typeface="Nazanin"/>
              </a:rPr>
              <a:t> </a:t>
            </a:r>
            <a:endParaRPr lang="en-US" sz="2800" dirty="0" smtClean="0">
              <a:cs typeface="Nazanin"/>
            </a:endParaRPr>
          </a:p>
          <a:p>
            <a:pPr>
              <a:buNone/>
            </a:pPr>
            <a:endParaRPr lang="fa-IR" sz="2800" dirty="0" smtClean="0">
              <a:cs typeface="Nazanin"/>
            </a:endParaRPr>
          </a:p>
          <a:p>
            <a:pPr>
              <a:buNone/>
            </a:pPr>
            <a:endParaRPr lang="fa-IR" sz="2800" dirty="0" smtClean="0">
              <a:cs typeface="Nazanin"/>
            </a:endParaRPr>
          </a:p>
          <a:p>
            <a:pPr>
              <a:buNone/>
            </a:pPr>
            <a:endParaRPr lang="fa-IR" sz="2800" dirty="0" smtClean="0">
              <a:cs typeface="Nazanin"/>
            </a:endParaRPr>
          </a:p>
          <a:p>
            <a:pPr algn="justLow">
              <a:lnSpc>
                <a:spcPct val="115000"/>
              </a:lnSpc>
              <a:buNone/>
            </a:pPr>
            <a:r>
              <a:rPr lang="ar-SA" sz="2800" dirty="0" smtClean="0">
                <a:latin typeface="Times New Roman"/>
                <a:ea typeface="Times New Roman"/>
                <a:cs typeface="Nazanin"/>
              </a:rPr>
              <a:t>ثلاثي مجرّد، فعل بالاعبارت است از:</a:t>
            </a:r>
            <a:endParaRPr lang="en-US" sz="1800" dirty="0" smtClean="0">
              <a:latin typeface="Calibri"/>
              <a:ea typeface="Calibri"/>
              <a:cs typeface="Nazanin"/>
            </a:endParaRPr>
          </a:p>
          <a:p>
            <a:pPr>
              <a:buNone/>
            </a:pPr>
            <a:endParaRPr lang="fa-IR" sz="2800" dirty="0">
              <a:cs typeface="Nazanin"/>
            </a:endParaRPr>
          </a:p>
        </p:txBody>
      </p:sp>
      <p:graphicFrame>
        <p:nvGraphicFramePr>
          <p:cNvPr id="12" name="Table 11"/>
          <p:cNvGraphicFramePr>
            <a:graphicFrameLocks noGrp="1"/>
          </p:cNvGraphicFramePr>
          <p:nvPr>
            <p:extLst>
              <p:ext uri="{D42A27DB-BD31-4B8C-83A1-F6EECF244321}">
                <p14:modId xmlns:p14="http://schemas.microsoft.com/office/powerpoint/2010/main" val="1272046774"/>
              </p:ext>
            </p:extLst>
          </p:nvPr>
        </p:nvGraphicFramePr>
        <p:xfrm>
          <a:off x="500032" y="2714620"/>
          <a:ext cx="8358250" cy="1610110"/>
        </p:xfrm>
        <a:graphic>
          <a:graphicData uri="http://schemas.openxmlformats.org/drawingml/2006/table">
            <a:tbl>
              <a:tblPr rtl="1" firstRow="1" firstCol="1" bandRow="1">
                <a:tableStyleId>{0660B408-B3CF-4A94-85FC-2B1E0A45F4A2}</a:tableStyleId>
              </a:tblPr>
              <a:tblGrid>
                <a:gridCol w="1671650"/>
                <a:gridCol w="1671650"/>
                <a:gridCol w="1671650"/>
                <a:gridCol w="1671650"/>
                <a:gridCol w="1671650"/>
              </a:tblGrid>
              <a:tr h="628654">
                <a:tc>
                  <a:txBody>
                    <a:bodyPr/>
                    <a:lstStyle/>
                    <a:p>
                      <a:pPr algn="ctr" rtl="1">
                        <a:lnSpc>
                          <a:spcPct val="115000"/>
                        </a:lnSpc>
                        <a:spcAft>
                          <a:spcPts val="0"/>
                        </a:spcAft>
                      </a:pPr>
                      <a:r>
                        <a:rPr lang="ar-SA" sz="2800" b="0" dirty="0">
                          <a:cs typeface="Nazanin"/>
                        </a:rPr>
                        <a:t>باب</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dirty="0">
                          <a:cs typeface="Nazanin"/>
                        </a:rPr>
                        <a:t>وزن ماضي</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dirty="0">
                          <a:cs typeface="Nazanin"/>
                        </a:rPr>
                        <a:t>وزن مضارع</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dirty="0">
                          <a:cs typeface="Nazanin"/>
                        </a:rPr>
                        <a:t>وزن </a:t>
                      </a:r>
                      <a:r>
                        <a:rPr lang="fa-IR" sz="2800" b="0" dirty="0" smtClean="0">
                          <a:cs typeface="Nazanin"/>
                        </a:rPr>
                        <a:t>مصدر</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fa-IR" sz="2800" b="0" dirty="0" smtClean="0">
                          <a:latin typeface="Calibri"/>
                          <a:ea typeface="Calibri"/>
                          <a:cs typeface="Nazanin"/>
                        </a:rPr>
                        <a:t>وزن امر</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28654">
                <a:tc>
                  <a:txBody>
                    <a:bodyPr/>
                    <a:lstStyle/>
                    <a:p>
                      <a:pPr algn="ctr" rtl="1">
                        <a:lnSpc>
                          <a:spcPct val="115000"/>
                        </a:lnSpc>
                        <a:spcAft>
                          <a:spcPts val="0"/>
                        </a:spcAft>
                      </a:pPr>
                      <a:r>
                        <a:rPr lang="ar-SA" sz="2800" b="0" dirty="0">
                          <a:cs typeface="Nazanin"/>
                        </a:rPr>
                        <a:t>إفعال</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dirty="0" smtClean="0">
                          <a:cs typeface="Nazanin"/>
                        </a:rPr>
                        <a:t>أفْعَلَ</a:t>
                      </a:r>
                      <a:endParaRPr lang="fa-IR" sz="2800" b="0" dirty="0" smtClean="0">
                        <a:cs typeface="Nazanin"/>
                      </a:endParaRPr>
                    </a:p>
                    <a:p>
                      <a:pPr algn="ctr" rtl="1">
                        <a:lnSpc>
                          <a:spcPct val="115000"/>
                        </a:lnSpc>
                        <a:spcAft>
                          <a:spcPts val="0"/>
                        </a:spcAft>
                      </a:pPr>
                      <a:r>
                        <a:rPr lang="fa-IR" sz="2800" b="0" dirty="0" smtClean="0">
                          <a:latin typeface="Calibri"/>
                          <a:ea typeface="Calibri"/>
                          <a:cs typeface="Nazanin"/>
                        </a:rPr>
                        <a:t>أَجلَسَ :نشاند</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dirty="0" smtClean="0">
                          <a:cs typeface="Nazanin"/>
                        </a:rPr>
                        <a:t>يُفْعِلُ</a:t>
                      </a:r>
                      <a:endParaRPr lang="fa-IR" sz="2800" b="0" dirty="0" smtClean="0">
                        <a:cs typeface="Nazanin"/>
                      </a:endParaRPr>
                    </a:p>
                    <a:p>
                      <a:pPr algn="ctr" rtl="1">
                        <a:lnSpc>
                          <a:spcPct val="115000"/>
                        </a:lnSpc>
                        <a:spcAft>
                          <a:spcPts val="0"/>
                        </a:spcAft>
                      </a:pPr>
                      <a:r>
                        <a:rPr lang="fa-IR" sz="2800" b="0" dirty="0" smtClean="0">
                          <a:latin typeface="Calibri"/>
                          <a:ea typeface="Calibri"/>
                          <a:cs typeface="Nazanin"/>
                        </a:rPr>
                        <a:t>یُجلِسُ: می نشاند</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fa-IR" sz="2800" b="0" dirty="0" smtClean="0">
                          <a:latin typeface="Calibri"/>
                          <a:ea typeface="Calibri"/>
                          <a:cs typeface="Nazanin"/>
                        </a:rPr>
                        <a:t>إفعال</a:t>
                      </a:r>
                    </a:p>
                    <a:p>
                      <a:pPr algn="ctr" rtl="1">
                        <a:lnSpc>
                          <a:spcPct val="115000"/>
                        </a:lnSpc>
                        <a:spcAft>
                          <a:spcPts val="0"/>
                        </a:spcAft>
                      </a:pPr>
                      <a:r>
                        <a:rPr lang="fa-IR" sz="2800" b="0" smtClean="0">
                          <a:latin typeface="Calibri"/>
                          <a:ea typeface="Calibri"/>
                          <a:cs typeface="Nazanin"/>
                        </a:rPr>
                        <a:t>إِجلاس: نشاندن</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fa-IR" sz="2800" b="0" dirty="0" smtClean="0">
                          <a:latin typeface="Calibri"/>
                          <a:ea typeface="Calibri"/>
                          <a:cs typeface="Nazanin"/>
                        </a:rPr>
                        <a:t>أَفعِل</a:t>
                      </a:r>
                    </a:p>
                    <a:p>
                      <a:pPr algn="ctr" rtl="1">
                        <a:lnSpc>
                          <a:spcPct val="115000"/>
                        </a:lnSpc>
                        <a:spcAft>
                          <a:spcPts val="0"/>
                        </a:spcAft>
                      </a:pPr>
                      <a:r>
                        <a:rPr lang="fa-IR" sz="2800" b="0" dirty="0" smtClean="0">
                          <a:latin typeface="Calibri"/>
                          <a:ea typeface="Calibri"/>
                          <a:cs typeface="Nazanin"/>
                        </a:rPr>
                        <a:t>أَجلِس:بنشان</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649183146"/>
              </p:ext>
            </p:extLst>
          </p:nvPr>
        </p:nvGraphicFramePr>
        <p:xfrm>
          <a:off x="500034" y="4857760"/>
          <a:ext cx="8358248" cy="1257308"/>
        </p:xfrm>
        <a:graphic>
          <a:graphicData uri="http://schemas.openxmlformats.org/drawingml/2006/table">
            <a:tbl>
              <a:tblPr rtl="1" firstRow="1" firstCol="1" bandRow="1">
                <a:tableStyleId>{0660B408-B3CF-4A94-85FC-2B1E0A45F4A2}</a:tableStyleId>
              </a:tblPr>
              <a:tblGrid>
                <a:gridCol w="2089562"/>
                <a:gridCol w="2089562"/>
                <a:gridCol w="2089562"/>
                <a:gridCol w="2089562"/>
              </a:tblGrid>
              <a:tr h="628654">
                <a:tc>
                  <a:txBody>
                    <a:bodyPr/>
                    <a:lstStyle/>
                    <a:p>
                      <a:pPr algn="ctr" rtl="1">
                        <a:lnSpc>
                          <a:spcPct val="115000"/>
                        </a:lnSpc>
                        <a:spcAft>
                          <a:spcPts val="0"/>
                        </a:spcAft>
                      </a:pPr>
                      <a:r>
                        <a:rPr lang="ar-SA" sz="2800" b="0" dirty="0">
                          <a:latin typeface="Times New Roman"/>
                          <a:ea typeface="Times New Roman"/>
                          <a:cs typeface="Nazanin"/>
                        </a:rPr>
                        <a:t>ماضي</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مضارع</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dirty="0">
                          <a:latin typeface="Times New Roman"/>
                          <a:ea typeface="Times New Roman"/>
                          <a:cs typeface="Nazanin"/>
                        </a:rPr>
                        <a:t>مصدر</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امر مخاطب</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28654">
                <a:tc>
                  <a:txBody>
                    <a:bodyPr/>
                    <a:lstStyle/>
                    <a:p>
                      <a:pPr algn="ctr" rtl="1">
                        <a:lnSpc>
                          <a:spcPct val="115000"/>
                        </a:lnSpc>
                        <a:spcAft>
                          <a:spcPts val="0"/>
                        </a:spcAft>
                      </a:pPr>
                      <a:r>
                        <a:rPr lang="ar-SA" sz="2800" b="0">
                          <a:solidFill>
                            <a:srgbClr val="FF0000"/>
                          </a:solidFill>
                          <a:latin typeface="Times New Roman"/>
                          <a:ea typeface="Times New Roman"/>
                          <a:cs typeface="Nazanin"/>
                        </a:rPr>
                        <a:t>جَلَسَ</a:t>
                      </a:r>
                      <a:r>
                        <a:rPr lang="ar-SA" sz="2800" b="0">
                          <a:latin typeface="Times New Roman"/>
                          <a:ea typeface="Times New Roman"/>
                          <a:cs typeface="Nazanin"/>
                        </a:rPr>
                        <a:t>: نشست</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dirty="0" smtClean="0">
                          <a:solidFill>
                            <a:srgbClr val="FF0000"/>
                          </a:solidFill>
                          <a:latin typeface="Times New Roman"/>
                          <a:ea typeface="Times New Roman"/>
                          <a:cs typeface="Nazanin"/>
                        </a:rPr>
                        <a:t>ي</a:t>
                      </a:r>
                      <a:r>
                        <a:rPr lang="fa-IR" sz="2800" b="0" dirty="0" smtClean="0">
                          <a:solidFill>
                            <a:srgbClr val="FF0000"/>
                          </a:solidFill>
                          <a:latin typeface="Times New Roman"/>
                          <a:ea typeface="Times New Roman"/>
                          <a:cs typeface="Nazanin"/>
                        </a:rPr>
                        <a:t>َ</a:t>
                      </a:r>
                      <a:r>
                        <a:rPr lang="ar-SA" sz="2800" b="0" dirty="0" smtClean="0">
                          <a:solidFill>
                            <a:srgbClr val="FF0000"/>
                          </a:solidFill>
                          <a:latin typeface="Times New Roman"/>
                          <a:ea typeface="Times New Roman"/>
                          <a:cs typeface="Nazanin"/>
                        </a:rPr>
                        <a:t>جْلِسُ</a:t>
                      </a:r>
                      <a:r>
                        <a:rPr lang="ar-SA" sz="2800" b="0" dirty="0">
                          <a:latin typeface="Times New Roman"/>
                          <a:ea typeface="Times New Roman"/>
                          <a:cs typeface="Nazanin"/>
                        </a:rPr>
                        <a:t>: مي نشيند</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solidFill>
                            <a:srgbClr val="FF0000"/>
                          </a:solidFill>
                          <a:latin typeface="Times New Roman"/>
                          <a:ea typeface="Times New Roman"/>
                          <a:cs typeface="Nazanin"/>
                        </a:rPr>
                        <a:t>جُلوس</a:t>
                      </a:r>
                      <a:r>
                        <a:rPr lang="ar-SA" sz="2800" b="0">
                          <a:latin typeface="Times New Roman"/>
                          <a:ea typeface="Times New Roman"/>
                          <a:cs typeface="Nazanin"/>
                        </a:rPr>
                        <a:t>: نشستن</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dirty="0">
                          <a:solidFill>
                            <a:srgbClr val="FF0000"/>
                          </a:solidFill>
                          <a:latin typeface="Times New Roman"/>
                          <a:ea typeface="Times New Roman"/>
                          <a:cs typeface="Nazanin"/>
                        </a:rPr>
                        <a:t>اِجْلِسْ</a:t>
                      </a:r>
                      <a:r>
                        <a:rPr lang="ar-SA" sz="2800" b="0" dirty="0">
                          <a:latin typeface="Times New Roman"/>
                          <a:ea typeface="Times New Roman"/>
                          <a:cs typeface="Nazanin"/>
                        </a:rPr>
                        <a:t>: بنشين</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11">
                                            <p:txEl>
                                              <p:pRg st="0" end="0"/>
                                            </p:txEl>
                                          </p:spTgt>
                                        </p:tgtEl>
                                        <p:attrNameLst>
                                          <p:attrName>style.visibility</p:attrName>
                                        </p:attrNameLst>
                                      </p:cBhvr>
                                      <p:to>
                                        <p:strVal val="visible"/>
                                      </p:to>
                                    </p:set>
                                    <p:animEffect transition="in" filter="fade">
                                      <p:cBhvr>
                                        <p:cTn id="13" dur="500"/>
                                        <p:tgtEl>
                                          <p:spTgt spid="11">
                                            <p:txEl>
                                              <p:pRg st="0" end="0"/>
                                            </p:txEl>
                                          </p:spTgt>
                                        </p:tgtEl>
                                      </p:cBhvr>
                                    </p:animEffect>
                                    <p:anim calcmode="lin" valueType="num">
                                      <p:cBhvr>
                                        <p:cTn id="14"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11">
                                            <p:txEl>
                                              <p:pRg st="1" end="1"/>
                                            </p:txEl>
                                          </p:spTgt>
                                        </p:tgtEl>
                                        <p:attrNameLst>
                                          <p:attrName>style.visibility</p:attrName>
                                        </p:attrNameLst>
                                      </p:cBhvr>
                                      <p:to>
                                        <p:strVal val="visible"/>
                                      </p:to>
                                    </p:set>
                                    <p:animEffect transition="in" filter="fade">
                                      <p:cBhvr>
                                        <p:cTn id="19" dur="500"/>
                                        <p:tgtEl>
                                          <p:spTgt spid="11">
                                            <p:txEl>
                                              <p:pRg st="1" end="1"/>
                                            </p:txEl>
                                          </p:spTgt>
                                        </p:tgtEl>
                                      </p:cBhvr>
                                    </p:animEffect>
                                    <p:anim calcmode="lin" valueType="num">
                                      <p:cBhvr>
                                        <p:cTn id="20"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nodeType="after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anim calcmode="lin" valueType="num">
                                      <p:cBhvr>
                                        <p:cTn id="26" dur="500" fill="hold"/>
                                        <p:tgtEl>
                                          <p:spTgt spid="12"/>
                                        </p:tgtEl>
                                        <p:attrNameLst>
                                          <p:attrName>ppt_x</p:attrName>
                                        </p:attrNameLst>
                                      </p:cBhvr>
                                      <p:tavLst>
                                        <p:tav tm="0">
                                          <p:val>
                                            <p:strVal val="#ppt_x"/>
                                          </p:val>
                                        </p:tav>
                                        <p:tav tm="100000">
                                          <p:val>
                                            <p:strVal val="#ppt_x"/>
                                          </p:val>
                                        </p:tav>
                                      </p:tavLst>
                                    </p:anim>
                                    <p:anim calcmode="lin" valueType="num">
                                      <p:cBhvr>
                                        <p:cTn id="27" dur="500" fill="hold"/>
                                        <p:tgtEl>
                                          <p:spTgt spid="12"/>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11">
                                            <p:txEl>
                                              <p:pRg st="5" end="5"/>
                                            </p:txEl>
                                          </p:spTgt>
                                        </p:tgtEl>
                                        <p:attrNameLst>
                                          <p:attrName>style.visibility</p:attrName>
                                        </p:attrNameLst>
                                      </p:cBhvr>
                                      <p:to>
                                        <p:strVal val="visible"/>
                                      </p:to>
                                    </p:set>
                                    <p:animEffect transition="in" filter="fade">
                                      <p:cBhvr>
                                        <p:cTn id="31" dur="500"/>
                                        <p:tgtEl>
                                          <p:spTgt spid="11">
                                            <p:txEl>
                                              <p:pRg st="5" end="5"/>
                                            </p:txEl>
                                          </p:spTgt>
                                        </p:tgtEl>
                                      </p:cBhvr>
                                    </p:animEffect>
                                    <p:anim calcmode="lin" valueType="num">
                                      <p:cBhvr>
                                        <p:cTn id="32" dur="500" fill="hold"/>
                                        <p:tgtEl>
                                          <p:spTgt spid="11">
                                            <p:txEl>
                                              <p:pRg st="5" end="5"/>
                                            </p:txEl>
                                          </p:spTgt>
                                        </p:tgtEl>
                                        <p:attrNameLst>
                                          <p:attrName>ppt_x</p:attrName>
                                        </p:attrNameLst>
                                      </p:cBhvr>
                                      <p:tavLst>
                                        <p:tav tm="0">
                                          <p:val>
                                            <p:strVal val="#ppt_x"/>
                                          </p:val>
                                        </p:tav>
                                        <p:tav tm="100000">
                                          <p:val>
                                            <p:strVal val="#ppt_x"/>
                                          </p:val>
                                        </p:tav>
                                      </p:tavLst>
                                    </p:anim>
                                    <p:anim calcmode="lin" valueType="num">
                                      <p:cBhvr>
                                        <p:cTn id="33" dur="500" fill="hold"/>
                                        <p:tgtEl>
                                          <p:spTgt spid="11">
                                            <p:txEl>
                                              <p:pRg st="5" end="5"/>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nodeType="after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500"/>
                                        <p:tgtEl>
                                          <p:spTgt spid="13"/>
                                        </p:tgtEl>
                                      </p:cBhvr>
                                    </p:animEffect>
                                    <p:anim calcmode="lin" valueType="num">
                                      <p:cBhvr>
                                        <p:cTn id="38" dur="500" fill="hold"/>
                                        <p:tgtEl>
                                          <p:spTgt spid="13"/>
                                        </p:tgtEl>
                                        <p:attrNameLst>
                                          <p:attrName>ppt_x</p:attrName>
                                        </p:attrNameLst>
                                      </p:cBhvr>
                                      <p:tavLst>
                                        <p:tav tm="0">
                                          <p:val>
                                            <p:strVal val="#ppt_x"/>
                                          </p:val>
                                        </p:tav>
                                        <p:tav tm="100000">
                                          <p:val>
                                            <p:strVal val="#ppt_x"/>
                                          </p:val>
                                        </p:tav>
                                      </p:tavLst>
                                    </p:anim>
                                    <p:anim calcmode="lin" valueType="num">
                                      <p:cBhvr>
                                        <p:cTn id="39" dur="5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دوم</a:t>
            </a:r>
            <a:endParaRPr lang="fa-IR" sz="4400" dirty="0">
              <a:cs typeface="Homa" pitchFamily="2" charset="-78"/>
            </a:endParaRPr>
          </a:p>
        </p:txBody>
      </p:sp>
      <p:sp>
        <p:nvSpPr>
          <p:cNvPr id="3" name="Content Placeholder 2"/>
          <p:cNvSpPr>
            <a:spLocks noGrp="1"/>
          </p:cNvSpPr>
          <p:nvPr>
            <p:ph idx="1"/>
          </p:nvPr>
        </p:nvSpPr>
        <p:spPr/>
        <p:txBody>
          <a:bodyPr>
            <a:normAutofit/>
          </a:bodyPr>
          <a:lstStyle/>
          <a:p>
            <a:pPr algn="justLow">
              <a:lnSpc>
                <a:spcPct val="115000"/>
              </a:lnSpc>
              <a:buNone/>
            </a:pPr>
            <a:r>
              <a:rPr lang="ar-SA" sz="2800" dirty="0" smtClean="0">
                <a:latin typeface="Times New Roman"/>
                <a:ea typeface="Times New Roman"/>
                <a:cs typeface="Nazanin"/>
              </a:rPr>
              <a:t>مثال براي ثلاثي مزيد باب «تفعيل »:</a:t>
            </a:r>
            <a:endParaRPr lang="fa-IR" sz="2800" dirty="0" smtClean="0">
              <a:latin typeface="Times New Roman"/>
              <a:ea typeface="Times New Roman"/>
              <a:cs typeface="Nazanin"/>
            </a:endParaRPr>
          </a:p>
          <a:p>
            <a:pPr algn="justLow">
              <a:lnSpc>
                <a:spcPct val="115000"/>
              </a:lnSpc>
              <a:buNone/>
            </a:pPr>
            <a:endParaRPr lang="fa-IR" sz="2800" dirty="0" smtClean="0">
              <a:latin typeface="Times New Roman"/>
              <a:ea typeface="Calibri"/>
              <a:cs typeface="Nazanin"/>
            </a:endParaRPr>
          </a:p>
          <a:p>
            <a:pPr algn="justLow">
              <a:lnSpc>
                <a:spcPct val="115000"/>
              </a:lnSpc>
              <a:buNone/>
            </a:pPr>
            <a:endParaRPr lang="fa-IR" sz="2800" dirty="0" smtClean="0">
              <a:latin typeface="Times New Roman"/>
              <a:ea typeface="Calibri"/>
              <a:cs typeface="Nazanin"/>
            </a:endParaRPr>
          </a:p>
          <a:p>
            <a:pPr algn="justLow">
              <a:lnSpc>
                <a:spcPct val="115000"/>
              </a:lnSpc>
              <a:buNone/>
            </a:pPr>
            <a:endParaRPr lang="fa-IR" sz="2800" dirty="0" smtClean="0">
              <a:latin typeface="Times New Roman"/>
              <a:ea typeface="Calibri"/>
              <a:cs typeface="Nazanin"/>
            </a:endParaRPr>
          </a:p>
          <a:p>
            <a:pPr algn="justLow">
              <a:lnSpc>
                <a:spcPct val="115000"/>
              </a:lnSpc>
              <a:buNone/>
            </a:pPr>
            <a:r>
              <a:rPr lang="ar-SA" sz="2800" dirty="0" smtClean="0">
                <a:latin typeface="Times New Roman"/>
                <a:ea typeface="Times New Roman"/>
                <a:cs typeface="Nazanin"/>
              </a:rPr>
              <a:t>ثلاثي مجرّد فعل بالا عبارت است از:</a:t>
            </a:r>
            <a:endParaRPr lang="en-US" sz="2800" dirty="0" smtClean="0">
              <a:latin typeface="Calibri"/>
              <a:ea typeface="Calibri"/>
              <a:cs typeface="Nazanin"/>
            </a:endParaRPr>
          </a:p>
          <a:p>
            <a:pPr>
              <a:buNone/>
            </a:pPr>
            <a:endParaRPr lang="fa-IR" sz="2800" dirty="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17</a:t>
            </a:fld>
            <a:endParaRPr lang="fa-IR"/>
          </a:p>
        </p:txBody>
      </p:sp>
      <p:graphicFrame>
        <p:nvGraphicFramePr>
          <p:cNvPr id="9" name="Table 8"/>
          <p:cNvGraphicFramePr>
            <a:graphicFrameLocks noGrp="1"/>
          </p:cNvGraphicFramePr>
          <p:nvPr>
            <p:extLst>
              <p:ext uri="{D42A27DB-BD31-4B8C-83A1-F6EECF244321}">
                <p14:modId xmlns:p14="http://schemas.microsoft.com/office/powerpoint/2010/main" val="3103114808"/>
              </p:ext>
            </p:extLst>
          </p:nvPr>
        </p:nvGraphicFramePr>
        <p:xfrm>
          <a:off x="500034" y="2285992"/>
          <a:ext cx="8358248" cy="1610110"/>
        </p:xfrm>
        <a:graphic>
          <a:graphicData uri="http://schemas.openxmlformats.org/drawingml/2006/table">
            <a:tbl>
              <a:tblPr rtl="1" firstRow="1" firstCol="1" bandRow="1">
                <a:tableStyleId>{0660B408-B3CF-4A94-85FC-2B1E0A45F4A2}</a:tableStyleId>
              </a:tblPr>
              <a:tblGrid>
                <a:gridCol w="2089562"/>
                <a:gridCol w="2089562"/>
                <a:gridCol w="2089562"/>
                <a:gridCol w="2089562"/>
              </a:tblGrid>
              <a:tr h="628654">
                <a:tc>
                  <a:txBody>
                    <a:bodyPr/>
                    <a:lstStyle/>
                    <a:p>
                      <a:pPr algn="ctr" rtl="1">
                        <a:lnSpc>
                          <a:spcPct val="115000"/>
                        </a:lnSpc>
                        <a:spcAft>
                          <a:spcPts val="0"/>
                        </a:spcAft>
                      </a:pPr>
                      <a:r>
                        <a:rPr lang="ar-SA" sz="2800" b="0" dirty="0">
                          <a:latin typeface="Times New Roman"/>
                          <a:ea typeface="Times New Roman"/>
                          <a:cs typeface="Nazanin"/>
                        </a:rPr>
                        <a:t>ماضي</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مضارع</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مصدر</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امر مخاطب</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28654">
                <a:tc>
                  <a:txBody>
                    <a:bodyPr/>
                    <a:lstStyle/>
                    <a:p>
                      <a:pPr algn="ctr" rtl="1">
                        <a:lnSpc>
                          <a:spcPct val="115000"/>
                        </a:lnSpc>
                        <a:spcAft>
                          <a:spcPts val="0"/>
                        </a:spcAft>
                      </a:pPr>
                      <a:r>
                        <a:rPr lang="fa-IR" sz="2800" b="0" dirty="0" smtClean="0">
                          <a:solidFill>
                            <a:srgbClr val="FF0000"/>
                          </a:solidFill>
                          <a:latin typeface="Times New Roman"/>
                          <a:ea typeface="Times New Roman"/>
                          <a:cs typeface="Nazanin"/>
                        </a:rPr>
                        <a:t>فَعَّلَ</a:t>
                      </a:r>
                    </a:p>
                    <a:p>
                      <a:pPr algn="ctr" rtl="1">
                        <a:lnSpc>
                          <a:spcPct val="115000"/>
                        </a:lnSpc>
                        <a:spcAft>
                          <a:spcPts val="0"/>
                        </a:spcAft>
                      </a:pPr>
                      <a:r>
                        <a:rPr lang="ar-SA" sz="2800" b="0" dirty="0" smtClean="0">
                          <a:solidFill>
                            <a:srgbClr val="FF0000"/>
                          </a:solidFill>
                          <a:latin typeface="Times New Roman"/>
                          <a:ea typeface="Times New Roman"/>
                          <a:cs typeface="Nazanin"/>
                        </a:rPr>
                        <a:t>نَزَّلَ</a:t>
                      </a:r>
                      <a:r>
                        <a:rPr lang="ar-SA" sz="2800" b="0" dirty="0">
                          <a:latin typeface="Times New Roman"/>
                          <a:ea typeface="Times New Roman"/>
                          <a:cs typeface="Nazanin"/>
                        </a:rPr>
                        <a:t>: پايين آورد</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fa-IR" sz="2800" b="0" dirty="0" smtClean="0">
                          <a:solidFill>
                            <a:srgbClr val="FF0000"/>
                          </a:solidFill>
                          <a:latin typeface="Times New Roman"/>
                          <a:ea typeface="Times New Roman"/>
                          <a:cs typeface="Nazanin"/>
                        </a:rPr>
                        <a:t>یُفَعِّلُ</a:t>
                      </a:r>
                    </a:p>
                    <a:p>
                      <a:pPr algn="r" rtl="1">
                        <a:lnSpc>
                          <a:spcPct val="115000"/>
                        </a:lnSpc>
                        <a:spcAft>
                          <a:spcPts val="0"/>
                        </a:spcAft>
                      </a:pPr>
                      <a:r>
                        <a:rPr lang="ar-SA" sz="2800" b="0" dirty="0" smtClean="0">
                          <a:solidFill>
                            <a:srgbClr val="FF0000"/>
                          </a:solidFill>
                          <a:latin typeface="Times New Roman"/>
                          <a:ea typeface="Times New Roman"/>
                          <a:cs typeface="Nazanin"/>
                        </a:rPr>
                        <a:t>يُنَزِّلُ</a:t>
                      </a:r>
                      <a:r>
                        <a:rPr lang="ar-SA" sz="2800" b="0" dirty="0">
                          <a:latin typeface="Times New Roman"/>
                          <a:ea typeface="Times New Roman"/>
                          <a:cs typeface="Nazanin"/>
                        </a:rPr>
                        <a:t>: پايين مي آورد</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fa-IR" sz="2800" b="0" dirty="0" smtClean="0">
                          <a:solidFill>
                            <a:srgbClr val="FF0000"/>
                          </a:solidFill>
                          <a:latin typeface="Times New Roman"/>
                          <a:ea typeface="Times New Roman"/>
                          <a:cs typeface="Nazanin"/>
                        </a:rPr>
                        <a:t>تَفعیل</a:t>
                      </a:r>
                    </a:p>
                    <a:p>
                      <a:pPr algn="ctr" rtl="1">
                        <a:lnSpc>
                          <a:spcPct val="115000"/>
                        </a:lnSpc>
                        <a:spcAft>
                          <a:spcPts val="0"/>
                        </a:spcAft>
                      </a:pPr>
                      <a:r>
                        <a:rPr lang="ar-SA" sz="2800" b="0" dirty="0" smtClean="0">
                          <a:solidFill>
                            <a:srgbClr val="FF0000"/>
                          </a:solidFill>
                          <a:latin typeface="Times New Roman"/>
                          <a:ea typeface="Times New Roman"/>
                          <a:cs typeface="Nazanin"/>
                        </a:rPr>
                        <a:t>تَنْزيل</a:t>
                      </a:r>
                      <a:r>
                        <a:rPr lang="ar-SA" sz="2800" b="0" dirty="0">
                          <a:latin typeface="Times New Roman"/>
                          <a:ea typeface="Times New Roman"/>
                          <a:cs typeface="Nazanin"/>
                        </a:rPr>
                        <a:t>: پايين آوردن</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fa-IR" sz="2800" b="0" dirty="0" smtClean="0">
                          <a:solidFill>
                            <a:srgbClr val="FF0000"/>
                          </a:solidFill>
                          <a:latin typeface="Times New Roman"/>
                          <a:ea typeface="Times New Roman"/>
                          <a:cs typeface="Nazanin"/>
                        </a:rPr>
                        <a:t>فَعِّل</a:t>
                      </a:r>
                    </a:p>
                    <a:p>
                      <a:pPr algn="ctr" rtl="1">
                        <a:lnSpc>
                          <a:spcPct val="115000"/>
                        </a:lnSpc>
                        <a:spcAft>
                          <a:spcPts val="0"/>
                        </a:spcAft>
                      </a:pPr>
                      <a:r>
                        <a:rPr lang="ar-SA" sz="2800" b="0" dirty="0" smtClean="0">
                          <a:solidFill>
                            <a:srgbClr val="FF0000"/>
                          </a:solidFill>
                          <a:latin typeface="Times New Roman"/>
                          <a:ea typeface="Times New Roman"/>
                          <a:cs typeface="Nazanin"/>
                        </a:rPr>
                        <a:t>نَزِّلْ</a:t>
                      </a:r>
                      <a:r>
                        <a:rPr lang="ar-SA" sz="2800" b="0" dirty="0">
                          <a:latin typeface="Times New Roman"/>
                          <a:ea typeface="Times New Roman"/>
                          <a:cs typeface="Nazanin"/>
                        </a:rPr>
                        <a:t>: پايين بياور</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10" name="Table 9"/>
          <p:cNvGraphicFramePr>
            <a:graphicFrameLocks noGrp="1"/>
          </p:cNvGraphicFramePr>
          <p:nvPr/>
        </p:nvGraphicFramePr>
        <p:xfrm>
          <a:off x="500034" y="4643446"/>
          <a:ext cx="8358248" cy="1257308"/>
        </p:xfrm>
        <a:graphic>
          <a:graphicData uri="http://schemas.openxmlformats.org/drawingml/2006/table">
            <a:tbl>
              <a:tblPr rtl="1" firstRow="1" firstCol="1" bandRow="1">
                <a:tableStyleId>{0660B408-B3CF-4A94-85FC-2B1E0A45F4A2}</a:tableStyleId>
              </a:tblPr>
              <a:tblGrid>
                <a:gridCol w="2089562"/>
                <a:gridCol w="2089562"/>
                <a:gridCol w="2089562"/>
                <a:gridCol w="2089562"/>
              </a:tblGrid>
              <a:tr h="628654">
                <a:tc>
                  <a:txBody>
                    <a:bodyPr/>
                    <a:lstStyle/>
                    <a:p>
                      <a:pPr algn="ctr" rtl="1">
                        <a:lnSpc>
                          <a:spcPct val="115000"/>
                        </a:lnSpc>
                        <a:spcAft>
                          <a:spcPts val="0"/>
                        </a:spcAft>
                      </a:pPr>
                      <a:r>
                        <a:rPr lang="ar-SA" sz="2800" b="0" dirty="0">
                          <a:latin typeface="Times New Roman"/>
                          <a:ea typeface="Times New Roman"/>
                          <a:cs typeface="Nazanin"/>
                        </a:rPr>
                        <a:t>ماضي</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dirty="0">
                          <a:latin typeface="Times New Roman"/>
                          <a:ea typeface="Times New Roman"/>
                          <a:cs typeface="Nazanin"/>
                        </a:rPr>
                        <a:t>مضارع</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مصدر</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امر مخاطب</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28654">
                <a:tc>
                  <a:txBody>
                    <a:bodyPr/>
                    <a:lstStyle/>
                    <a:p>
                      <a:pPr algn="ctr" rtl="1">
                        <a:lnSpc>
                          <a:spcPct val="115000"/>
                        </a:lnSpc>
                        <a:spcAft>
                          <a:spcPts val="0"/>
                        </a:spcAft>
                      </a:pPr>
                      <a:r>
                        <a:rPr lang="ar-SA" sz="2800" b="0">
                          <a:solidFill>
                            <a:srgbClr val="FF0000"/>
                          </a:solidFill>
                          <a:latin typeface="Times New Roman"/>
                          <a:ea typeface="Times New Roman"/>
                          <a:cs typeface="Nazanin"/>
                        </a:rPr>
                        <a:t>نَزَلَ</a:t>
                      </a:r>
                      <a:r>
                        <a:rPr lang="ar-SA" sz="2800" b="0">
                          <a:latin typeface="Times New Roman"/>
                          <a:ea typeface="Times New Roman"/>
                          <a:cs typeface="Nazanin"/>
                        </a:rPr>
                        <a:t>: پايين آمد</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solidFill>
                            <a:srgbClr val="FF0000"/>
                          </a:solidFill>
                          <a:latin typeface="Times New Roman"/>
                          <a:ea typeface="Times New Roman"/>
                          <a:cs typeface="Nazanin"/>
                        </a:rPr>
                        <a:t>يَنْزِلُ</a:t>
                      </a:r>
                      <a:r>
                        <a:rPr lang="ar-SA" sz="2800" b="0">
                          <a:latin typeface="Times New Roman"/>
                          <a:ea typeface="Times New Roman"/>
                          <a:cs typeface="Nazanin"/>
                        </a:rPr>
                        <a:t>: پايين مي آيد</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solidFill>
                            <a:srgbClr val="FF0000"/>
                          </a:solidFill>
                          <a:latin typeface="Times New Roman"/>
                          <a:ea typeface="Times New Roman"/>
                          <a:cs typeface="Nazanin"/>
                        </a:rPr>
                        <a:t>نُزول</a:t>
                      </a:r>
                      <a:r>
                        <a:rPr lang="ar-SA" sz="2800" b="0">
                          <a:latin typeface="Times New Roman"/>
                          <a:ea typeface="Times New Roman"/>
                          <a:cs typeface="Nazanin"/>
                        </a:rPr>
                        <a:t>: پايين آمدن</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dirty="0">
                          <a:solidFill>
                            <a:srgbClr val="FF0000"/>
                          </a:solidFill>
                          <a:latin typeface="Times New Roman"/>
                          <a:ea typeface="Times New Roman"/>
                          <a:cs typeface="Nazanin"/>
                        </a:rPr>
                        <a:t>اِنْزِلْ</a:t>
                      </a:r>
                      <a:r>
                        <a:rPr lang="ar-SA" sz="2800" b="0" dirty="0">
                          <a:latin typeface="Times New Roman"/>
                          <a:ea typeface="Times New Roman"/>
                          <a:cs typeface="Nazanin"/>
                        </a:rPr>
                        <a:t>: پايين بيا</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anim calcmode="lin" valueType="num">
                                      <p:cBhvr>
                                        <p:cTn id="20" dur="500" fill="hold"/>
                                        <p:tgtEl>
                                          <p:spTgt spid="9"/>
                                        </p:tgtEl>
                                        <p:attrNameLst>
                                          <p:attrName>ppt_x</p:attrName>
                                        </p:attrNameLst>
                                      </p:cBhvr>
                                      <p:tavLst>
                                        <p:tav tm="0">
                                          <p:val>
                                            <p:strVal val="#ppt_x"/>
                                          </p:val>
                                        </p:tav>
                                        <p:tav tm="100000">
                                          <p:val>
                                            <p:strVal val="#ppt_x"/>
                                          </p:val>
                                        </p:tav>
                                      </p:tavLst>
                                    </p:anim>
                                    <p:anim calcmode="lin" valueType="num">
                                      <p:cBhvr>
                                        <p:cTn id="21" dur="500" fill="hold"/>
                                        <p:tgtEl>
                                          <p:spTgt spid="9"/>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anim calcmode="lin" valueType="num">
                                      <p:cBhvr>
                                        <p:cTn id="2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nodeType="after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500"/>
                                        <p:tgtEl>
                                          <p:spTgt spid="10"/>
                                        </p:tgtEl>
                                      </p:cBhvr>
                                    </p:animEffect>
                                    <p:anim calcmode="lin" valueType="num">
                                      <p:cBhvr>
                                        <p:cTn id="32" dur="500" fill="hold"/>
                                        <p:tgtEl>
                                          <p:spTgt spid="10"/>
                                        </p:tgtEl>
                                        <p:attrNameLst>
                                          <p:attrName>ppt_x</p:attrName>
                                        </p:attrNameLst>
                                      </p:cBhvr>
                                      <p:tavLst>
                                        <p:tav tm="0">
                                          <p:val>
                                            <p:strVal val="#ppt_x"/>
                                          </p:val>
                                        </p:tav>
                                        <p:tav tm="100000">
                                          <p:val>
                                            <p:strVal val="#ppt_x"/>
                                          </p:val>
                                        </p:tav>
                                      </p:tavLst>
                                    </p:anim>
                                    <p:anim calcmode="lin" valueType="num">
                                      <p:cBhvr>
                                        <p:cTn id="33" dur="5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دوم</a:t>
            </a:r>
            <a:endParaRPr lang="fa-IR" sz="4400" dirty="0">
              <a:cs typeface="Homa" pitchFamily="2" charset="-78"/>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18</a:t>
            </a:fld>
            <a:endParaRPr lang="fa-IR"/>
          </a:p>
        </p:txBody>
      </p:sp>
      <p:sp>
        <p:nvSpPr>
          <p:cNvPr id="11" name="Content Placeholder 10"/>
          <p:cNvSpPr>
            <a:spLocks noGrp="1"/>
          </p:cNvSpPr>
          <p:nvPr>
            <p:ph idx="1"/>
          </p:nvPr>
        </p:nvSpPr>
        <p:spPr/>
        <p:txBody>
          <a:bodyPr>
            <a:normAutofit/>
          </a:bodyPr>
          <a:lstStyle/>
          <a:p>
            <a:pPr>
              <a:buNone/>
            </a:pPr>
            <a:r>
              <a:rPr lang="ar-SA" sz="2400" dirty="0" smtClean="0">
                <a:cs typeface="2  Nazanin" pitchFamily="2" charset="-78"/>
              </a:rPr>
              <a:t>مثال براي ثلاثي مزيد باب «مفاعلة»</a:t>
            </a:r>
            <a:r>
              <a:rPr lang="fa-IR" sz="2400" dirty="0" smtClean="0">
                <a:cs typeface="2  Nazanin" pitchFamily="2" charset="-78"/>
              </a:rPr>
              <a:t> </a:t>
            </a:r>
          </a:p>
          <a:p>
            <a:pPr>
              <a:buNone/>
            </a:pPr>
            <a:endParaRPr lang="en-US" sz="2400" dirty="0" smtClean="0">
              <a:cs typeface="2  Nazanin" pitchFamily="2" charset="-78"/>
            </a:endParaRPr>
          </a:p>
          <a:p>
            <a:pPr>
              <a:buNone/>
            </a:pPr>
            <a:endParaRPr lang="fa-IR" sz="2800" dirty="0">
              <a:cs typeface="Nazanin"/>
            </a:endParaRPr>
          </a:p>
        </p:txBody>
      </p:sp>
      <p:graphicFrame>
        <p:nvGraphicFramePr>
          <p:cNvPr id="12" name="Table 11"/>
          <p:cNvGraphicFramePr>
            <a:graphicFrameLocks noGrp="1"/>
          </p:cNvGraphicFramePr>
          <p:nvPr>
            <p:extLst>
              <p:ext uri="{D42A27DB-BD31-4B8C-83A1-F6EECF244321}">
                <p14:modId xmlns:p14="http://schemas.microsoft.com/office/powerpoint/2010/main" val="3765741142"/>
              </p:ext>
            </p:extLst>
          </p:nvPr>
        </p:nvGraphicFramePr>
        <p:xfrm>
          <a:off x="500034" y="2214554"/>
          <a:ext cx="8358248" cy="1610110"/>
        </p:xfrm>
        <a:graphic>
          <a:graphicData uri="http://schemas.openxmlformats.org/drawingml/2006/table">
            <a:tbl>
              <a:tblPr rtl="1" firstRow="1" firstCol="1" bandRow="1">
                <a:tableStyleId>{0660B408-B3CF-4A94-85FC-2B1E0A45F4A2}</a:tableStyleId>
              </a:tblPr>
              <a:tblGrid>
                <a:gridCol w="2089562"/>
                <a:gridCol w="2148594"/>
                <a:gridCol w="2030530"/>
                <a:gridCol w="2089562"/>
              </a:tblGrid>
              <a:tr h="628654">
                <a:tc>
                  <a:txBody>
                    <a:bodyPr/>
                    <a:lstStyle/>
                    <a:p>
                      <a:pPr algn="ctr" rtl="1">
                        <a:lnSpc>
                          <a:spcPct val="115000"/>
                        </a:lnSpc>
                        <a:spcAft>
                          <a:spcPts val="0"/>
                        </a:spcAft>
                      </a:pPr>
                      <a:r>
                        <a:rPr lang="ar-SA" sz="2800" b="0" dirty="0">
                          <a:latin typeface="Times New Roman"/>
                          <a:ea typeface="Times New Roman"/>
                          <a:cs typeface="Nazanin"/>
                        </a:rPr>
                        <a:t>ماضي</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dirty="0">
                          <a:latin typeface="Times New Roman"/>
                          <a:ea typeface="Times New Roman"/>
                          <a:cs typeface="Nazanin"/>
                        </a:rPr>
                        <a:t>مضارع</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مصدر</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امر مخاطب</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28654">
                <a:tc>
                  <a:txBody>
                    <a:bodyPr/>
                    <a:lstStyle/>
                    <a:p>
                      <a:pPr algn="ctr" rtl="1">
                        <a:lnSpc>
                          <a:spcPct val="115000"/>
                        </a:lnSpc>
                        <a:spcAft>
                          <a:spcPts val="0"/>
                        </a:spcAft>
                      </a:pPr>
                      <a:r>
                        <a:rPr lang="fa-IR" sz="2800" b="0" dirty="0" smtClean="0">
                          <a:solidFill>
                            <a:srgbClr val="FF0000"/>
                          </a:solidFill>
                          <a:latin typeface="Times New Roman"/>
                          <a:ea typeface="Times New Roman"/>
                          <a:cs typeface="Nazanin"/>
                        </a:rPr>
                        <a:t>فاعَلَ</a:t>
                      </a:r>
                    </a:p>
                    <a:p>
                      <a:pPr algn="ctr" rtl="1">
                        <a:lnSpc>
                          <a:spcPct val="115000"/>
                        </a:lnSpc>
                        <a:spcAft>
                          <a:spcPts val="0"/>
                        </a:spcAft>
                      </a:pPr>
                      <a:r>
                        <a:rPr lang="ar-SA" sz="2800" b="0" dirty="0" smtClean="0">
                          <a:solidFill>
                            <a:srgbClr val="FF0000"/>
                          </a:solidFill>
                          <a:latin typeface="Times New Roman"/>
                          <a:ea typeface="Times New Roman"/>
                          <a:cs typeface="Nazanin"/>
                        </a:rPr>
                        <a:t>جالَسَ</a:t>
                      </a:r>
                      <a:r>
                        <a:rPr lang="ar-SA" sz="2800" b="0" dirty="0">
                          <a:latin typeface="Times New Roman"/>
                          <a:ea typeface="Times New Roman"/>
                          <a:cs typeface="Nazanin"/>
                        </a:rPr>
                        <a:t>: همنشيني كرد</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fa-IR" sz="2800" b="0" dirty="0" smtClean="0">
                          <a:solidFill>
                            <a:srgbClr val="FF0000"/>
                          </a:solidFill>
                          <a:latin typeface="Times New Roman"/>
                          <a:ea typeface="Times New Roman"/>
                          <a:cs typeface="Nazanin"/>
                        </a:rPr>
                        <a:t>یُفاعِلُ</a:t>
                      </a:r>
                    </a:p>
                    <a:p>
                      <a:pPr algn="r" rtl="1">
                        <a:lnSpc>
                          <a:spcPct val="115000"/>
                        </a:lnSpc>
                        <a:spcAft>
                          <a:spcPts val="0"/>
                        </a:spcAft>
                      </a:pPr>
                      <a:r>
                        <a:rPr lang="ar-SA" sz="2800" b="0" dirty="0" smtClean="0">
                          <a:solidFill>
                            <a:srgbClr val="FF0000"/>
                          </a:solidFill>
                          <a:latin typeface="Times New Roman"/>
                          <a:ea typeface="Times New Roman"/>
                          <a:cs typeface="Nazanin"/>
                        </a:rPr>
                        <a:t>يُجالِسُ</a:t>
                      </a:r>
                      <a:r>
                        <a:rPr lang="ar-SA" sz="2800" b="0" dirty="0">
                          <a:latin typeface="Times New Roman"/>
                          <a:ea typeface="Times New Roman"/>
                          <a:cs typeface="Nazanin"/>
                        </a:rPr>
                        <a:t>: همنشيني ميكند</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fa-IR" sz="2800" b="0" dirty="0" smtClean="0">
                          <a:latin typeface="Times New Roman"/>
                          <a:ea typeface="Times New Roman"/>
                          <a:cs typeface="Nazanin"/>
                        </a:rPr>
                        <a:t>مُفاعَلَة</a:t>
                      </a:r>
                    </a:p>
                    <a:p>
                      <a:pPr algn="ctr" rtl="1">
                        <a:lnSpc>
                          <a:spcPct val="115000"/>
                        </a:lnSpc>
                        <a:spcAft>
                          <a:spcPts val="0"/>
                        </a:spcAft>
                      </a:pPr>
                      <a:r>
                        <a:rPr lang="ar-SA" sz="2800" b="0" dirty="0" smtClean="0">
                          <a:latin typeface="Times New Roman"/>
                          <a:ea typeface="Times New Roman"/>
                          <a:cs typeface="Nazanin"/>
                        </a:rPr>
                        <a:t>م</a:t>
                      </a:r>
                      <a:r>
                        <a:rPr lang="ar-SA" sz="2800" b="0" dirty="0" smtClean="0">
                          <a:solidFill>
                            <a:srgbClr val="FF0000"/>
                          </a:solidFill>
                          <a:latin typeface="Times New Roman"/>
                          <a:ea typeface="Times New Roman"/>
                          <a:cs typeface="Nazanin"/>
                        </a:rPr>
                        <a:t>ُجالَسَة</a:t>
                      </a:r>
                      <a:r>
                        <a:rPr lang="ar-SA" sz="2800" b="0" dirty="0">
                          <a:latin typeface="Times New Roman"/>
                          <a:ea typeface="Times New Roman"/>
                          <a:cs typeface="Nazanin"/>
                        </a:rPr>
                        <a:t>: همنشيني</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fa-IR" sz="2800" b="0" dirty="0" smtClean="0">
                          <a:solidFill>
                            <a:srgbClr val="FF0000"/>
                          </a:solidFill>
                          <a:latin typeface="Times New Roman"/>
                          <a:ea typeface="Times New Roman"/>
                          <a:cs typeface="Nazanin"/>
                        </a:rPr>
                        <a:t>فاعِل</a:t>
                      </a:r>
                    </a:p>
                    <a:p>
                      <a:pPr algn="ctr" rtl="1">
                        <a:lnSpc>
                          <a:spcPct val="115000"/>
                        </a:lnSpc>
                        <a:spcAft>
                          <a:spcPts val="0"/>
                        </a:spcAft>
                      </a:pPr>
                      <a:r>
                        <a:rPr lang="ar-SA" sz="2800" b="0" dirty="0" smtClean="0">
                          <a:solidFill>
                            <a:srgbClr val="FF0000"/>
                          </a:solidFill>
                          <a:latin typeface="Times New Roman"/>
                          <a:ea typeface="Times New Roman"/>
                          <a:cs typeface="Nazanin"/>
                        </a:rPr>
                        <a:t>جالِسْ</a:t>
                      </a:r>
                      <a:r>
                        <a:rPr lang="ar-SA" sz="2800" b="0" dirty="0">
                          <a:latin typeface="Times New Roman"/>
                          <a:ea typeface="Times New Roman"/>
                          <a:cs typeface="Nazanin"/>
                        </a:rPr>
                        <a:t>: همنشيني كن</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11">
                                            <p:txEl>
                                              <p:pRg st="0" end="0"/>
                                            </p:txEl>
                                          </p:spTgt>
                                        </p:tgtEl>
                                        <p:attrNameLst>
                                          <p:attrName>style.visibility</p:attrName>
                                        </p:attrNameLst>
                                      </p:cBhvr>
                                      <p:to>
                                        <p:strVal val="visible"/>
                                      </p:to>
                                    </p:set>
                                    <p:animEffect transition="in" filter="fade">
                                      <p:cBhvr>
                                        <p:cTn id="13" dur="500"/>
                                        <p:tgtEl>
                                          <p:spTgt spid="11">
                                            <p:txEl>
                                              <p:pRg st="0" end="0"/>
                                            </p:txEl>
                                          </p:spTgt>
                                        </p:tgtEl>
                                      </p:cBhvr>
                                    </p:animEffect>
                                    <p:anim calcmode="lin" valueType="num">
                                      <p:cBhvr>
                                        <p:cTn id="14"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nodeType="after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500"/>
                                        <p:tgtEl>
                                          <p:spTgt spid="12"/>
                                        </p:tgtEl>
                                      </p:cBhvr>
                                    </p:animEffect>
                                    <p:anim calcmode="lin" valueType="num">
                                      <p:cBhvr>
                                        <p:cTn id="20" dur="500" fill="hold"/>
                                        <p:tgtEl>
                                          <p:spTgt spid="12"/>
                                        </p:tgtEl>
                                        <p:attrNameLst>
                                          <p:attrName>ppt_x</p:attrName>
                                        </p:attrNameLst>
                                      </p:cBhvr>
                                      <p:tavLst>
                                        <p:tav tm="0">
                                          <p:val>
                                            <p:strVal val="#ppt_x"/>
                                          </p:val>
                                        </p:tav>
                                        <p:tav tm="100000">
                                          <p:val>
                                            <p:strVal val="#ppt_x"/>
                                          </p:val>
                                        </p:tav>
                                      </p:tavLst>
                                    </p:anim>
                                    <p:anim calcmode="lin" valueType="num">
                                      <p:cBhvr>
                                        <p:cTn id="21" dur="5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دوم</a:t>
            </a:r>
            <a:endParaRPr lang="fa-IR" sz="4400" dirty="0">
              <a:cs typeface="Homa" pitchFamily="2" charset="-78"/>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19</a:t>
            </a:fld>
            <a:endParaRPr lang="fa-IR"/>
          </a:p>
        </p:txBody>
      </p:sp>
      <p:sp>
        <p:nvSpPr>
          <p:cNvPr id="11" name="Content Placeholder 10"/>
          <p:cNvSpPr>
            <a:spLocks noGrp="1"/>
          </p:cNvSpPr>
          <p:nvPr>
            <p:ph idx="1"/>
          </p:nvPr>
        </p:nvSpPr>
        <p:spPr>
          <a:xfrm>
            <a:off x="214282" y="1571612"/>
            <a:ext cx="8686800" cy="4525963"/>
          </a:xfrm>
        </p:spPr>
        <p:txBody>
          <a:bodyPr>
            <a:noAutofit/>
          </a:bodyPr>
          <a:lstStyle/>
          <a:p>
            <a:pPr>
              <a:buNone/>
            </a:pPr>
            <a:r>
              <a:rPr lang="fa-IR" sz="2800" dirty="0" smtClean="0">
                <a:cs typeface="Nazanin"/>
              </a:rPr>
              <a:t>مصدر باب مفاعلة</a:t>
            </a:r>
            <a:r>
              <a:rPr lang="ar-SA" sz="2800" dirty="0" smtClean="0">
                <a:cs typeface="Nazanin"/>
              </a:rPr>
              <a:t>گاهي بر وزن «فِعال» است.</a:t>
            </a:r>
            <a:endParaRPr lang="en-US" sz="2800" dirty="0" smtClean="0">
              <a:cs typeface="Nazanin"/>
            </a:endParaRPr>
          </a:p>
          <a:p>
            <a:pPr>
              <a:buNone/>
            </a:pPr>
            <a:r>
              <a:rPr lang="ar-SA" sz="2800" dirty="0" smtClean="0">
                <a:cs typeface="Nazanin"/>
              </a:rPr>
              <a:t>مثال: جاهَدَ، يُجاهِدُ: مُجاهَدَة (جِهاد) – دافَعَ، يُدافِعُ، مُدافَعَة (دِفاع) </a:t>
            </a:r>
            <a:endParaRPr lang="en-US" sz="2800" dirty="0" smtClean="0">
              <a:cs typeface="Nazanin"/>
            </a:endParaRPr>
          </a:p>
          <a:p>
            <a:pPr>
              <a:buNone/>
            </a:pPr>
            <a:r>
              <a:rPr lang="ar-SA" sz="2800" dirty="0" smtClean="0">
                <a:cs typeface="Nazanin"/>
              </a:rPr>
              <a:t>(مضارع)					(امر)</a:t>
            </a:r>
            <a:endParaRPr lang="en-US" sz="2800" dirty="0" smtClean="0">
              <a:cs typeface="Nazanin"/>
            </a:endParaRPr>
          </a:p>
          <a:p>
            <a:pPr>
              <a:buNone/>
            </a:pPr>
            <a:r>
              <a:rPr lang="ar-SA" sz="2800" dirty="0" smtClean="0">
                <a:cs typeface="Nazanin"/>
              </a:rPr>
              <a:t>تُنَزِّلُ:		</a:t>
            </a:r>
            <a:r>
              <a:rPr lang="fa-IR" sz="2800" dirty="0" smtClean="0">
                <a:cs typeface="Nazanin"/>
              </a:rPr>
              <a:t> </a:t>
            </a:r>
            <a:r>
              <a:rPr lang="ar-SA" sz="2800" dirty="0" smtClean="0">
                <a:cs typeface="Nazanin"/>
              </a:rPr>
              <a:t>پايين مي آوري 		نَزِّلْ: 		  پايين بياور.</a:t>
            </a:r>
            <a:endParaRPr lang="en-US" sz="2800" dirty="0" smtClean="0">
              <a:cs typeface="Nazanin"/>
            </a:endParaRPr>
          </a:p>
          <a:p>
            <a:pPr>
              <a:buNone/>
            </a:pPr>
            <a:r>
              <a:rPr lang="ar-SA" sz="2800" dirty="0" smtClean="0">
                <a:cs typeface="Nazanin"/>
              </a:rPr>
              <a:t>تُعلِّمينَ: </a:t>
            </a:r>
            <a:r>
              <a:rPr lang="fa-IR" sz="2800" dirty="0" smtClean="0">
                <a:cs typeface="Nazanin"/>
              </a:rPr>
              <a:t>        	  </a:t>
            </a:r>
            <a:r>
              <a:rPr lang="ar-SA" sz="2800" dirty="0" smtClean="0">
                <a:cs typeface="Nazanin"/>
              </a:rPr>
              <a:t>ياد مي دهي.	</a:t>
            </a:r>
            <a:r>
              <a:rPr lang="fa-IR" sz="2800" dirty="0" smtClean="0">
                <a:cs typeface="Nazanin"/>
              </a:rPr>
              <a:t>	</a:t>
            </a:r>
            <a:r>
              <a:rPr lang="ar-SA" sz="2800" dirty="0" smtClean="0">
                <a:cs typeface="Nazanin"/>
              </a:rPr>
              <a:t>عَلِّمى :		  ياد بده.</a:t>
            </a:r>
            <a:endParaRPr lang="en-US" sz="2800" dirty="0" smtClean="0">
              <a:cs typeface="Nazanin"/>
            </a:endParaRPr>
          </a:p>
          <a:p>
            <a:pPr>
              <a:buNone/>
            </a:pPr>
            <a:r>
              <a:rPr lang="ar-SA" sz="2800" dirty="0" smtClean="0">
                <a:cs typeface="Nazanin"/>
              </a:rPr>
              <a:t>تُجالِسونَ: 	</a:t>
            </a:r>
            <a:r>
              <a:rPr lang="fa-IR" sz="2800" dirty="0" smtClean="0">
                <a:cs typeface="Nazanin"/>
              </a:rPr>
              <a:t>	</a:t>
            </a:r>
            <a:r>
              <a:rPr lang="ar-SA" sz="2800" dirty="0" smtClean="0">
                <a:cs typeface="Nazanin"/>
              </a:rPr>
              <a:t>همنشيني مي كنيد.		جالِسوا:	   </a:t>
            </a:r>
            <a:r>
              <a:rPr lang="fa-IR" sz="2800" dirty="0" smtClean="0">
                <a:cs typeface="Nazanin"/>
              </a:rPr>
              <a:t>	</a:t>
            </a:r>
            <a:r>
              <a:rPr lang="ar-SA" sz="2800" dirty="0" smtClean="0">
                <a:cs typeface="Nazanin"/>
              </a:rPr>
              <a:t> همنشيني كنيد.</a:t>
            </a:r>
            <a:endParaRPr lang="en-US" sz="2800" dirty="0" smtClean="0">
              <a:cs typeface="Nazanin"/>
            </a:endParaRPr>
          </a:p>
          <a:p>
            <a:pPr>
              <a:buNone/>
            </a:pPr>
            <a:r>
              <a:rPr lang="ar-SA" sz="2800" dirty="0" smtClean="0">
                <a:cs typeface="Nazanin"/>
              </a:rPr>
              <a:t>تُجاهِدانِ: 	</a:t>
            </a:r>
            <a:r>
              <a:rPr lang="fa-IR" sz="2800" dirty="0" smtClean="0">
                <a:cs typeface="Nazanin"/>
              </a:rPr>
              <a:t>	</a:t>
            </a:r>
            <a:r>
              <a:rPr lang="ar-SA" sz="2800" dirty="0" smtClean="0">
                <a:cs typeface="Nazanin"/>
              </a:rPr>
              <a:t>جهاد مي كنيد.		جاهِدا: 		  جهاد كنيد.</a:t>
            </a:r>
            <a:endParaRPr lang="en-US" sz="2800" dirty="0" smtClean="0">
              <a:cs typeface="Nazanin"/>
            </a:endParaRPr>
          </a:p>
          <a:p>
            <a:pPr>
              <a:buNone/>
            </a:pPr>
            <a:r>
              <a:rPr lang="ar-SA" sz="2800" dirty="0" smtClean="0">
                <a:cs typeface="Nazanin"/>
              </a:rPr>
              <a:t>تُكْرِمُ: 		احترام مي گذاري.		أكْرِمْ: 		احترام بگذار.</a:t>
            </a:r>
            <a:endParaRPr lang="en-US" sz="2800" dirty="0" smtClean="0">
              <a:cs typeface="Nazanin"/>
            </a:endParaRPr>
          </a:p>
          <a:p>
            <a:pPr>
              <a:buNone/>
            </a:pPr>
            <a:r>
              <a:rPr lang="ar-SA" sz="2800" dirty="0" smtClean="0">
                <a:cs typeface="Nazanin"/>
              </a:rPr>
              <a:t>تُخْرِجْنَ:	</a:t>
            </a:r>
            <a:r>
              <a:rPr lang="fa-IR" sz="2800" dirty="0" smtClean="0">
                <a:cs typeface="Nazanin"/>
              </a:rPr>
              <a:t>	</a:t>
            </a:r>
            <a:r>
              <a:rPr lang="ar-SA" sz="2800" dirty="0" smtClean="0">
                <a:cs typeface="Nazanin"/>
              </a:rPr>
              <a:t>خارج مي كنيد.		أخْرِجْنَ:	</a:t>
            </a:r>
            <a:r>
              <a:rPr lang="fa-IR" sz="2800" dirty="0" smtClean="0">
                <a:cs typeface="Nazanin"/>
              </a:rPr>
              <a:t>	</a:t>
            </a:r>
            <a:r>
              <a:rPr lang="ar-SA" sz="2800" dirty="0" smtClean="0">
                <a:cs typeface="Nazanin"/>
              </a:rPr>
              <a:t>خارج كنيد.</a:t>
            </a:r>
            <a:endParaRPr lang="en-US" sz="2800" dirty="0" smtClean="0">
              <a:cs typeface="Nazanin"/>
            </a:endParaRPr>
          </a:p>
          <a:p>
            <a:endParaRPr lang="fa-IR" sz="2800" dirty="0">
              <a:cs typeface="Nazanin"/>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11">
                                            <p:txEl>
                                              <p:pRg st="0" end="0"/>
                                            </p:txEl>
                                          </p:spTgt>
                                        </p:tgtEl>
                                        <p:attrNameLst>
                                          <p:attrName>style.visibility</p:attrName>
                                        </p:attrNameLst>
                                      </p:cBhvr>
                                      <p:to>
                                        <p:strVal val="visible"/>
                                      </p:to>
                                    </p:set>
                                    <p:animEffect transition="in" filter="fade">
                                      <p:cBhvr>
                                        <p:cTn id="13" dur="500"/>
                                        <p:tgtEl>
                                          <p:spTgt spid="11">
                                            <p:txEl>
                                              <p:pRg st="0" end="0"/>
                                            </p:txEl>
                                          </p:spTgt>
                                        </p:tgtEl>
                                      </p:cBhvr>
                                    </p:animEffect>
                                    <p:anim calcmode="lin" valueType="num">
                                      <p:cBhvr>
                                        <p:cTn id="14"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11">
                                            <p:txEl>
                                              <p:pRg st="1" end="1"/>
                                            </p:txEl>
                                          </p:spTgt>
                                        </p:tgtEl>
                                        <p:attrNameLst>
                                          <p:attrName>style.visibility</p:attrName>
                                        </p:attrNameLst>
                                      </p:cBhvr>
                                      <p:to>
                                        <p:strVal val="visible"/>
                                      </p:to>
                                    </p:set>
                                    <p:animEffect transition="in" filter="fade">
                                      <p:cBhvr>
                                        <p:cTn id="19" dur="500"/>
                                        <p:tgtEl>
                                          <p:spTgt spid="11">
                                            <p:txEl>
                                              <p:pRg st="1" end="1"/>
                                            </p:txEl>
                                          </p:spTgt>
                                        </p:tgtEl>
                                      </p:cBhvr>
                                    </p:animEffect>
                                    <p:anim calcmode="lin" valueType="num">
                                      <p:cBhvr>
                                        <p:cTn id="20"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11">
                                            <p:txEl>
                                              <p:pRg st="2" end="2"/>
                                            </p:txEl>
                                          </p:spTgt>
                                        </p:tgtEl>
                                        <p:attrNameLst>
                                          <p:attrName>style.visibility</p:attrName>
                                        </p:attrNameLst>
                                      </p:cBhvr>
                                      <p:to>
                                        <p:strVal val="visible"/>
                                      </p:to>
                                    </p:set>
                                    <p:animEffect transition="in" filter="fade">
                                      <p:cBhvr>
                                        <p:cTn id="25" dur="500"/>
                                        <p:tgtEl>
                                          <p:spTgt spid="11">
                                            <p:txEl>
                                              <p:pRg st="2" end="2"/>
                                            </p:txEl>
                                          </p:spTgt>
                                        </p:tgtEl>
                                      </p:cBhvr>
                                    </p:animEffect>
                                    <p:anim calcmode="lin" valueType="num">
                                      <p:cBhvr>
                                        <p:cTn id="26"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11">
                                            <p:txEl>
                                              <p:pRg st="3" end="3"/>
                                            </p:txEl>
                                          </p:spTgt>
                                        </p:tgtEl>
                                        <p:attrNameLst>
                                          <p:attrName>style.visibility</p:attrName>
                                        </p:attrNameLst>
                                      </p:cBhvr>
                                      <p:to>
                                        <p:strVal val="visible"/>
                                      </p:to>
                                    </p:set>
                                    <p:animEffect transition="in" filter="fade">
                                      <p:cBhvr>
                                        <p:cTn id="31" dur="500"/>
                                        <p:tgtEl>
                                          <p:spTgt spid="11">
                                            <p:txEl>
                                              <p:pRg st="3" end="3"/>
                                            </p:txEl>
                                          </p:spTgt>
                                        </p:tgtEl>
                                      </p:cBhvr>
                                    </p:animEffect>
                                    <p:anim calcmode="lin" valueType="num">
                                      <p:cBhvr>
                                        <p:cTn id="32"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11">
                                            <p:txEl>
                                              <p:pRg st="4" end="4"/>
                                            </p:txEl>
                                          </p:spTgt>
                                        </p:tgtEl>
                                        <p:attrNameLst>
                                          <p:attrName>style.visibility</p:attrName>
                                        </p:attrNameLst>
                                      </p:cBhvr>
                                      <p:to>
                                        <p:strVal val="visible"/>
                                      </p:to>
                                    </p:set>
                                    <p:animEffect transition="in" filter="fade">
                                      <p:cBhvr>
                                        <p:cTn id="37" dur="500"/>
                                        <p:tgtEl>
                                          <p:spTgt spid="11">
                                            <p:txEl>
                                              <p:pRg st="4" end="4"/>
                                            </p:txEl>
                                          </p:spTgt>
                                        </p:tgtEl>
                                      </p:cBhvr>
                                    </p:animEffect>
                                    <p:anim calcmode="lin" valueType="num">
                                      <p:cBhvr>
                                        <p:cTn id="38"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11">
                                            <p:txEl>
                                              <p:pRg st="5" end="5"/>
                                            </p:txEl>
                                          </p:spTgt>
                                        </p:tgtEl>
                                        <p:attrNameLst>
                                          <p:attrName>style.visibility</p:attrName>
                                        </p:attrNameLst>
                                      </p:cBhvr>
                                      <p:to>
                                        <p:strVal val="visible"/>
                                      </p:to>
                                    </p:set>
                                    <p:animEffect transition="in" filter="fade">
                                      <p:cBhvr>
                                        <p:cTn id="43" dur="500"/>
                                        <p:tgtEl>
                                          <p:spTgt spid="11">
                                            <p:txEl>
                                              <p:pRg st="5" end="5"/>
                                            </p:txEl>
                                          </p:spTgt>
                                        </p:tgtEl>
                                      </p:cBhvr>
                                    </p:animEffect>
                                    <p:anim calcmode="lin" valueType="num">
                                      <p:cBhvr>
                                        <p:cTn id="44" dur="500" fill="hold"/>
                                        <p:tgtEl>
                                          <p:spTgt spid="11">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11">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11">
                                            <p:txEl>
                                              <p:pRg st="6" end="6"/>
                                            </p:txEl>
                                          </p:spTgt>
                                        </p:tgtEl>
                                        <p:attrNameLst>
                                          <p:attrName>style.visibility</p:attrName>
                                        </p:attrNameLst>
                                      </p:cBhvr>
                                      <p:to>
                                        <p:strVal val="visible"/>
                                      </p:to>
                                    </p:set>
                                    <p:animEffect transition="in" filter="fade">
                                      <p:cBhvr>
                                        <p:cTn id="49" dur="500"/>
                                        <p:tgtEl>
                                          <p:spTgt spid="11">
                                            <p:txEl>
                                              <p:pRg st="6" end="6"/>
                                            </p:txEl>
                                          </p:spTgt>
                                        </p:tgtEl>
                                      </p:cBhvr>
                                    </p:animEffect>
                                    <p:anim calcmode="lin" valueType="num">
                                      <p:cBhvr>
                                        <p:cTn id="50" dur="500" fill="hold"/>
                                        <p:tgtEl>
                                          <p:spTgt spid="11">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11">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11">
                                            <p:txEl>
                                              <p:pRg st="7" end="7"/>
                                            </p:txEl>
                                          </p:spTgt>
                                        </p:tgtEl>
                                        <p:attrNameLst>
                                          <p:attrName>style.visibility</p:attrName>
                                        </p:attrNameLst>
                                      </p:cBhvr>
                                      <p:to>
                                        <p:strVal val="visible"/>
                                      </p:to>
                                    </p:set>
                                    <p:animEffect transition="in" filter="fade">
                                      <p:cBhvr>
                                        <p:cTn id="55" dur="500"/>
                                        <p:tgtEl>
                                          <p:spTgt spid="11">
                                            <p:txEl>
                                              <p:pRg st="7" end="7"/>
                                            </p:txEl>
                                          </p:spTgt>
                                        </p:tgtEl>
                                      </p:cBhvr>
                                    </p:animEffect>
                                    <p:anim calcmode="lin" valueType="num">
                                      <p:cBhvr>
                                        <p:cTn id="56" dur="500" fill="hold"/>
                                        <p:tgtEl>
                                          <p:spTgt spid="11">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11">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11">
                                            <p:txEl>
                                              <p:pRg st="8" end="8"/>
                                            </p:txEl>
                                          </p:spTgt>
                                        </p:tgtEl>
                                        <p:attrNameLst>
                                          <p:attrName>style.visibility</p:attrName>
                                        </p:attrNameLst>
                                      </p:cBhvr>
                                      <p:to>
                                        <p:strVal val="visible"/>
                                      </p:to>
                                    </p:set>
                                    <p:animEffect transition="in" filter="fade">
                                      <p:cBhvr>
                                        <p:cTn id="61" dur="500"/>
                                        <p:tgtEl>
                                          <p:spTgt spid="11">
                                            <p:txEl>
                                              <p:pRg st="8" end="8"/>
                                            </p:txEl>
                                          </p:spTgt>
                                        </p:tgtEl>
                                      </p:cBhvr>
                                    </p:animEffect>
                                    <p:anim calcmode="lin" valueType="num">
                                      <p:cBhvr>
                                        <p:cTn id="62" dur="500" fill="hold"/>
                                        <p:tgtEl>
                                          <p:spTgt spid="11">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11">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فهرست</a:t>
            </a:r>
            <a:endParaRPr lang="fa-IR" sz="4400" dirty="0">
              <a:cs typeface="Homa" pitchFamily="2" charset="-78"/>
            </a:endParaRPr>
          </a:p>
        </p:txBody>
      </p:sp>
      <p:sp>
        <p:nvSpPr>
          <p:cNvPr id="4" name="Action Button: Custom 3">
            <a:hlinkClick r:id="rId2" action="ppaction://hlinksldjump" highlightClick="1"/>
          </p:cNvPr>
          <p:cNvSpPr/>
          <p:nvPr/>
        </p:nvSpPr>
        <p:spPr>
          <a:xfrm>
            <a:off x="4643438" y="1500174"/>
            <a:ext cx="3857652" cy="500066"/>
          </a:xfrm>
          <a:prstGeom prst="actionButtonBlank">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fa-IR"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Nazanin" pitchFamily="2" charset="-78"/>
              </a:rPr>
              <a:t>درس اول (10-3)</a:t>
            </a:r>
            <a:endParaRPr lang="fa-IR"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Nazanin" pitchFamily="2" charset="-78"/>
            </a:endParaRPr>
          </a:p>
        </p:txBody>
      </p:sp>
      <p:sp>
        <p:nvSpPr>
          <p:cNvPr id="7" name="Action Button: Custom 6">
            <a:hlinkClick r:id="rId3" action="ppaction://hlinksldjump" highlightClick="1"/>
          </p:cNvPr>
          <p:cNvSpPr/>
          <p:nvPr/>
        </p:nvSpPr>
        <p:spPr>
          <a:xfrm>
            <a:off x="4643438" y="2143116"/>
            <a:ext cx="3857652" cy="500066"/>
          </a:xfrm>
          <a:prstGeom prst="actionButtonBlank">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fa-IR"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Nazanin" pitchFamily="2" charset="-78"/>
              </a:rPr>
              <a:t>درس دوم (21-11)</a:t>
            </a:r>
            <a:endParaRPr lang="fa-IR"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Nazanin" pitchFamily="2" charset="-78"/>
            </a:endParaRPr>
          </a:p>
        </p:txBody>
      </p:sp>
      <p:sp>
        <p:nvSpPr>
          <p:cNvPr id="9" name="Action Button: Custom 8">
            <a:hlinkClick r:id="rId4" action="ppaction://hlinksldjump" highlightClick="1"/>
          </p:cNvPr>
          <p:cNvSpPr/>
          <p:nvPr/>
        </p:nvSpPr>
        <p:spPr>
          <a:xfrm>
            <a:off x="4643438" y="3429000"/>
            <a:ext cx="3857652" cy="500066"/>
          </a:xfrm>
          <a:prstGeom prst="actionButtonBlank">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fa-IR"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Nazanin" pitchFamily="2" charset="-78"/>
              </a:rPr>
              <a:t>درس چهارم (29-26)</a:t>
            </a:r>
            <a:endParaRPr lang="fa-IR"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Nazanin" pitchFamily="2" charset="-78"/>
            </a:endParaRPr>
          </a:p>
        </p:txBody>
      </p:sp>
      <p:sp>
        <p:nvSpPr>
          <p:cNvPr id="10" name="Action Button: Custom 9">
            <a:hlinkClick r:id="rId5" action="ppaction://hlinksldjump" highlightClick="1"/>
          </p:cNvPr>
          <p:cNvSpPr/>
          <p:nvPr/>
        </p:nvSpPr>
        <p:spPr>
          <a:xfrm>
            <a:off x="4643438" y="4071942"/>
            <a:ext cx="3857652" cy="500066"/>
          </a:xfrm>
          <a:prstGeom prst="actionButtonBlank">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fa-IR"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Nazanin" pitchFamily="2" charset="-78"/>
              </a:rPr>
              <a:t>درس پنجم (39-30)</a:t>
            </a:r>
            <a:endParaRPr lang="fa-IR"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Nazanin" pitchFamily="2" charset="-78"/>
            </a:endParaRPr>
          </a:p>
        </p:txBody>
      </p:sp>
      <p:sp>
        <p:nvSpPr>
          <p:cNvPr id="11" name="Action Button: Custom 10">
            <a:hlinkClick r:id="rId6" action="ppaction://hlinksldjump" highlightClick="1"/>
          </p:cNvPr>
          <p:cNvSpPr/>
          <p:nvPr/>
        </p:nvSpPr>
        <p:spPr>
          <a:xfrm>
            <a:off x="500034" y="1500174"/>
            <a:ext cx="3929090" cy="500066"/>
          </a:xfrm>
          <a:prstGeom prst="actionButtonBlank">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fa-IR"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Nazanin" pitchFamily="2" charset="-78"/>
              </a:rPr>
              <a:t>درس ششم (47-40)</a:t>
            </a:r>
            <a:endParaRPr lang="fa-IR"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Nazanin" pitchFamily="2" charset="-78"/>
            </a:endParaRPr>
          </a:p>
        </p:txBody>
      </p:sp>
      <p:sp>
        <p:nvSpPr>
          <p:cNvPr id="12" name="Action Button: Custom 11">
            <a:hlinkClick r:id="" action="ppaction://noaction" highlightClick="1"/>
          </p:cNvPr>
          <p:cNvSpPr/>
          <p:nvPr/>
        </p:nvSpPr>
        <p:spPr>
          <a:xfrm>
            <a:off x="500034" y="2143116"/>
            <a:ext cx="3929090" cy="500066"/>
          </a:xfrm>
          <a:prstGeom prst="actionButtonBlank">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fa-IR"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Nazanin" pitchFamily="2" charset="-78"/>
              </a:rPr>
              <a:t>درس هفتم (50-48)</a:t>
            </a:r>
            <a:endParaRPr lang="fa-IR"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Nazanin" pitchFamily="2" charset="-78"/>
            </a:endParaRPr>
          </a:p>
        </p:txBody>
      </p:sp>
      <p:sp>
        <p:nvSpPr>
          <p:cNvPr id="13" name="Action Button: Custom 12">
            <a:hlinkClick r:id="" action="ppaction://noaction" highlightClick="1"/>
          </p:cNvPr>
          <p:cNvSpPr/>
          <p:nvPr/>
        </p:nvSpPr>
        <p:spPr>
          <a:xfrm>
            <a:off x="500034" y="2786058"/>
            <a:ext cx="3929090" cy="500066"/>
          </a:xfrm>
          <a:prstGeom prst="actionButtonBlank">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fa-IR"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Nazanin" pitchFamily="2" charset="-78"/>
              </a:rPr>
              <a:t>درس هشتم (55-51)</a:t>
            </a:r>
            <a:endParaRPr lang="fa-IR"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Nazanin" pitchFamily="2" charset="-78"/>
            </a:endParaRPr>
          </a:p>
        </p:txBody>
      </p:sp>
      <p:sp>
        <p:nvSpPr>
          <p:cNvPr id="15" name="Slide Number Placeholder 14"/>
          <p:cNvSpPr>
            <a:spLocks noGrp="1"/>
          </p:cNvSpPr>
          <p:nvPr>
            <p:ph type="sldNum" sz="quarter" idx="12"/>
          </p:nvPr>
        </p:nvSpPr>
        <p:spPr/>
        <p:txBody>
          <a:bodyPr/>
          <a:lstStyle/>
          <a:p>
            <a:fld id="{45A9A145-6BEF-4CCE-86B7-6DABBB37AB21}" type="slidenum">
              <a:rPr lang="fa-IR" smtClean="0"/>
              <a:pPr/>
              <a:t>2</a:t>
            </a:fld>
            <a:endParaRPr lang="fa-IR" dirty="0"/>
          </a:p>
        </p:txBody>
      </p:sp>
      <p:sp>
        <p:nvSpPr>
          <p:cNvPr id="16" name="Action Button: Custom 15">
            <a:hlinkClick r:id="rId7" action="ppaction://hlinksldjump" highlightClick="1"/>
          </p:cNvPr>
          <p:cNvSpPr/>
          <p:nvPr/>
        </p:nvSpPr>
        <p:spPr>
          <a:xfrm>
            <a:off x="4643438" y="2786058"/>
            <a:ext cx="3857652" cy="500066"/>
          </a:xfrm>
          <a:prstGeom prst="actionButtonBlank">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fa-IR"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Nazanin" pitchFamily="2" charset="-78"/>
              </a:rPr>
              <a:t>درس سوم (25-22) </a:t>
            </a:r>
            <a:endParaRPr lang="fa-IR"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Nazanin" pitchFamily="2" charset="-78"/>
            </a:endParaRPr>
          </a:p>
        </p:txBody>
      </p:sp>
      <p:sp>
        <p:nvSpPr>
          <p:cNvPr id="17" name="Action Button: Custom 16">
            <a:hlinkClick r:id="rId4" action="ppaction://hlinksldjump" highlightClick="1"/>
          </p:cNvPr>
          <p:cNvSpPr/>
          <p:nvPr/>
        </p:nvSpPr>
        <p:spPr>
          <a:xfrm>
            <a:off x="500034" y="4071942"/>
            <a:ext cx="3929090" cy="500066"/>
          </a:xfrm>
          <a:prstGeom prst="actionButtonBlank">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fa-IR"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Nazanin" pitchFamily="2" charset="-78"/>
              </a:rPr>
              <a:t>درس دهم (65-61)</a:t>
            </a:r>
            <a:endParaRPr lang="fa-IR"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Nazanin" pitchFamily="2" charset="-78"/>
            </a:endParaRPr>
          </a:p>
        </p:txBody>
      </p:sp>
      <p:sp>
        <p:nvSpPr>
          <p:cNvPr id="18" name="Action Button: Custom 17">
            <a:hlinkClick r:id="rId4" action="ppaction://hlinksldjump" highlightClick="1"/>
          </p:cNvPr>
          <p:cNvSpPr/>
          <p:nvPr/>
        </p:nvSpPr>
        <p:spPr>
          <a:xfrm>
            <a:off x="500034" y="3429000"/>
            <a:ext cx="3929090" cy="500066"/>
          </a:xfrm>
          <a:prstGeom prst="actionButtonBlank">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fa-IR"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Nazanin" pitchFamily="2" charset="-78"/>
              </a:rPr>
              <a:t>درس نهم (60-56)</a:t>
            </a:r>
            <a:endParaRPr lang="fa-IR"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Nazanin" pitchFamily="2" charset="-78"/>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3"/>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2" presetClass="entr" presetSubtype="2"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1+#ppt_w/2"/>
                                          </p:val>
                                        </p:tav>
                                        <p:tav tm="100000">
                                          <p:val>
                                            <p:strVal val="#ppt_x"/>
                                          </p:val>
                                        </p:tav>
                                      </p:tavLst>
                                    </p:anim>
                                    <p:anim calcmode="lin" valueType="num">
                                      <p:cBhvr additive="base">
                                        <p:cTn id="14" dur="500" fill="hold"/>
                                        <p:tgtEl>
                                          <p:spTgt spid="4"/>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0-#ppt_w/2"/>
                                          </p:val>
                                        </p:tav>
                                        <p:tav tm="100000">
                                          <p:val>
                                            <p:strVal val="#ppt_x"/>
                                          </p:val>
                                        </p:tav>
                                      </p:tavLst>
                                    </p:anim>
                                    <p:anim calcmode="lin" valueType="num">
                                      <p:cBhvr additive="base">
                                        <p:cTn id="18" dur="500" fill="hold"/>
                                        <p:tgtEl>
                                          <p:spTgt spid="11"/>
                                        </p:tgtEl>
                                        <p:attrNameLst>
                                          <p:attrName>ppt_y</p:attrName>
                                        </p:attrNameLst>
                                      </p:cBhvr>
                                      <p:tavLst>
                                        <p:tav tm="0">
                                          <p:val>
                                            <p:strVal val="#ppt_y"/>
                                          </p:val>
                                        </p:tav>
                                        <p:tav tm="100000">
                                          <p:val>
                                            <p:strVal val="#ppt_y"/>
                                          </p:val>
                                        </p:tav>
                                      </p:tavLst>
                                    </p:anim>
                                  </p:childTnLst>
                                </p:cTn>
                              </p:par>
                            </p:childTnLst>
                          </p:cTn>
                        </p:par>
                        <p:par>
                          <p:cTn id="19" fill="hold">
                            <p:stCondLst>
                              <p:cond delay="1000"/>
                            </p:stCondLst>
                            <p:childTnLst>
                              <p:par>
                                <p:cTn id="20" presetID="2" presetClass="entr" presetSubtype="2" fill="hold" grpId="0" nodeType="after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1+#ppt_w/2"/>
                                          </p:val>
                                        </p:tav>
                                        <p:tav tm="100000">
                                          <p:val>
                                            <p:strVal val="#ppt_x"/>
                                          </p:val>
                                        </p:tav>
                                      </p:tavLst>
                                    </p:anim>
                                    <p:anim calcmode="lin" valueType="num">
                                      <p:cBhvr additive="base">
                                        <p:cTn id="23" dur="500" fill="hold"/>
                                        <p:tgtEl>
                                          <p:spTgt spid="7"/>
                                        </p:tgtEl>
                                        <p:attrNameLst>
                                          <p:attrName>ppt_y</p:attrName>
                                        </p:attrNameLst>
                                      </p:cBhvr>
                                      <p:tavLst>
                                        <p:tav tm="0">
                                          <p:val>
                                            <p:strVal val="#ppt_y"/>
                                          </p:val>
                                        </p:tav>
                                        <p:tav tm="100000">
                                          <p:val>
                                            <p:strVal val="#ppt_y"/>
                                          </p:val>
                                        </p:tav>
                                      </p:tavLst>
                                    </p:anim>
                                  </p:childTnLst>
                                </p:cTn>
                              </p:par>
                              <p:par>
                                <p:cTn id="24" presetID="2" presetClass="entr" presetSubtype="8"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additive="base">
                                        <p:cTn id="26" dur="500" fill="hold"/>
                                        <p:tgtEl>
                                          <p:spTgt spid="12"/>
                                        </p:tgtEl>
                                        <p:attrNameLst>
                                          <p:attrName>ppt_x</p:attrName>
                                        </p:attrNameLst>
                                      </p:cBhvr>
                                      <p:tavLst>
                                        <p:tav tm="0">
                                          <p:val>
                                            <p:strVal val="0-#ppt_w/2"/>
                                          </p:val>
                                        </p:tav>
                                        <p:tav tm="100000">
                                          <p:val>
                                            <p:strVal val="#ppt_x"/>
                                          </p:val>
                                        </p:tav>
                                      </p:tavLst>
                                    </p:anim>
                                    <p:anim calcmode="lin" valueType="num">
                                      <p:cBhvr additive="base">
                                        <p:cTn id="27" dur="500" fill="hold"/>
                                        <p:tgtEl>
                                          <p:spTgt spid="12"/>
                                        </p:tgtEl>
                                        <p:attrNameLst>
                                          <p:attrName>ppt_y</p:attrName>
                                        </p:attrNameLst>
                                      </p:cBhvr>
                                      <p:tavLst>
                                        <p:tav tm="0">
                                          <p:val>
                                            <p:strVal val="#ppt_y"/>
                                          </p:val>
                                        </p:tav>
                                        <p:tav tm="100000">
                                          <p:val>
                                            <p:strVal val="#ppt_y"/>
                                          </p:val>
                                        </p:tav>
                                      </p:tavLst>
                                    </p:anim>
                                  </p:childTnLst>
                                </p:cTn>
                              </p:par>
                            </p:childTnLst>
                          </p:cTn>
                        </p:par>
                        <p:par>
                          <p:cTn id="28" fill="hold">
                            <p:stCondLst>
                              <p:cond delay="1500"/>
                            </p:stCondLst>
                            <p:childTnLst>
                              <p:par>
                                <p:cTn id="29" presetID="2" presetClass="entr" presetSubtype="2" fill="hold" grpId="0" nodeType="after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1+#ppt_w/2"/>
                                          </p:val>
                                        </p:tav>
                                        <p:tav tm="100000">
                                          <p:val>
                                            <p:strVal val="#ppt_x"/>
                                          </p:val>
                                        </p:tav>
                                      </p:tavLst>
                                    </p:anim>
                                    <p:anim calcmode="lin" valueType="num">
                                      <p:cBhvr additive="base">
                                        <p:cTn id="32" dur="500" fill="hold"/>
                                        <p:tgtEl>
                                          <p:spTgt spid="16"/>
                                        </p:tgtEl>
                                        <p:attrNameLst>
                                          <p:attrName>ppt_y</p:attrName>
                                        </p:attrNameLst>
                                      </p:cBhvr>
                                      <p:tavLst>
                                        <p:tav tm="0">
                                          <p:val>
                                            <p:strVal val="#ppt_y"/>
                                          </p:val>
                                        </p:tav>
                                        <p:tav tm="100000">
                                          <p:val>
                                            <p:strVal val="#ppt_y"/>
                                          </p:val>
                                        </p:tav>
                                      </p:tavLst>
                                    </p:anim>
                                  </p:childTnLst>
                                </p:cTn>
                              </p:par>
                              <p:par>
                                <p:cTn id="33" presetID="2" presetClass="entr" presetSubtype="8"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additive="base">
                                        <p:cTn id="35" dur="500" fill="hold"/>
                                        <p:tgtEl>
                                          <p:spTgt spid="13"/>
                                        </p:tgtEl>
                                        <p:attrNameLst>
                                          <p:attrName>ppt_x</p:attrName>
                                        </p:attrNameLst>
                                      </p:cBhvr>
                                      <p:tavLst>
                                        <p:tav tm="0">
                                          <p:val>
                                            <p:strVal val="0-#ppt_w/2"/>
                                          </p:val>
                                        </p:tav>
                                        <p:tav tm="100000">
                                          <p:val>
                                            <p:strVal val="#ppt_x"/>
                                          </p:val>
                                        </p:tav>
                                      </p:tavLst>
                                    </p:anim>
                                    <p:anim calcmode="lin" valueType="num">
                                      <p:cBhvr additive="base">
                                        <p:cTn id="36" dur="500" fill="hold"/>
                                        <p:tgtEl>
                                          <p:spTgt spid="13"/>
                                        </p:tgtEl>
                                        <p:attrNameLst>
                                          <p:attrName>ppt_y</p:attrName>
                                        </p:attrNameLst>
                                      </p:cBhvr>
                                      <p:tavLst>
                                        <p:tav tm="0">
                                          <p:val>
                                            <p:strVal val="#ppt_y"/>
                                          </p:val>
                                        </p:tav>
                                        <p:tav tm="100000">
                                          <p:val>
                                            <p:strVal val="#ppt_y"/>
                                          </p:val>
                                        </p:tav>
                                      </p:tavLst>
                                    </p:anim>
                                  </p:childTnLst>
                                </p:cTn>
                              </p:par>
                            </p:childTnLst>
                          </p:cTn>
                        </p:par>
                        <p:par>
                          <p:cTn id="37" fill="hold">
                            <p:stCondLst>
                              <p:cond delay="2000"/>
                            </p:stCondLst>
                            <p:childTnLst>
                              <p:par>
                                <p:cTn id="38" presetID="2" presetClass="entr" presetSubtype="2" fill="hold" grpId="0" nodeType="afterEffect">
                                  <p:stCondLst>
                                    <p:cond delay="0"/>
                                  </p:stCondLst>
                                  <p:childTnLst>
                                    <p:set>
                                      <p:cBhvr>
                                        <p:cTn id="39" dur="1" fill="hold">
                                          <p:stCondLst>
                                            <p:cond delay="0"/>
                                          </p:stCondLst>
                                        </p:cTn>
                                        <p:tgtEl>
                                          <p:spTgt spid="9"/>
                                        </p:tgtEl>
                                        <p:attrNameLst>
                                          <p:attrName>style.visibility</p:attrName>
                                        </p:attrNameLst>
                                      </p:cBhvr>
                                      <p:to>
                                        <p:strVal val="visible"/>
                                      </p:to>
                                    </p:set>
                                    <p:anim calcmode="lin" valueType="num">
                                      <p:cBhvr additive="base">
                                        <p:cTn id="40" dur="500" fill="hold"/>
                                        <p:tgtEl>
                                          <p:spTgt spid="9"/>
                                        </p:tgtEl>
                                        <p:attrNameLst>
                                          <p:attrName>ppt_x</p:attrName>
                                        </p:attrNameLst>
                                      </p:cBhvr>
                                      <p:tavLst>
                                        <p:tav tm="0">
                                          <p:val>
                                            <p:strVal val="1+#ppt_w/2"/>
                                          </p:val>
                                        </p:tav>
                                        <p:tav tm="100000">
                                          <p:val>
                                            <p:strVal val="#ppt_x"/>
                                          </p:val>
                                        </p:tav>
                                      </p:tavLst>
                                    </p:anim>
                                    <p:anim calcmode="lin" valueType="num">
                                      <p:cBhvr additive="base">
                                        <p:cTn id="41" dur="500" fill="hold"/>
                                        <p:tgtEl>
                                          <p:spTgt spid="9"/>
                                        </p:tgtEl>
                                        <p:attrNameLst>
                                          <p:attrName>ppt_y</p:attrName>
                                        </p:attrNameLst>
                                      </p:cBhvr>
                                      <p:tavLst>
                                        <p:tav tm="0">
                                          <p:val>
                                            <p:strVal val="#ppt_y"/>
                                          </p:val>
                                        </p:tav>
                                        <p:tav tm="100000">
                                          <p:val>
                                            <p:strVal val="#ppt_y"/>
                                          </p:val>
                                        </p:tav>
                                      </p:tavLst>
                                    </p:anim>
                                  </p:childTnLst>
                                </p:cTn>
                              </p:par>
                              <p:par>
                                <p:cTn id="42" presetID="2" presetClass="entr" presetSubtype="8" fill="hold" grpId="0" nodeType="withEffect">
                                  <p:stCondLst>
                                    <p:cond delay="0"/>
                                  </p:stCondLst>
                                  <p:childTnLst>
                                    <p:set>
                                      <p:cBhvr>
                                        <p:cTn id="43" dur="1" fill="hold">
                                          <p:stCondLst>
                                            <p:cond delay="0"/>
                                          </p:stCondLst>
                                        </p:cTn>
                                        <p:tgtEl>
                                          <p:spTgt spid="18"/>
                                        </p:tgtEl>
                                        <p:attrNameLst>
                                          <p:attrName>style.visibility</p:attrName>
                                        </p:attrNameLst>
                                      </p:cBhvr>
                                      <p:to>
                                        <p:strVal val="visible"/>
                                      </p:to>
                                    </p:set>
                                    <p:anim calcmode="lin" valueType="num">
                                      <p:cBhvr additive="base">
                                        <p:cTn id="44" dur="500" fill="hold"/>
                                        <p:tgtEl>
                                          <p:spTgt spid="18"/>
                                        </p:tgtEl>
                                        <p:attrNameLst>
                                          <p:attrName>ppt_x</p:attrName>
                                        </p:attrNameLst>
                                      </p:cBhvr>
                                      <p:tavLst>
                                        <p:tav tm="0">
                                          <p:val>
                                            <p:strVal val="0-#ppt_w/2"/>
                                          </p:val>
                                        </p:tav>
                                        <p:tav tm="100000">
                                          <p:val>
                                            <p:strVal val="#ppt_x"/>
                                          </p:val>
                                        </p:tav>
                                      </p:tavLst>
                                    </p:anim>
                                    <p:anim calcmode="lin" valueType="num">
                                      <p:cBhvr additive="base">
                                        <p:cTn id="45" dur="500" fill="hold"/>
                                        <p:tgtEl>
                                          <p:spTgt spid="18"/>
                                        </p:tgtEl>
                                        <p:attrNameLst>
                                          <p:attrName>ppt_y</p:attrName>
                                        </p:attrNameLst>
                                      </p:cBhvr>
                                      <p:tavLst>
                                        <p:tav tm="0">
                                          <p:val>
                                            <p:strVal val="#ppt_y"/>
                                          </p:val>
                                        </p:tav>
                                        <p:tav tm="100000">
                                          <p:val>
                                            <p:strVal val="#ppt_y"/>
                                          </p:val>
                                        </p:tav>
                                      </p:tavLst>
                                    </p:anim>
                                  </p:childTnLst>
                                </p:cTn>
                              </p:par>
                            </p:childTnLst>
                          </p:cTn>
                        </p:par>
                        <p:par>
                          <p:cTn id="46" fill="hold">
                            <p:stCondLst>
                              <p:cond delay="2500"/>
                            </p:stCondLst>
                            <p:childTnLst>
                              <p:par>
                                <p:cTn id="47" presetID="2" presetClass="entr" presetSubtype="2" fill="hold" grpId="0" nodeType="after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1+#ppt_w/2"/>
                                          </p:val>
                                        </p:tav>
                                        <p:tav tm="100000">
                                          <p:val>
                                            <p:strVal val="#ppt_x"/>
                                          </p:val>
                                        </p:tav>
                                      </p:tavLst>
                                    </p:anim>
                                    <p:anim calcmode="lin" valueType="num">
                                      <p:cBhvr additive="base">
                                        <p:cTn id="50" dur="500" fill="hold"/>
                                        <p:tgtEl>
                                          <p:spTgt spid="10"/>
                                        </p:tgtEl>
                                        <p:attrNameLst>
                                          <p:attrName>ppt_y</p:attrName>
                                        </p:attrNameLst>
                                      </p:cBhvr>
                                      <p:tavLst>
                                        <p:tav tm="0">
                                          <p:val>
                                            <p:strVal val="#ppt_y"/>
                                          </p:val>
                                        </p:tav>
                                        <p:tav tm="100000">
                                          <p:val>
                                            <p:strVal val="#ppt_y"/>
                                          </p:val>
                                        </p:tav>
                                      </p:tavLst>
                                    </p:anim>
                                  </p:childTnLst>
                                </p:cTn>
                              </p:par>
                              <p:par>
                                <p:cTn id="51" presetID="2" presetClass="entr" presetSubtype="8" fill="hold" grpId="0" nodeType="withEffect">
                                  <p:stCondLst>
                                    <p:cond delay="0"/>
                                  </p:stCondLst>
                                  <p:childTnLst>
                                    <p:set>
                                      <p:cBhvr>
                                        <p:cTn id="52" dur="1" fill="hold">
                                          <p:stCondLst>
                                            <p:cond delay="0"/>
                                          </p:stCondLst>
                                        </p:cTn>
                                        <p:tgtEl>
                                          <p:spTgt spid="17"/>
                                        </p:tgtEl>
                                        <p:attrNameLst>
                                          <p:attrName>style.visibility</p:attrName>
                                        </p:attrNameLst>
                                      </p:cBhvr>
                                      <p:to>
                                        <p:strVal val="visible"/>
                                      </p:to>
                                    </p:set>
                                    <p:anim calcmode="lin" valueType="num">
                                      <p:cBhvr additive="base">
                                        <p:cTn id="53" dur="500" fill="hold"/>
                                        <p:tgtEl>
                                          <p:spTgt spid="17"/>
                                        </p:tgtEl>
                                        <p:attrNameLst>
                                          <p:attrName>ppt_x</p:attrName>
                                        </p:attrNameLst>
                                      </p:cBhvr>
                                      <p:tavLst>
                                        <p:tav tm="0">
                                          <p:val>
                                            <p:strVal val="0-#ppt_w/2"/>
                                          </p:val>
                                        </p:tav>
                                        <p:tav tm="100000">
                                          <p:val>
                                            <p:strVal val="#ppt_x"/>
                                          </p:val>
                                        </p:tav>
                                      </p:tavLst>
                                    </p:anim>
                                    <p:anim calcmode="lin" valueType="num">
                                      <p:cBhvr additive="base">
                                        <p:cTn id="54" dur="500" fill="hold"/>
                                        <p:tgtEl>
                                          <p:spTgt spid="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7" grpId="0" animBg="1"/>
      <p:bldP spid="9" grpId="0" animBg="1"/>
      <p:bldP spid="10" grpId="0" animBg="1"/>
      <p:bldP spid="11" grpId="0" animBg="1"/>
      <p:bldP spid="12" grpId="0" animBg="1"/>
      <p:bldP spid="13" grpId="0" animBg="1"/>
      <p:bldP spid="16" grpId="0" animBg="1"/>
      <p:bldP spid="17" grpId="0" animBg="1"/>
      <p:bldP spid="1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دوم</a:t>
            </a:r>
            <a:endParaRPr lang="fa-IR" sz="4400" dirty="0">
              <a:cs typeface="Homa" pitchFamily="2" charset="-78"/>
            </a:endParaRPr>
          </a:p>
        </p:txBody>
      </p:sp>
      <p:sp>
        <p:nvSpPr>
          <p:cNvPr id="3" name="Content Placeholder 2"/>
          <p:cNvSpPr>
            <a:spLocks noGrp="1"/>
          </p:cNvSpPr>
          <p:nvPr>
            <p:ph idx="1"/>
          </p:nvPr>
        </p:nvSpPr>
        <p:spPr>
          <a:xfrm>
            <a:off x="304800" y="1554162"/>
            <a:ext cx="8686800" cy="5089548"/>
          </a:xfrm>
        </p:spPr>
        <p:txBody>
          <a:bodyPr>
            <a:normAutofit/>
          </a:bodyPr>
          <a:lstStyle/>
          <a:p>
            <a:pPr>
              <a:buNone/>
            </a:pPr>
            <a:r>
              <a:rPr lang="ar-SA" sz="2800" dirty="0" smtClean="0">
                <a:cs typeface="Nazanin"/>
              </a:rPr>
              <a:t>نكته، همزه باب إفعال در فعل امر، هميشه مفتوح « أ» است. مثال:</a:t>
            </a:r>
            <a:endParaRPr lang="en-US" sz="2800" dirty="0" smtClean="0">
              <a:cs typeface="Nazanin"/>
            </a:endParaRPr>
          </a:p>
          <a:p>
            <a:pPr>
              <a:buNone/>
            </a:pPr>
            <a:r>
              <a:rPr lang="ar-SA" sz="2800" dirty="0" smtClean="0">
                <a:cs typeface="Nazanin"/>
              </a:rPr>
              <a:t>تُحْسِنُ: (نيكي مي كني)				أحْسِنْ: (نيكي كن)</a:t>
            </a:r>
            <a:endParaRPr lang="en-US" sz="2800" dirty="0" smtClean="0">
              <a:cs typeface="Nazanin"/>
            </a:endParaRPr>
          </a:p>
          <a:p>
            <a:pPr>
              <a:buNone/>
            </a:pPr>
            <a:r>
              <a:rPr lang="ar-SA" sz="2800" dirty="0" smtClean="0">
                <a:cs typeface="Nazanin"/>
              </a:rPr>
              <a:t>تُدْخِلانِ: (داخل مي كنيد)			</a:t>
            </a:r>
            <a:r>
              <a:rPr lang="fa-IR" sz="2800" dirty="0" smtClean="0">
                <a:cs typeface="Nazanin"/>
              </a:rPr>
              <a:t>	</a:t>
            </a:r>
            <a:r>
              <a:rPr lang="ar-SA" sz="2800" dirty="0" smtClean="0">
                <a:cs typeface="Nazanin"/>
              </a:rPr>
              <a:t>أدْخِلا: (داخل كنيد)</a:t>
            </a:r>
            <a:endParaRPr lang="en-US" sz="2800" dirty="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20</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دوم</a:t>
            </a:r>
            <a:endParaRPr lang="fa-IR" sz="4400" dirty="0">
              <a:cs typeface="Homa" pitchFamily="2" charset="-78"/>
            </a:endParaRPr>
          </a:p>
        </p:txBody>
      </p:sp>
      <p:sp>
        <p:nvSpPr>
          <p:cNvPr id="3" name="Content Placeholder 2"/>
          <p:cNvSpPr>
            <a:spLocks noGrp="1"/>
          </p:cNvSpPr>
          <p:nvPr>
            <p:ph idx="1"/>
          </p:nvPr>
        </p:nvSpPr>
        <p:spPr>
          <a:xfrm>
            <a:off x="304800" y="1285860"/>
            <a:ext cx="8686800" cy="4803796"/>
          </a:xfrm>
        </p:spPr>
        <p:txBody>
          <a:bodyPr>
            <a:noAutofit/>
          </a:bodyPr>
          <a:lstStyle/>
          <a:p>
            <a:pPr algn="ctr">
              <a:lnSpc>
                <a:spcPct val="115000"/>
              </a:lnSpc>
              <a:buNone/>
            </a:pPr>
            <a:r>
              <a:rPr lang="ar-SA" sz="2800" dirty="0" smtClean="0">
                <a:solidFill>
                  <a:srgbClr val="0000FF"/>
                </a:solidFill>
                <a:latin typeface="Times New Roman"/>
                <a:ea typeface="Times New Roman"/>
                <a:cs typeface="Nazanin"/>
              </a:rPr>
              <a:t>(سماعي – قياسي)</a:t>
            </a:r>
            <a:endParaRPr lang="en-US" sz="2800" dirty="0" smtClean="0">
              <a:latin typeface="Calibri"/>
              <a:ea typeface="Calibri"/>
              <a:cs typeface="Nazanin"/>
            </a:endParaRPr>
          </a:p>
          <a:p>
            <a:pPr algn="justLow">
              <a:lnSpc>
                <a:spcPct val="115000"/>
              </a:lnSpc>
              <a:buNone/>
            </a:pPr>
            <a:r>
              <a:rPr lang="ar-SA" sz="2800" dirty="0" smtClean="0">
                <a:latin typeface="Times New Roman"/>
                <a:ea typeface="Times New Roman"/>
                <a:cs typeface="Nazanin"/>
              </a:rPr>
              <a:t>ماضي، مضارع و مصدر در ثلاثي مجرّد «سماعي» هستند. سماعي يعني شنيداري. يعني از قبل بايد آنها</a:t>
            </a:r>
            <a:endParaRPr lang="fa-IR" sz="2800" dirty="0" smtClean="0">
              <a:latin typeface="Times New Roman"/>
              <a:ea typeface="Times New Roman"/>
              <a:cs typeface="Nazanin"/>
            </a:endParaRPr>
          </a:p>
          <a:p>
            <a:pPr algn="justLow">
              <a:lnSpc>
                <a:spcPct val="115000"/>
              </a:lnSpc>
              <a:buNone/>
            </a:pPr>
            <a:r>
              <a:rPr lang="ar-SA" sz="2800" dirty="0" smtClean="0">
                <a:latin typeface="Times New Roman"/>
                <a:ea typeface="Times New Roman"/>
                <a:cs typeface="Nazanin"/>
              </a:rPr>
              <a:t>را شنيده باشيم. به مصدر اين فعل ها دقّت كنيم.</a:t>
            </a:r>
            <a:endParaRPr lang="en-US" sz="2800" dirty="0" smtClean="0">
              <a:latin typeface="Calibri"/>
              <a:ea typeface="Calibri"/>
              <a:cs typeface="Nazanin"/>
            </a:endParaRPr>
          </a:p>
          <a:p>
            <a:pPr>
              <a:lnSpc>
                <a:spcPct val="115000"/>
              </a:lnSpc>
              <a:buNone/>
            </a:pPr>
            <a:r>
              <a:rPr lang="ar-SA" sz="2800" dirty="0" smtClean="0">
                <a:latin typeface="Times New Roman"/>
                <a:ea typeface="Times New Roman"/>
                <a:cs typeface="Nazanin"/>
              </a:rPr>
              <a:t>حَفِظَ 	      حِفْظ			قَرَأ</a:t>
            </a:r>
            <a:r>
              <a:rPr lang="fa-IR" sz="2800" dirty="0" smtClean="0">
                <a:latin typeface="Times New Roman"/>
                <a:ea typeface="Times New Roman"/>
                <a:cs typeface="Nazanin"/>
              </a:rPr>
              <a:t>	</a:t>
            </a:r>
            <a:r>
              <a:rPr lang="ar-SA" sz="2800" dirty="0" smtClean="0">
                <a:latin typeface="Times New Roman"/>
                <a:ea typeface="Times New Roman"/>
                <a:cs typeface="Nazanin"/>
              </a:rPr>
              <a:t>    قِراءَة 		</a:t>
            </a:r>
            <a:endParaRPr lang="en-US" sz="2800" dirty="0" smtClean="0">
              <a:latin typeface="Calibri"/>
              <a:ea typeface="Calibri"/>
              <a:cs typeface="Nazanin"/>
            </a:endParaRPr>
          </a:p>
          <a:p>
            <a:pPr>
              <a:lnSpc>
                <a:spcPct val="115000"/>
              </a:lnSpc>
              <a:buNone/>
            </a:pPr>
            <a:r>
              <a:rPr lang="ar-SA" sz="2800" dirty="0" smtClean="0">
                <a:latin typeface="Times New Roman"/>
                <a:ea typeface="Times New Roman"/>
                <a:cs typeface="Nazanin"/>
              </a:rPr>
              <a:t>جَلَسَ	      جُلوس		</a:t>
            </a:r>
            <a:r>
              <a:rPr lang="fa-IR" sz="2800" dirty="0" smtClean="0">
                <a:latin typeface="Times New Roman"/>
                <a:ea typeface="Times New Roman"/>
                <a:cs typeface="Nazanin"/>
              </a:rPr>
              <a:t>	</a:t>
            </a:r>
            <a:r>
              <a:rPr lang="ar-SA" sz="2800" dirty="0" smtClean="0">
                <a:latin typeface="Times New Roman"/>
                <a:ea typeface="Times New Roman"/>
                <a:cs typeface="Nazanin"/>
              </a:rPr>
              <a:t>عَرَفَ       </a:t>
            </a:r>
            <a:r>
              <a:rPr lang="fa-IR" sz="2800" dirty="0" smtClean="0">
                <a:latin typeface="Times New Roman"/>
                <a:ea typeface="Times New Roman"/>
                <a:cs typeface="Nazanin"/>
              </a:rPr>
              <a:t>	  </a:t>
            </a:r>
            <a:r>
              <a:rPr lang="ar-SA" sz="2800" dirty="0" smtClean="0">
                <a:latin typeface="Times New Roman"/>
                <a:ea typeface="Times New Roman"/>
                <a:cs typeface="Nazanin"/>
              </a:rPr>
              <a:t> عِرفان</a:t>
            </a:r>
            <a:endParaRPr lang="en-US" sz="2800" dirty="0" smtClean="0">
              <a:latin typeface="Calibri"/>
              <a:ea typeface="Calibri"/>
              <a:cs typeface="Nazanin"/>
            </a:endParaRPr>
          </a:p>
          <a:p>
            <a:pPr algn="justLow">
              <a:lnSpc>
                <a:spcPct val="115000"/>
              </a:lnSpc>
              <a:buNone/>
            </a:pPr>
            <a:r>
              <a:rPr lang="ar-SA" sz="2800" dirty="0" smtClean="0">
                <a:latin typeface="Times New Roman"/>
                <a:ea typeface="Times New Roman"/>
                <a:cs typeface="Nazanin"/>
              </a:rPr>
              <a:t>امّا ماضي، مضارع  و مصدر در ثلاثي مزيد «قياسي» هستند؛ يعني اگر يك مورد را بلد باشيم بقيه فعلها</a:t>
            </a:r>
            <a:endParaRPr lang="fa-IR" sz="2800" dirty="0" smtClean="0">
              <a:latin typeface="Times New Roman"/>
              <a:ea typeface="Times New Roman"/>
              <a:cs typeface="Nazanin"/>
            </a:endParaRPr>
          </a:p>
          <a:p>
            <a:pPr algn="justLow">
              <a:lnSpc>
                <a:spcPct val="115000"/>
              </a:lnSpc>
              <a:buNone/>
            </a:pPr>
            <a:r>
              <a:rPr lang="ar-SA" sz="2800" dirty="0" smtClean="0">
                <a:latin typeface="Times New Roman"/>
                <a:ea typeface="Times New Roman"/>
                <a:cs typeface="Nazanin"/>
              </a:rPr>
              <a:t>و مصدرها را با مقايسه كردن مي سازيم.</a:t>
            </a:r>
            <a:endParaRPr lang="en-US" sz="2800" dirty="0" smtClean="0">
              <a:latin typeface="Calibri"/>
              <a:ea typeface="Calibri"/>
              <a:cs typeface="Nazanin"/>
            </a:endParaRPr>
          </a:p>
          <a:p>
            <a:pPr>
              <a:lnSpc>
                <a:spcPct val="115000"/>
              </a:lnSpc>
              <a:buNone/>
            </a:pPr>
            <a:r>
              <a:rPr lang="ar-SA" sz="2800" dirty="0" smtClean="0">
                <a:latin typeface="Times New Roman"/>
                <a:ea typeface="Times New Roman"/>
                <a:cs typeface="Nazanin"/>
              </a:rPr>
              <a:t>فعل هايي كه در يكي از بابهاي افعال و تفعيل به كار مي روند؛ اغلب به صورت متعدّي ترجمه مي </a:t>
            </a:r>
            <a:endParaRPr lang="fa-IR" sz="2800" dirty="0" smtClean="0">
              <a:latin typeface="Times New Roman"/>
              <a:ea typeface="Times New Roman"/>
              <a:cs typeface="Nazanin"/>
            </a:endParaRPr>
          </a:p>
          <a:p>
            <a:pPr>
              <a:lnSpc>
                <a:spcPct val="115000"/>
              </a:lnSpc>
              <a:buNone/>
            </a:pPr>
            <a:r>
              <a:rPr lang="ar-SA" sz="2800" dirty="0" smtClean="0">
                <a:latin typeface="Times New Roman"/>
                <a:ea typeface="Times New Roman"/>
                <a:cs typeface="Nazanin"/>
              </a:rPr>
              <a:t>شوند. يعني نياز به مفعول دارند. مانند: نَزَلَ : نازل شد 	أنزَلَ و نَزَّلَ: نازل كرد.</a:t>
            </a:r>
            <a:endParaRPr lang="en-US" sz="2800" dirty="0" smtClean="0">
              <a:latin typeface="Calibri"/>
              <a:ea typeface="Calibri"/>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21</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500"/>
                                        <p:tgtEl>
                                          <p:spTgt spid="3">
                                            <p:txEl>
                                              <p:pRg st="8" end="8"/>
                                            </p:txEl>
                                          </p:spTgt>
                                        </p:tgtEl>
                                      </p:cBhvr>
                                    </p:animEffec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درس سوم</a:t>
            </a:r>
            <a:endParaRPr lang="fa-IR" dirty="0"/>
          </a:p>
        </p:txBody>
      </p:sp>
      <p:sp>
        <p:nvSpPr>
          <p:cNvPr id="3" name="Content Placeholder 2"/>
          <p:cNvSpPr>
            <a:spLocks noGrp="1"/>
          </p:cNvSpPr>
          <p:nvPr>
            <p:ph idx="1"/>
          </p:nvPr>
        </p:nvSpPr>
        <p:spPr/>
        <p:txBody>
          <a:bodyPr/>
          <a:lstStyle/>
          <a:p>
            <a:r>
              <a:rPr lang="fa-IR" dirty="0" smtClean="0"/>
              <a:t>ادامه ی بابهای ثلاثی مزید</a:t>
            </a:r>
          </a:p>
          <a:p>
            <a:r>
              <a:rPr lang="fa-IR" dirty="0" smtClean="0"/>
              <a:t>بابهای زیر دارای 2 حرف زائد هستند:</a:t>
            </a:r>
          </a:p>
          <a:p>
            <a:endParaRPr lang="fa-IR" dirty="0"/>
          </a:p>
          <a:p>
            <a:r>
              <a:rPr lang="fa-IR" dirty="0" smtClean="0"/>
              <a:t>باب تَفَعُّل</a:t>
            </a:r>
          </a:p>
          <a:p>
            <a:r>
              <a:rPr lang="fa-IR" dirty="0" smtClean="0"/>
              <a:t>باب تَفاعُل</a:t>
            </a:r>
          </a:p>
          <a:p>
            <a:r>
              <a:rPr lang="fa-IR" dirty="0" smtClean="0"/>
              <a:t>باب إِفتِعال</a:t>
            </a:r>
          </a:p>
          <a:p>
            <a:r>
              <a:rPr lang="fa-IR" dirty="0" smtClean="0"/>
              <a:t>باب إنفِعال</a:t>
            </a:r>
            <a:endParaRPr lang="fa-IR" dirty="0"/>
          </a:p>
        </p:txBody>
      </p:sp>
      <p:sp>
        <p:nvSpPr>
          <p:cNvPr id="4" name="Slide Number Placeholder 3"/>
          <p:cNvSpPr>
            <a:spLocks noGrp="1"/>
          </p:cNvSpPr>
          <p:nvPr>
            <p:ph type="sldNum" sz="quarter" idx="12"/>
          </p:nvPr>
        </p:nvSpPr>
        <p:spPr/>
        <p:txBody>
          <a:bodyPr/>
          <a:lstStyle/>
          <a:p>
            <a:fld id="{45A9A145-6BEF-4CCE-86B7-6DABBB37AB21}" type="slidenum">
              <a:rPr lang="fa-IR" smtClean="0"/>
              <a:pPr/>
              <a:t>22</a:t>
            </a:fld>
            <a:endParaRPr lang="fa-IR"/>
          </a:p>
        </p:txBody>
      </p:sp>
    </p:spTree>
    <p:extLst>
      <p:ext uri="{BB962C8B-B14F-4D97-AF65-F5344CB8AC3E}">
        <p14:creationId xmlns:p14="http://schemas.microsoft.com/office/powerpoint/2010/main" val="1470956916"/>
      </p:ext>
    </p:extLst>
  </p:cSld>
  <p:clrMapOvr>
    <a:masterClrMapping/>
  </p:clrMapOvr>
  <p:transition>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درس سوم</a:t>
            </a:r>
            <a:endParaRPr lang="fa-IR" dirty="0"/>
          </a:p>
        </p:txBody>
      </p:sp>
      <p:sp>
        <p:nvSpPr>
          <p:cNvPr id="3" name="Content Placeholder 2"/>
          <p:cNvSpPr>
            <a:spLocks noGrp="1"/>
          </p:cNvSpPr>
          <p:nvPr>
            <p:ph idx="1"/>
          </p:nvPr>
        </p:nvSpPr>
        <p:spPr/>
        <p:txBody>
          <a:bodyPr/>
          <a:lstStyle/>
          <a:p>
            <a:pPr marL="0" indent="0">
              <a:buNone/>
            </a:pPr>
            <a:endParaRPr lang="fa-IR" dirty="0" smtClean="0"/>
          </a:p>
          <a:p>
            <a:pPr algn="ctr"/>
            <a:r>
              <a:rPr lang="fa-IR" dirty="0" smtClean="0"/>
              <a:t>معرفی باب تَفَعُّل</a:t>
            </a:r>
          </a:p>
          <a:p>
            <a:endParaRPr lang="fa-IR" dirty="0"/>
          </a:p>
          <a:p>
            <a:r>
              <a:rPr lang="fa-IR" dirty="0" smtClean="0"/>
              <a:t>وزن ماضی: تَ</a:t>
            </a:r>
            <a:r>
              <a:rPr lang="fa-IR" dirty="0" smtClean="0">
                <a:solidFill>
                  <a:srgbClr val="FF0000"/>
                </a:solidFill>
              </a:rPr>
              <a:t>فَع</a:t>
            </a:r>
            <a:r>
              <a:rPr lang="fa-IR" dirty="0" smtClean="0">
                <a:solidFill>
                  <a:schemeClr val="tx1"/>
                </a:solidFill>
              </a:rPr>
              <a:t>َّ</a:t>
            </a:r>
            <a:r>
              <a:rPr lang="fa-IR" dirty="0" smtClean="0">
                <a:solidFill>
                  <a:srgbClr val="FF0000"/>
                </a:solidFill>
              </a:rPr>
              <a:t>لَ- </a:t>
            </a:r>
            <a:r>
              <a:rPr lang="fa-IR" dirty="0" smtClean="0">
                <a:solidFill>
                  <a:schemeClr val="tx1"/>
                </a:solidFill>
              </a:rPr>
              <a:t>تَ</a:t>
            </a:r>
            <a:r>
              <a:rPr lang="fa-IR" dirty="0" smtClean="0">
                <a:solidFill>
                  <a:srgbClr val="FF0000"/>
                </a:solidFill>
              </a:rPr>
              <a:t>عَلَّمَ (یادگرفت)</a:t>
            </a:r>
            <a:endParaRPr lang="fa-IR" dirty="0" smtClean="0"/>
          </a:p>
          <a:p>
            <a:r>
              <a:rPr lang="fa-IR" dirty="0" smtClean="0"/>
              <a:t>وزن مضارع: یَتَفَعَّلُ- یتعَلَّمُ (یاد می گیرد)</a:t>
            </a:r>
          </a:p>
          <a:p>
            <a:r>
              <a:rPr lang="fa-IR" dirty="0" smtClean="0"/>
              <a:t>وزن امر: تَفَعَّل- تَعَلَّم (یادبگیر)</a:t>
            </a:r>
          </a:p>
          <a:p>
            <a:r>
              <a:rPr lang="fa-IR" dirty="0" smtClean="0"/>
              <a:t>وزن مصدر:تَفَعُّل (یادگرفتن)</a:t>
            </a:r>
            <a:endParaRPr lang="fa-IR" dirty="0"/>
          </a:p>
        </p:txBody>
      </p:sp>
      <p:sp>
        <p:nvSpPr>
          <p:cNvPr id="4" name="Slide Number Placeholder 3"/>
          <p:cNvSpPr>
            <a:spLocks noGrp="1"/>
          </p:cNvSpPr>
          <p:nvPr>
            <p:ph type="sldNum" sz="quarter" idx="12"/>
          </p:nvPr>
        </p:nvSpPr>
        <p:spPr/>
        <p:txBody>
          <a:bodyPr/>
          <a:lstStyle/>
          <a:p>
            <a:fld id="{45A9A145-6BEF-4CCE-86B7-6DABBB37AB21}" type="slidenum">
              <a:rPr lang="fa-IR" smtClean="0"/>
              <a:pPr/>
              <a:t>23</a:t>
            </a:fld>
            <a:endParaRPr lang="fa-IR"/>
          </a:p>
        </p:txBody>
      </p:sp>
    </p:spTree>
    <p:extLst>
      <p:ext uri="{BB962C8B-B14F-4D97-AF65-F5344CB8AC3E}">
        <p14:creationId xmlns:p14="http://schemas.microsoft.com/office/powerpoint/2010/main" val="2159512725"/>
      </p:ext>
    </p:extLst>
  </p:cSld>
  <p:clrMapOvr>
    <a:masterClrMapping/>
  </p:clrMapOvr>
  <p:transition>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درس سوم</a:t>
            </a:r>
            <a:endParaRPr lang="fa-IR" dirty="0"/>
          </a:p>
        </p:txBody>
      </p:sp>
      <p:sp>
        <p:nvSpPr>
          <p:cNvPr id="3" name="Content Placeholder 2"/>
          <p:cNvSpPr>
            <a:spLocks noGrp="1"/>
          </p:cNvSpPr>
          <p:nvPr>
            <p:ph idx="1"/>
          </p:nvPr>
        </p:nvSpPr>
        <p:spPr/>
        <p:txBody>
          <a:bodyPr>
            <a:normAutofit lnSpcReduction="10000"/>
          </a:bodyPr>
          <a:lstStyle/>
          <a:p>
            <a:pPr algn="ctr"/>
            <a:r>
              <a:rPr lang="fa-IR" dirty="0" smtClean="0"/>
              <a:t>معرفی باب تفاعُل</a:t>
            </a:r>
          </a:p>
          <a:p>
            <a:r>
              <a:rPr lang="fa-IR" dirty="0" smtClean="0"/>
              <a:t>وزن ماضی: تَ</a:t>
            </a:r>
            <a:r>
              <a:rPr lang="fa-IR" dirty="0" smtClean="0">
                <a:solidFill>
                  <a:srgbClr val="FF0000"/>
                </a:solidFill>
              </a:rPr>
              <a:t>ف</a:t>
            </a:r>
            <a:r>
              <a:rPr lang="fa-IR" dirty="0" smtClean="0"/>
              <a:t>ا</a:t>
            </a:r>
            <a:r>
              <a:rPr lang="fa-IR" dirty="0" smtClean="0">
                <a:solidFill>
                  <a:srgbClr val="FF0000"/>
                </a:solidFill>
              </a:rPr>
              <a:t>عَلَ -     </a:t>
            </a:r>
            <a:r>
              <a:rPr lang="fa-IR" dirty="0" smtClean="0">
                <a:solidFill>
                  <a:schemeClr val="tx1"/>
                </a:solidFill>
              </a:rPr>
              <a:t>تَ</a:t>
            </a:r>
            <a:r>
              <a:rPr lang="fa-IR" dirty="0" smtClean="0">
                <a:solidFill>
                  <a:srgbClr val="FF0000"/>
                </a:solidFill>
              </a:rPr>
              <a:t>و</a:t>
            </a:r>
            <a:r>
              <a:rPr lang="fa-IR" dirty="0" smtClean="0">
                <a:solidFill>
                  <a:schemeClr val="tx1"/>
                </a:solidFill>
              </a:rPr>
              <a:t>ا</a:t>
            </a:r>
            <a:r>
              <a:rPr lang="fa-IR" dirty="0" smtClean="0">
                <a:solidFill>
                  <a:srgbClr val="FF0000"/>
                </a:solidFill>
              </a:rPr>
              <a:t>ضَعَ</a:t>
            </a:r>
          </a:p>
          <a:p>
            <a:r>
              <a:rPr lang="fa-IR" dirty="0" smtClean="0"/>
              <a:t>وزن مضارع: یَتَ</a:t>
            </a:r>
            <a:r>
              <a:rPr lang="fa-IR" dirty="0" smtClean="0">
                <a:solidFill>
                  <a:srgbClr val="FF0000"/>
                </a:solidFill>
              </a:rPr>
              <a:t>ف</a:t>
            </a:r>
            <a:r>
              <a:rPr lang="fa-IR" dirty="0" smtClean="0"/>
              <a:t>ا</a:t>
            </a:r>
            <a:r>
              <a:rPr lang="fa-IR" dirty="0" smtClean="0">
                <a:solidFill>
                  <a:srgbClr val="FF0000"/>
                </a:solidFill>
              </a:rPr>
              <a:t>عَلُ-     </a:t>
            </a:r>
            <a:r>
              <a:rPr lang="fa-IR" dirty="0" smtClean="0">
                <a:solidFill>
                  <a:schemeClr val="tx1"/>
                </a:solidFill>
              </a:rPr>
              <a:t>یَتَ</a:t>
            </a:r>
            <a:r>
              <a:rPr lang="fa-IR" dirty="0" smtClean="0">
                <a:solidFill>
                  <a:srgbClr val="FF0000"/>
                </a:solidFill>
              </a:rPr>
              <a:t>و</a:t>
            </a:r>
            <a:r>
              <a:rPr lang="fa-IR" dirty="0" smtClean="0">
                <a:solidFill>
                  <a:schemeClr val="tx1"/>
                </a:solidFill>
              </a:rPr>
              <a:t>ا</a:t>
            </a:r>
            <a:r>
              <a:rPr lang="fa-IR" dirty="0" smtClean="0">
                <a:solidFill>
                  <a:srgbClr val="FF0000"/>
                </a:solidFill>
              </a:rPr>
              <a:t>ضَعُ</a:t>
            </a:r>
          </a:p>
          <a:p>
            <a:r>
              <a:rPr lang="fa-IR" dirty="0" smtClean="0"/>
              <a:t>وزن امر: تَ</a:t>
            </a:r>
            <a:r>
              <a:rPr lang="fa-IR" dirty="0" smtClean="0">
                <a:solidFill>
                  <a:srgbClr val="FF0000"/>
                </a:solidFill>
              </a:rPr>
              <a:t>ف</a:t>
            </a:r>
            <a:r>
              <a:rPr lang="fa-IR" dirty="0" smtClean="0"/>
              <a:t>ا</a:t>
            </a:r>
            <a:r>
              <a:rPr lang="fa-IR" dirty="0" smtClean="0">
                <a:solidFill>
                  <a:srgbClr val="FF0000"/>
                </a:solidFill>
              </a:rPr>
              <a:t>عَل-           </a:t>
            </a:r>
            <a:r>
              <a:rPr lang="fa-IR" dirty="0" smtClean="0">
                <a:solidFill>
                  <a:schemeClr val="tx1"/>
                </a:solidFill>
              </a:rPr>
              <a:t>تَ</a:t>
            </a:r>
            <a:r>
              <a:rPr lang="fa-IR" dirty="0" smtClean="0">
                <a:solidFill>
                  <a:srgbClr val="FF0000"/>
                </a:solidFill>
              </a:rPr>
              <a:t>و</a:t>
            </a:r>
            <a:r>
              <a:rPr lang="fa-IR" dirty="0" smtClean="0">
                <a:solidFill>
                  <a:schemeClr val="tx1"/>
                </a:solidFill>
              </a:rPr>
              <a:t>ا</a:t>
            </a:r>
            <a:r>
              <a:rPr lang="fa-IR" dirty="0" smtClean="0">
                <a:solidFill>
                  <a:srgbClr val="FF0000"/>
                </a:solidFill>
              </a:rPr>
              <a:t>ضَع</a:t>
            </a:r>
          </a:p>
          <a:p>
            <a:r>
              <a:rPr lang="fa-IR" dirty="0" smtClean="0"/>
              <a:t>وزن مصدر:تَ</a:t>
            </a:r>
            <a:r>
              <a:rPr lang="fa-IR" dirty="0" smtClean="0">
                <a:solidFill>
                  <a:srgbClr val="FF0000"/>
                </a:solidFill>
              </a:rPr>
              <a:t>ف</a:t>
            </a:r>
            <a:r>
              <a:rPr lang="fa-IR" dirty="0" smtClean="0"/>
              <a:t>ا</a:t>
            </a:r>
            <a:r>
              <a:rPr lang="fa-IR" dirty="0" smtClean="0">
                <a:solidFill>
                  <a:srgbClr val="FF0000"/>
                </a:solidFill>
              </a:rPr>
              <a:t>عُل -        </a:t>
            </a:r>
            <a:r>
              <a:rPr lang="fa-IR" dirty="0" smtClean="0">
                <a:solidFill>
                  <a:schemeClr val="tx1"/>
                </a:solidFill>
              </a:rPr>
              <a:t>تَ</a:t>
            </a:r>
            <a:r>
              <a:rPr lang="fa-IR" dirty="0" smtClean="0">
                <a:solidFill>
                  <a:srgbClr val="FF0000"/>
                </a:solidFill>
              </a:rPr>
              <a:t>و</a:t>
            </a:r>
            <a:r>
              <a:rPr lang="fa-IR" dirty="0" smtClean="0">
                <a:solidFill>
                  <a:schemeClr val="tx1"/>
                </a:solidFill>
              </a:rPr>
              <a:t>ا</a:t>
            </a:r>
            <a:r>
              <a:rPr lang="fa-IR" dirty="0" smtClean="0">
                <a:solidFill>
                  <a:srgbClr val="FF0000"/>
                </a:solidFill>
              </a:rPr>
              <a:t>ضُع</a:t>
            </a:r>
          </a:p>
          <a:p>
            <a:endParaRPr lang="fa-IR" dirty="0">
              <a:solidFill>
                <a:srgbClr val="FF0000"/>
              </a:solidFill>
            </a:endParaRPr>
          </a:p>
          <a:p>
            <a:r>
              <a:rPr lang="fa-IR" dirty="0" smtClean="0">
                <a:solidFill>
                  <a:srgbClr val="FF0000"/>
                </a:solidFill>
              </a:rPr>
              <a:t>حروف اصلی : فعل(وضع)</a:t>
            </a:r>
          </a:p>
          <a:p>
            <a:r>
              <a:rPr lang="fa-IR" dirty="0" smtClean="0">
                <a:solidFill>
                  <a:srgbClr val="FF0000"/>
                </a:solidFill>
              </a:rPr>
              <a:t>حروف زائد: ت ا  </a:t>
            </a:r>
            <a:endParaRPr lang="fa-IR" dirty="0">
              <a:solidFill>
                <a:srgbClr val="FF0000"/>
              </a:solidFill>
            </a:endParaRPr>
          </a:p>
        </p:txBody>
      </p:sp>
      <p:sp>
        <p:nvSpPr>
          <p:cNvPr id="4" name="Slide Number Placeholder 3"/>
          <p:cNvSpPr>
            <a:spLocks noGrp="1"/>
          </p:cNvSpPr>
          <p:nvPr>
            <p:ph type="sldNum" sz="quarter" idx="12"/>
          </p:nvPr>
        </p:nvSpPr>
        <p:spPr/>
        <p:txBody>
          <a:bodyPr/>
          <a:lstStyle/>
          <a:p>
            <a:fld id="{45A9A145-6BEF-4CCE-86B7-6DABBB37AB21}" type="slidenum">
              <a:rPr lang="fa-IR" smtClean="0"/>
              <a:pPr/>
              <a:t>24</a:t>
            </a:fld>
            <a:endParaRPr lang="fa-IR"/>
          </a:p>
        </p:txBody>
      </p:sp>
    </p:spTree>
    <p:extLst>
      <p:ext uri="{BB962C8B-B14F-4D97-AF65-F5344CB8AC3E}">
        <p14:creationId xmlns:p14="http://schemas.microsoft.com/office/powerpoint/2010/main" val="3610886428"/>
      </p:ext>
    </p:extLst>
  </p:cSld>
  <p:clrMapOvr>
    <a:masterClrMapping/>
  </p:clrMapOvr>
  <p:transition>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درس سوم</a:t>
            </a:r>
            <a:endParaRPr lang="fa-IR" dirty="0"/>
          </a:p>
        </p:txBody>
      </p:sp>
      <p:sp>
        <p:nvSpPr>
          <p:cNvPr id="3" name="Content Placeholder 2"/>
          <p:cNvSpPr>
            <a:spLocks noGrp="1"/>
          </p:cNvSpPr>
          <p:nvPr>
            <p:ph idx="1"/>
          </p:nvPr>
        </p:nvSpPr>
        <p:spPr/>
        <p:txBody>
          <a:bodyPr/>
          <a:lstStyle/>
          <a:p>
            <a:pPr algn="ctr"/>
            <a:r>
              <a:rPr lang="fa-IR" dirty="0" smtClean="0">
                <a:cs typeface="B Jadid" pitchFamily="2" charset="-78"/>
              </a:rPr>
              <a:t>معرفی باب افتعال</a:t>
            </a:r>
          </a:p>
          <a:p>
            <a:r>
              <a:rPr lang="fa-IR" b="1" dirty="0" smtClean="0">
                <a:latin typeface="Simplified Arabic" pitchFamily="18" charset="-78"/>
                <a:cs typeface="Simplified Arabic" pitchFamily="18" charset="-78"/>
              </a:rPr>
              <a:t>وزن ماضی: إِ</a:t>
            </a:r>
            <a:r>
              <a:rPr lang="fa-IR" b="1" dirty="0" smtClean="0">
                <a:solidFill>
                  <a:srgbClr val="FF0000"/>
                </a:solidFill>
                <a:latin typeface="Simplified Arabic" pitchFamily="18" charset="-78"/>
                <a:cs typeface="Simplified Arabic" pitchFamily="18" charset="-78"/>
              </a:rPr>
              <a:t>ف</a:t>
            </a:r>
            <a:r>
              <a:rPr lang="fa-IR" b="1" dirty="0" smtClean="0">
                <a:latin typeface="Simplified Arabic" pitchFamily="18" charset="-78"/>
                <a:cs typeface="Simplified Arabic" pitchFamily="18" charset="-78"/>
              </a:rPr>
              <a:t>تَ</a:t>
            </a:r>
            <a:r>
              <a:rPr lang="fa-IR" b="1" dirty="0" smtClean="0">
                <a:solidFill>
                  <a:srgbClr val="FF0000"/>
                </a:solidFill>
                <a:latin typeface="Simplified Arabic" pitchFamily="18" charset="-78"/>
                <a:cs typeface="Simplified Arabic" pitchFamily="18" charset="-78"/>
              </a:rPr>
              <a:t>عَلَ</a:t>
            </a:r>
            <a:r>
              <a:rPr lang="fa-IR" b="1" dirty="0" smtClean="0">
                <a:latin typeface="Simplified Arabic" pitchFamily="18" charset="-78"/>
                <a:cs typeface="Simplified Arabic" pitchFamily="18" charset="-78"/>
              </a:rPr>
              <a:t> - إِ</a:t>
            </a:r>
            <a:r>
              <a:rPr lang="fa-IR" b="1" dirty="0" smtClean="0">
                <a:solidFill>
                  <a:srgbClr val="FF0000"/>
                </a:solidFill>
                <a:latin typeface="Simplified Arabic" pitchFamily="18" charset="-78"/>
                <a:cs typeface="Simplified Arabic" pitchFamily="18" charset="-78"/>
              </a:rPr>
              <a:t>ک</a:t>
            </a:r>
            <a:r>
              <a:rPr lang="fa-IR" b="1" dirty="0" smtClean="0">
                <a:latin typeface="Simplified Arabic" pitchFamily="18" charset="-78"/>
                <a:cs typeface="Simplified Arabic" pitchFamily="18" charset="-78"/>
              </a:rPr>
              <a:t>تَ</a:t>
            </a:r>
            <a:r>
              <a:rPr lang="fa-IR" b="1" dirty="0" smtClean="0">
                <a:solidFill>
                  <a:srgbClr val="FF0000"/>
                </a:solidFill>
                <a:latin typeface="Simplified Arabic" pitchFamily="18" charset="-78"/>
                <a:cs typeface="Simplified Arabic" pitchFamily="18" charset="-78"/>
              </a:rPr>
              <a:t>سَبَ</a:t>
            </a:r>
          </a:p>
          <a:p>
            <a:r>
              <a:rPr lang="fa-IR" b="1" dirty="0" smtClean="0">
                <a:latin typeface="Simplified Arabic" pitchFamily="18" charset="-78"/>
                <a:cs typeface="Simplified Arabic" pitchFamily="18" charset="-78"/>
              </a:rPr>
              <a:t>وزن مضارع: یَ</a:t>
            </a:r>
            <a:r>
              <a:rPr lang="fa-IR" b="1" dirty="0" smtClean="0">
                <a:solidFill>
                  <a:srgbClr val="FF0000"/>
                </a:solidFill>
                <a:latin typeface="Simplified Arabic" pitchFamily="18" charset="-78"/>
                <a:cs typeface="Simplified Arabic" pitchFamily="18" charset="-78"/>
              </a:rPr>
              <a:t>ف</a:t>
            </a:r>
            <a:r>
              <a:rPr lang="fa-IR" b="1" dirty="0" smtClean="0">
                <a:latin typeface="Simplified Arabic" pitchFamily="18" charset="-78"/>
                <a:cs typeface="Simplified Arabic" pitchFamily="18" charset="-78"/>
              </a:rPr>
              <a:t>تَ</a:t>
            </a:r>
            <a:r>
              <a:rPr lang="fa-IR" b="1" dirty="0" smtClean="0">
                <a:solidFill>
                  <a:srgbClr val="FF0000"/>
                </a:solidFill>
                <a:latin typeface="Simplified Arabic" pitchFamily="18" charset="-78"/>
                <a:cs typeface="Simplified Arabic" pitchFamily="18" charset="-78"/>
              </a:rPr>
              <a:t>عِلُ</a:t>
            </a:r>
            <a:r>
              <a:rPr lang="fa-IR" b="1" dirty="0" smtClean="0">
                <a:latin typeface="Simplified Arabic" pitchFamily="18" charset="-78"/>
                <a:cs typeface="Simplified Arabic" pitchFamily="18" charset="-78"/>
              </a:rPr>
              <a:t>- یَ</a:t>
            </a:r>
            <a:r>
              <a:rPr lang="fa-IR" b="1" dirty="0" smtClean="0">
                <a:solidFill>
                  <a:srgbClr val="FF0000"/>
                </a:solidFill>
                <a:latin typeface="Simplified Arabic" pitchFamily="18" charset="-78"/>
                <a:cs typeface="Simplified Arabic" pitchFamily="18" charset="-78"/>
              </a:rPr>
              <a:t>ک</a:t>
            </a:r>
            <a:r>
              <a:rPr lang="fa-IR" b="1" dirty="0" smtClean="0">
                <a:latin typeface="Simplified Arabic" pitchFamily="18" charset="-78"/>
                <a:cs typeface="Simplified Arabic" pitchFamily="18" charset="-78"/>
              </a:rPr>
              <a:t>تَ</a:t>
            </a:r>
            <a:r>
              <a:rPr lang="fa-IR" b="1" dirty="0" smtClean="0">
                <a:solidFill>
                  <a:srgbClr val="FF0000"/>
                </a:solidFill>
                <a:latin typeface="Simplified Arabic" pitchFamily="18" charset="-78"/>
                <a:cs typeface="Simplified Arabic" pitchFamily="18" charset="-78"/>
              </a:rPr>
              <a:t>سِبُ</a:t>
            </a:r>
          </a:p>
          <a:p>
            <a:r>
              <a:rPr lang="fa-IR" b="1" dirty="0" smtClean="0">
                <a:latin typeface="Simplified Arabic" pitchFamily="18" charset="-78"/>
                <a:cs typeface="Simplified Arabic" pitchFamily="18" charset="-78"/>
              </a:rPr>
              <a:t>وزن امر: إِ</a:t>
            </a:r>
            <a:r>
              <a:rPr lang="fa-IR" b="1" dirty="0" smtClean="0">
                <a:solidFill>
                  <a:srgbClr val="FF0000"/>
                </a:solidFill>
                <a:latin typeface="Simplified Arabic" pitchFamily="18" charset="-78"/>
                <a:cs typeface="Simplified Arabic" pitchFamily="18" charset="-78"/>
              </a:rPr>
              <a:t>ف</a:t>
            </a:r>
            <a:r>
              <a:rPr lang="fa-IR" b="1" dirty="0" smtClean="0">
                <a:latin typeface="Simplified Arabic" pitchFamily="18" charset="-78"/>
                <a:cs typeface="Simplified Arabic" pitchFamily="18" charset="-78"/>
              </a:rPr>
              <a:t>تَ</a:t>
            </a:r>
            <a:r>
              <a:rPr lang="fa-IR" b="1" dirty="0" smtClean="0">
                <a:solidFill>
                  <a:srgbClr val="FF0000"/>
                </a:solidFill>
                <a:latin typeface="Simplified Arabic" pitchFamily="18" charset="-78"/>
                <a:cs typeface="Simplified Arabic" pitchFamily="18" charset="-78"/>
              </a:rPr>
              <a:t>عِل</a:t>
            </a:r>
            <a:r>
              <a:rPr lang="fa-IR" b="1" dirty="0" smtClean="0">
                <a:latin typeface="Simplified Arabic" pitchFamily="18" charset="-78"/>
                <a:cs typeface="Simplified Arabic" pitchFamily="18" charset="-78"/>
              </a:rPr>
              <a:t>- إِ</a:t>
            </a:r>
            <a:r>
              <a:rPr lang="fa-IR" b="1" dirty="0" smtClean="0">
                <a:solidFill>
                  <a:srgbClr val="FF0000"/>
                </a:solidFill>
                <a:latin typeface="Simplified Arabic" pitchFamily="18" charset="-78"/>
                <a:cs typeface="Simplified Arabic" pitchFamily="18" charset="-78"/>
              </a:rPr>
              <a:t>ک</a:t>
            </a:r>
            <a:r>
              <a:rPr lang="fa-IR" b="1" dirty="0" smtClean="0">
                <a:latin typeface="Simplified Arabic" pitchFamily="18" charset="-78"/>
                <a:cs typeface="Simplified Arabic" pitchFamily="18" charset="-78"/>
              </a:rPr>
              <a:t>تَ</a:t>
            </a:r>
            <a:r>
              <a:rPr lang="fa-IR" b="1" dirty="0" smtClean="0">
                <a:solidFill>
                  <a:srgbClr val="FF0000"/>
                </a:solidFill>
                <a:latin typeface="Simplified Arabic" pitchFamily="18" charset="-78"/>
                <a:cs typeface="Simplified Arabic" pitchFamily="18" charset="-78"/>
              </a:rPr>
              <a:t>سِب</a:t>
            </a:r>
          </a:p>
          <a:p>
            <a:r>
              <a:rPr lang="fa-IR" b="1" dirty="0" smtClean="0">
                <a:latin typeface="Simplified Arabic" pitchFamily="18" charset="-78"/>
                <a:cs typeface="Simplified Arabic" pitchFamily="18" charset="-78"/>
              </a:rPr>
              <a:t>وزن مصدر: إِ</a:t>
            </a:r>
            <a:r>
              <a:rPr lang="fa-IR" b="1" dirty="0" smtClean="0">
                <a:solidFill>
                  <a:srgbClr val="FF0000"/>
                </a:solidFill>
                <a:latin typeface="Simplified Arabic" pitchFamily="18" charset="-78"/>
                <a:cs typeface="Simplified Arabic" pitchFamily="18" charset="-78"/>
              </a:rPr>
              <a:t>ف</a:t>
            </a:r>
            <a:r>
              <a:rPr lang="fa-IR" b="1" dirty="0" smtClean="0">
                <a:latin typeface="Simplified Arabic" pitchFamily="18" charset="-78"/>
                <a:cs typeface="Simplified Arabic" pitchFamily="18" charset="-78"/>
              </a:rPr>
              <a:t>تِ</a:t>
            </a:r>
            <a:r>
              <a:rPr lang="fa-IR" b="1" dirty="0" smtClean="0">
                <a:solidFill>
                  <a:srgbClr val="FF0000"/>
                </a:solidFill>
                <a:latin typeface="Simplified Arabic" pitchFamily="18" charset="-78"/>
                <a:cs typeface="Simplified Arabic" pitchFamily="18" charset="-78"/>
              </a:rPr>
              <a:t>ع</a:t>
            </a:r>
            <a:r>
              <a:rPr lang="fa-IR" b="1" dirty="0" smtClean="0">
                <a:latin typeface="Simplified Arabic" pitchFamily="18" charset="-78"/>
                <a:cs typeface="Simplified Arabic" pitchFamily="18" charset="-78"/>
              </a:rPr>
              <a:t>ا</a:t>
            </a:r>
            <a:r>
              <a:rPr lang="fa-IR" b="1" dirty="0" smtClean="0">
                <a:solidFill>
                  <a:srgbClr val="FF0000"/>
                </a:solidFill>
                <a:latin typeface="Simplified Arabic" pitchFamily="18" charset="-78"/>
                <a:cs typeface="Simplified Arabic" pitchFamily="18" charset="-78"/>
              </a:rPr>
              <a:t>ل</a:t>
            </a:r>
            <a:r>
              <a:rPr lang="fa-IR" b="1" dirty="0" smtClean="0">
                <a:latin typeface="Simplified Arabic" pitchFamily="18" charset="-78"/>
                <a:cs typeface="Simplified Arabic" pitchFamily="18" charset="-78"/>
              </a:rPr>
              <a:t>- إِ</a:t>
            </a:r>
            <a:r>
              <a:rPr lang="fa-IR" b="1" dirty="0" smtClean="0">
                <a:solidFill>
                  <a:srgbClr val="FF0000"/>
                </a:solidFill>
                <a:latin typeface="Simplified Arabic" pitchFamily="18" charset="-78"/>
                <a:cs typeface="Simplified Arabic" pitchFamily="18" charset="-78"/>
              </a:rPr>
              <a:t>ک</a:t>
            </a:r>
            <a:r>
              <a:rPr lang="fa-IR" b="1" dirty="0" smtClean="0">
                <a:latin typeface="Simplified Arabic" pitchFamily="18" charset="-78"/>
                <a:cs typeface="Simplified Arabic" pitchFamily="18" charset="-78"/>
              </a:rPr>
              <a:t>تِ</a:t>
            </a:r>
            <a:r>
              <a:rPr lang="fa-IR" b="1" dirty="0" smtClean="0">
                <a:solidFill>
                  <a:srgbClr val="FF0000"/>
                </a:solidFill>
                <a:latin typeface="Simplified Arabic" pitchFamily="18" charset="-78"/>
                <a:cs typeface="Simplified Arabic" pitchFamily="18" charset="-78"/>
              </a:rPr>
              <a:t>س</a:t>
            </a:r>
            <a:r>
              <a:rPr lang="fa-IR" b="1" dirty="0" smtClean="0">
                <a:latin typeface="Simplified Arabic" pitchFamily="18" charset="-78"/>
                <a:cs typeface="Simplified Arabic" pitchFamily="18" charset="-78"/>
              </a:rPr>
              <a:t>ا</a:t>
            </a:r>
            <a:r>
              <a:rPr lang="fa-IR" b="1" dirty="0" smtClean="0">
                <a:solidFill>
                  <a:srgbClr val="FF0000"/>
                </a:solidFill>
                <a:latin typeface="Simplified Arabic" pitchFamily="18" charset="-78"/>
                <a:cs typeface="Simplified Arabic" pitchFamily="18" charset="-78"/>
              </a:rPr>
              <a:t>ب</a:t>
            </a:r>
          </a:p>
          <a:p>
            <a:r>
              <a:rPr lang="fa-IR" b="1" dirty="0" smtClean="0">
                <a:latin typeface="Simplified Arabic" pitchFamily="18" charset="-78"/>
                <a:cs typeface="Simplified Arabic" pitchFamily="18" charset="-78"/>
              </a:rPr>
              <a:t>حروف اصلی : </a:t>
            </a:r>
            <a:r>
              <a:rPr lang="fa-IR" b="1" dirty="0" smtClean="0">
                <a:solidFill>
                  <a:srgbClr val="FF0000"/>
                </a:solidFill>
                <a:latin typeface="Simplified Arabic" pitchFamily="18" charset="-78"/>
                <a:cs typeface="Simplified Arabic" pitchFamily="18" charset="-78"/>
              </a:rPr>
              <a:t>فعل</a:t>
            </a:r>
            <a:r>
              <a:rPr lang="fa-IR" b="1" dirty="0" smtClean="0">
                <a:latin typeface="Simplified Arabic" pitchFamily="18" charset="-78"/>
                <a:cs typeface="Simplified Arabic" pitchFamily="18" charset="-78"/>
              </a:rPr>
              <a:t> (</a:t>
            </a:r>
            <a:r>
              <a:rPr lang="fa-IR" b="1" dirty="0" smtClean="0">
                <a:solidFill>
                  <a:srgbClr val="FF0000"/>
                </a:solidFill>
                <a:latin typeface="Simplified Arabic" pitchFamily="18" charset="-78"/>
                <a:cs typeface="Simplified Arabic" pitchFamily="18" charset="-78"/>
              </a:rPr>
              <a:t>کسب</a:t>
            </a:r>
            <a:r>
              <a:rPr lang="fa-IR" b="1" dirty="0" smtClean="0">
                <a:latin typeface="Simplified Arabic" pitchFamily="18" charset="-78"/>
                <a:cs typeface="Simplified Arabic" pitchFamily="18" charset="-78"/>
              </a:rPr>
              <a:t>)</a:t>
            </a:r>
          </a:p>
          <a:p>
            <a:r>
              <a:rPr lang="fa-IR" b="1" dirty="0" smtClean="0">
                <a:latin typeface="Simplified Arabic" pitchFamily="18" charset="-78"/>
                <a:cs typeface="Simplified Arabic" pitchFamily="18" charset="-78"/>
              </a:rPr>
              <a:t>حروف زائد: إ ت</a:t>
            </a:r>
            <a:endParaRPr lang="fa-IR" b="1" dirty="0">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45A9A145-6BEF-4CCE-86B7-6DABBB37AB21}" type="slidenum">
              <a:rPr lang="fa-IR" smtClean="0"/>
              <a:pPr/>
              <a:t>25</a:t>
            </a:fld>
            <a:endParaRPr lang="fa-IR"/>
          </a:p>
        </p:txBody>
      </p:sp>
    </p:spTree>
    <p:extLst>
      <p:ext uri="{BB962C8B-B14F-4D97-AF65-F5344CB8AC3E}">
        <p14:creationId xmlns:p14="http://schemas.microsoft.com/office/powerpoint/2010/main" val="3770439508"/>
      </p:ext>
    </p:extLst>
  </p:cSld>
  <p:clrMapOvr>
    <a:masterClrMapping/>
  </p:clrMapOvr>
  <p:transition>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درس سوم</a:t>
            </a:r>
            <a:endParaRPr lang="fa-IR" dirty="0"/>
          </a:p>
        </p:txBody>
      </p:sp>
      <p:sp>
        <p:nvSpPr>
          <p:cNvPr id="3" name="Content Placeholder 2"/>
          <p:cNvSpPr>
            <a:spLocks noGrp="1"/>
          </p:cNvSpPr>
          <p:nvPr>
            <p:ph idx="1"/>
          </p:nvPr>
        </p:nvSpPr>
        <p:spPr/>
        <p:txBody>
          <a:bodyPr/>
          <a:lstStyle/>
          <a:p>
            <a:pPr algn="ctr"/>
            <a:r>
              <a:rPr lang="fa-IR" dirty="0" smtClean="0"/>
              <a:t>معرفی باب انفعال</a:t>
            </a:r>
          </a:p>
          <a:p>
            <a:r>
              <a:rPr lang="fa-IR" dirty="0" smtClean="0"/>
              <a:t>ماضی: إِن</a:t>
            </a:r>
            <a:r>
              <a:rPr lang="fa-IR" dirty="0" smtClean="0">
                <a:solidFill>
                  <a:srgbClr val="FF0000"/>
                </a:solidFill>
              </a:rPr>
              <a:t>فَعَلَ</a:t>
            </a:r>
            <a:r>
              <a:rPr lang="fa-IR" dirty="0" smtClean="0"/>
              <a:t> - إِن</a:t>
            </a:r>
            <a:r>
              <a:rPr lang="fa-IR" dirty="0" smtClean="0">
                <a:solidFill>
                  <a:srgbClr val="FF0000"/>
                </a:solidFill>
              </a:rPr>
              <a:t>صَرَفَ</a:t>
            </a:r>
          </a:p>
          <a:p>
            <a:r>
              <a:rPr lang="fa-IR" dirty="0" smtClean="0"/>
              <a:t>مضارع: یَن</a:t>
            </a:r>
            <a:r>
              <a:rPr lang="fa-IR" dirty="0" smtClean="0">
                <a:solidFill>
                  <a:srgbClr val="FF0000"/>
                </a:solidFill>
              </a:rPr>
              <a:t>فَعِلُ</a:t>
            </a:r>
            <a:r>
              <a:rPr lang="fa-IR" dirty="0" smtClean="0"/>
              <a:t>- یَن</a:t>
            </a:r>
            <a:r>
              <a:rPr lang="fa-IR" dirty="0" smtClean="0">
                <a:solidFill>
                  <a:srgbClr val="FF0000"/>
                </a:solidFill>
              </a:rPr>
              <a:t>صَرِفُ</a:t>
            </a:r>
          </a:p>
          <a:p>
            <a:r>
              <a:rPr lang="fa-IR" dirty="0" smtClean="0"/>
              <a:t>امر: إِن</a:t>
            </a:r>
            <a:r>
              <a:rPr lang="fa-IR" dirty="0" smtClean="0">
                <a:solidFill>
                  <a:srgbClr val="FF0000"/>
                </a:solidFill>
              </a:rPr>
              <a:t>فَعِل</a:t>
            </a:r>
            <a:r>
              <a:rPr lang="fa-IR" dirty="0" smtClean="0"/>
              <a:t>- إِن</a:t>
            </a:r>
            <a:r>
              <a:rPr lang="fa-IR" dirty="0" smtClean="0">
                <a:solidFill>
                  <a:srgbClr val="FF0000"/>
                </a:solidFill>
              </a:rPr>
              <a:t>صَرِف</a:t>
            </a:r>
          </a:p>
          <a:p>
            <a:r>
              <a:rPr lang="fa-IR" dirty="0" smtClean="0"/>
              <a:t>مصدر: إنفعال: إنصراف</a:t>
            </a:r>
          </a:p>
          <a:p>
            <a:r>
              <a:rPr lang="fa-IR" dirty="0" smtClean="0"/>
              <a:t>حروف اصلی: </a:t>
            </a:r>
            <a:r>
              <a:rPr lang="fa-IR" dirty="0" smtClean="0">
                <a:solidFill>
                  <a:srgbClr val="FF0000"/>
                </a:solidFill>
              </a:rPr>
              <a:t>فعل</a:t>
            </a:r>
            <a:r>
              <a:rPr lang="fa-IR" dirty="0" smtClean="0"/>
              <a:t>(صرف)</a:t>
            </a:r>
          </a:p>
          <a:p>
            <a:r>
              <a:rPr lang="fa-IR" dirty="0" smtClean="0"/>
              <a:t>حروف زائد: إ ن</a:t>
            </a:r>
            <a:endParaRPr lang="fa-IR" dirty="0"/>
          </a:p>
        </p:txBody>
      </p:sp>
      <p:sp>
        <p:nvSpPr>
          <p:cNvPr id="4" name="Slide Number Placeholder 3"/>
          <p:cNvSpPr>
            <a:spLocks noGrp="1"/>
          </p:cNvSpPr>
          <p:nvPr>
            <p:ph type="sldNum" sz="quarter" idx="12"/>
          </p:nvPr>
        </p:nvSpPr>
        <p:spPr/>
        <p:txBody>
          <a:bodyPr/>
          <a:lstStyle/>
          <a:p>
            <a:fld id="{45A9A145-6BEF-4CCE-86B7-6DABBB37AB21}" type="slidenum">
              <a:rPr lang="fa-IR" smtClean="0"/>
              <a:pPr/>
              <a:t>26</a:t>
            </a:fld>
            <a:endParaRPr lang="fa-IR"/>
          </a:p>
        </p:txBody>
      </p:sp>
    </p:spTree>
    <p:extLst>
      <p:ext uri="{BB962C8B-B14F-4D97-AF65-F5344CB8AC3E}">
        <p14:creationId xmlns:p14="http://schemas.microsoft.com/office/powerpoint/2010/main" val="1961064905"/>
      </p:ext>
    </p:extLst>
  </p:cSld>
  <p:clrMapOvr>
    <a:masterClrMapping/>
  </p:clrMapOvr>
  <p:transition>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درس سوم</a:t>
            </a:r>
            <a:endParaRPr lang="fa-IR" dirty="0"/>
          </a:p>
        </p:txBody>
      </p:sp>
      <p:sp>
        <p:nvSpPr>
          <p:cNvPr id="3" name="Content Placeholder 2"/>
          <p:cNvSpPr>
            <a:spLocks noGrp="1"/>
          </p:cNvSpPr>
          <p:nvPr>
            <p:ph idx="1"/>
          </p:nvPr>
        </p:nvSpPr>
        <p:spPr>
          <a:xfrm>
            <a:off x="304800" y="1196752"/>
            <a:ext cx="8686800" cy="5256584"/>
          </a:xfrm>
        </p:spPr>
        <p:txBody>
          <a:bodyPr>
            <a:normAutofit/>
          </a:bodyPr>
          <a:lstStyle/>
          <a:p>
            <a:r>
              <a:rPr lang="fa-IR" dirty="0" smtClean="0"/>
              <a:t>یکی از باب های ثلاثی مزید دارای 3 حرف زائد است.</a:t>
            </a:r>
          </a:p>
          <a:p>
            <a:r>
              <a:rPr lang="fa-IR" dirty="0" smtClean="0"/>
              <a:t>باب استفعال:</a:t>
            </a:r>
          </a:p>
          <a:p>
            <a:r>
              <a:rPr lang="fa-IR" dirty="0"/>
              <a:t>ماضی:</a:t>
            </a:r>
            <a:r>
              <a:rPr lang="fa-IR" dirty="0" smtClean="0"/>
              <a:t> إِستَ</a:t>
            </a:r>
            <a:r>
              <a:rPr lang="fa-IR" dirty="0" smtClean="0">
                <a:solidFill>
                  <a:srgbClr val="FF0000"/>
                </a:solidFill>
              </a:rPr>
              <a:t>فعَلَ</a:t>
            </a:r>
            <a:r>
              <a:rPr lang="fa-IR" dirty="0" smtClean="0"/>
              <a:t> - إِستَ</a:t>
            </a:r>
            <a:r>
              <a:rPr lang="fa-IR" dirty="0" smtClean="0">
                <a:solidFill>
                  <a:srgbClr val="FF0000"/>
                </a:solidFill>
              </a:rPr>
              <a:t>غفَرَ</a:t>
            </a:r>
          </a:p>
          <a:p>
            <a:r>
              <a:rPr lang="fa-IR" dirty="0"/>
              <a:t>مضارع: </a:t>
            </a:r>
            <a:r>
              <a:rPr lang="fa-IR" dirty="0" smtClean="0"/>
              <a:t>یَستَ</a:t>
            </a:r>
            <a:r>
              <a:rPr lang="fa-IR" dirty="0" smtClean="0">
                <a:solidFill>
                  <a:srgbClr val="FF0000"/>
                </a:solidFill>
              </a:rPr>
              <a:t>فعِلُ</a:t>
            </a:r>
            <a:r>
              <a:rPr lang="fa-IR" dirty="0" smtClean="0"/>
              <a:t>- یَستَ</a:t>
            </a:r>
            <a:r>
              <a:rPr lang="fa-IR" dirty="0" smtClean="0">
                <a:solidFill>
                  <a:srgbClr val="FF0000"/>
                </a:solidFill>
              </a:rPr>
              <a:t>غفِرُ</a:t>
            </a:r>
          </a:p>
          <a:p>
            <a:r>
              <a:rPr lang="fa-IR" dirty="0"/>
              <a:t>امر: </a:t>
            </a:r>
            <a:r>
              <a:rPr lang="fa-IR" dirty="0" smtClean="0"/>
              <a:t>إِستَ</a:t>
            </a:r>
            <a:r>
              <a:rPr lang="fa-IR" dirty="0" smtClean="0">
                <a:solidFill>
                  <a:srgbClr val="FF0000"/>
                </a:solidFill>
              </a:rPr>
              <a:t>فعِل</a:t>
            </a:r>
            <a:r>
              <a:rPr lang="fa-IR" dirty="0" smtClean="0"/>
              <a:t>- إِستَ</a:t>
            </a:r>
            <a:r>
              <a:rPr lang="fa-IR" dirty="0" smtClean="0">
                <a:solidFill>
                  <a:srgbClr val="FF0000"/>
                </a:solidFill>
              </a:rPr>
              <a:t>غفِر</a:t>
            </a:r>
          </a:p>
          <a:p>
            <a:r>
              <a:rPr lang="fa-IR" dirty="0" smtClean="0"/>
              <a:t>مصدر:إستِفعال- إِستِغفار</a:t>
            </a:r>
          </a:p>
          <a:p>
            <a:r>
              <a:rPr lang="fa-IR" dirty="0" smtClean="0"/>
              <a:t>حروف اصلی : </a:t>
            </a:r>
            <a:r>
              <a:rPr lang="fa-IR" dirty="0" smtClean="0">
                <a:solidFill>
                  <a:srgbClr val="FF0000"/>
                </a:solidFill>
              </a:rPr>
              <a:t>فعل</a:t>
            </a:r>
            <a:r>
              <a:rPr lang="fa-IR" dirty="0" smtClean="0"/>
              <a:t> (</a:t>
            </a:r>
            <a:r>
              <a:rPr lang="fa-IR" dirty="0" smtClean="0">
                <a:solidFill>
                  <a:srgbClr val="FF0000"/>
                </a:solidFill>
              </a:rPr>
              <a:t>غفر</a:t>
            </a:r>
            <a:r>
              <a:rPr lang="fa-IR" dirty="0" smtClean="0"/>
              <a:t>)</a:t>
            </a:r>
          </a:p>
          <a:p>
            <a:r>
              <a:rPr lang="fa-IR" dirty="0" smtClean="0"/>
              <a:t>حروف زائد: إ س ت</a:t>
            </a:r>
          </a:p>
          <a:p>
            <a:endParaRPr lang="fa-IR" dirty="0"/>
          </a:p>
        </p:txBody>
      </p:sp>
      <p:sp>
        <p:nvSpPr>
          <p:cNvPr id="4" name="Slide Number Placeholder 3"/>
          <p:cNvSpPr>
            <a:spLocks noGrp="1"/>
          </p:cNvSpPr>
          <p:nvPr>
            <p:ph type="sldNum" sz="quarter" idx="12"/>
          </p:nvPr>
        </p:nvSpPr>
        <p:spPr/>
        <p:txBody>
          <a:bodyPr/>
          <a:lstStyle/>
          <a:p>
            <a:fld id="{45A9A145-6BEF-4CCE-86B7-6DABBB37AB21}" type="slidenum">
              <a:rPr lang="fa-IR" smtClean="0"/>
              <a:pPr/>
              <a:t>27</a:t>
            </a:fld>
            <a:endParaRPr lang="fa-IR"/>
          </a:p>
        </p:txBody>
      </p:sp>
    </p:spTree>
    <p:extLst>
      <p:ext uri="{BB962C8B-B14F-4D97-AF65-F5344CB8AC3E}">
        <p14:creationId xmlns:p14="http://schemas.microsoft.com/office/powerpoint/2010/main" val="1252533502"/>
      </p:ext>
    </p:extLst>
  </p:cSld>
  <p:clrMapOvr>
    <a:masterClrMapping/>
  </p:clrMapOvr>
  <p:transition>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درس سوم</a:t>
            </a:r>
            <a:endParaRPr lang="fa-IR" dirty="0"/>
          </a:p>
        </p:txBody>
      </p:sp>
      <p:sp>
        <p:nvSpPr>
          <p:cNvPr id="3" name="Content Placeholder 2"/>
          <p:cNvSpPr>
            <a:spLocks noGrp="1"/>
          </p:cNvSpPr>
          <p:nvPr>
            <p:ph idx="1"/>
          </p:nvPr>
        </p:nvSpPr>
        <p:spPr/>
        <p:txBody>
          <a:bodyPr/>
          <a:lstStyle/>
          <a:p>
            <a:r>
              <a:rPr lang="fa-IR" dirty="0" smtClean="0"/>
              <a:t>نکات: </a:t>
            </a:r>
          </a:p>
          <a:p>
            <a:pPr marL="0" indent="0">
              <a:buNone/>
            </a:pPr>
            <a:r>
              <a:rPr lang="fa-IR" sz="1800" dirty="0" smtClean="0"/>
              <a:t>1 -فعل هایی مانند « أکرَمنَ ، جاهَدنَ إنتَخَبن ... که حرکت عین الفعل آن ها فتحه می باشد </a:t>
            </a:r>
          </a:p>
          <a:p>
            <a:pPr marL="0" indent="0">
              <a:buNone/>
            </a:pPr>
            <a:r>
              <a:rPr lang="fa-IR" sz="1800" dirty="0" smtClean="0"/>
              <a:t>فعل ماضی و در صورتی که حرکت عین الفعل آن ها کسره باشد فعل امر هستند.</a:t>
            </a:r>
          </a:p>
          <a:p>
            <a:pPr marL="0" indent="0">
              <a:buNone/>
            </a:pPr>
            <a:endParaRPr lang="fa-IR" sz="1800" dirty="0"/>
          </a:p>
          <a:p>
            <a:pPr marL="0" indent="0">
              <a:buNone/>
            </a:pPr>
            <a:r>
              <a:rPr lang="fa-IR" sz="1800" dirty="0" smtClean="0"/>
              <a:t>جاهَدوا: ماض للغائبینَ                     جاهِدوا: امر للمخاطبینَ</a:t>
            </a:r>
          </a:p>
          <a:p>
            <a:pPr marL="0" indent="0">
              <a:buNone/>
            </a:pPr>
            <a:r>
              <a:rPr lang="fa-IR" sz="1800" dirty="0" smtClean="0"/>
              <a:t>2-  فعل هایی مانند «إنتشر ، إنتخب ، إنتقمَ » که حرف «ن» جزء حروف اصلی است در باب افتعال و فعل هایی مانند « إنقلب ، إنجمد و ....» که حرف «ن» جزء حروف زائد است در باب انفعال هستند.</a:t>
            </a:r>
          </a:p>
          <a:p>
            <a:pPr marL="0" indent="0">
              <a:buNone/>
            </a:pPr>
            <a:r>
              <a:rPr lang="fa-IR" sz="1800" dirty="0" smtClean="0"/>
              <a:t>3- فعل هایی مانند « إستمع و إسترق» در باب إفتعال هستند.</a:t>
            </a:r>
          </a:p>
          <a:p>
            <a:pPr marL="0" indent="0">
              <a:buNone/>
            </a:pPr>
            <a:r>
              <a:rPr lang="fa-IR" sz="1800" dirty="0" smtClean="0"/>
              <a:t>4- فعل های باب های تفعّل و افتعال معمولا لازم هستند. ( به مفعول نیاز ندارند)</a:t>
            </a:r>
          </a:p>
          <a:p>
            <a:pPr marL="0" indent="0">
              <a:buNone/>
            </a:pPr>
            <a:r>
              <a:rPr lang="fa-IR" sz="1800" dirty="0" smtClean="0"/>
              <a:t>فعل های باب استفعال معمولا متعدی هستند. ( به مفعول نیاز دارند.)</a:t>
            </a:r>
          </a:p>
          <a:p>
            <a:pPr marL="0" indent="0">
              <a:buNone/>
            </a:pPr>
            <a:r>
              <a:rPr lang="fa-IR" sz="1800" dirty="0" smtClean="0"/>
              <a:t>5- فعل های باب انفعال همیشه لازم هستند. ( به مفعول نیاز ندارند.)</a:t>
            </a:r>
            <a:endParaRPr lang="fa-IR" sz="1800" dirty="0"/>
          </a:p>
        </p:txBody>
      </p:sp>
      <p:sp>
        <p:nvSpPr>
          <p:cNvPr id="4" name="Slide Number Placeholder 3"/>
          <p:cNvSpPr>
            <a:spLocks noGrp="1"/>
          </p:cNvSpPr>
          <p:nvPr>
            <p:ph type="sldNum" sz="quarter" idx="12"/>
          </p:nvPr>
        </p:nvSpPr>
        <p:spPr/>
        <p:txBody>
          <a:bodyPr/>
          <a:lstStyle/>
          <a:p>
            <a:fld id="{45A9A145-6BEF-4CCE-86B7-6DABBB37AB21}" type="slidenum">
              <a:rPr lang="fa-IR" smtClean="0"/>
              <a:pPr/>
              <a:t>28</a:t>
            </a:fld>
            <a:endParaRPr lang="fa-IR"/>
          </a:p>
        </p:txBody>
      </p:sp>
    </p:spTree>
    <p:extLst>
      <p:ext uri="{BB962C8B-B14F-4D97-AF65-F5344CB8AC3E}">
        <p14:creationId xmlns:p14="http://schemas.microsoft.com/office/powerpoint/2010/main" val="2592219193"/>
      </p:ext>
    </p:extLst>
  </p:cSld>
  <p:clrMapOvr>
    <a:masterClrMapping/>
  </p:clrMapOvr>
  <p:transition>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سوم</a:t>
            </a:r>
            <a:endParaRPr lang="fa-IR" sz="4400" dirty="0">
              <a:cs typeface="Homa" pitchFamily="2" charset="-78"/>
            </a:endParaRPr>
          </a:p>
        </p:txBody>
      </p:sp>
      <p:sp>
        <p:nvSpPr>
          <p:cNvPr id="3" name="Content Placeholder 2"/>
          <p:cNvSpPr>
            <a:spLocks noGrp="1"/>
          </p:cNvSpPr>
          <p:nvPr>
            <p:ph idx="1"/>
          </p:nvPr>
        </p:nvSpPr>
        <p:spPr>
          <a:xfrm>
            <a:off x="304800" y="1214422"/>
            <a:ext cx="8686800" cy="4525963"/>
          </a:xfrm>
        </p:spPr>
        <p:txBody>
          <a:bodyPr>
            <a:normAutofit/>
          </a:bodyPr>
          <a:lstStyle/>
          <a:p>
            <a:pPr algn="ctr">
              <a:buNone/>
            </a:pPr>
            <a:r>
              <a:rPr lang="ar-SA" sz="2800" dirty="0" smtClean="0">
                <a:cs typeface="Nazanin"/>
              </a:rPr>
              <a:t>پنج باب ثلاثي مزيد</a:t>
            </a:r>
            <a:endParaRPr lang="en-US" sz="2800" dirty="0" smtClean="0">
              <a:cs typeface="Nazanin"/>
            </a:endParaRPr>
          </a:p>
          <a:p>
            <a:pPr algn="ctr">
              <a:buNone/>
            </a:pPr>
            <a:r>
              <a:rPr lang="ar-SA" sz="2800" dirty="0" smtClean="0">
                <a:cs typeface="Nazanin"/>
              </a:rPr>
              <a:t>(با حفظ كردن اين جدول بيشتر قواعدِ درسِ سوم را به راحتي ياد مي گيريد)</a:t>
            </a:r>
            <a:endParaRPr lang="en-US" sz="2800" dirty="0" smtClean="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3"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29</a:t>
            </a:fld>
            <a:endParaRPr lang="fa-IR"/>
          </a:p>
        </p:txBody>
      </p:sp>
      <p:graphicFrame>
        <p:nvGraphicFramePr>
          <p:cNvPr id="9" name="Table 8"/>
          <p:cNvGraphicFramePr>
            <a:graphicFrameLocks noGrp="1"/>
          </p:cNvGraphicFramePr>
          <p:nvPr/>
        </p:nvGraphicFramePr>
        <p:xfrm>
          <a:off x="500038" y="2571744"/>
          <a:ext cx="8286804" cy="3643338"/>
        </p:xfrm>
        <a:graphic>
          <a:graphicData uri="http://schemas.openxmlformats.org/drawingml/2006/table">
            <a:tbl>
              <a:tblPr rtl="1" firstRow="1" firstCol="1" bandRow="1">
                <a:tableStyleId>{5C22544A-7EE6-4342-B048-85BDC9FD1C3A}</a:tableStyleId>
              </a:tblPr>
              <a:tblGrid>
                <a:gridCol w="1693930"/>
                <a:gridCol w="1687904"/>
                <a:gridCol w="1638701"/>
                <a:gridCol w="1664792"/>
                <a:gridCol w="1601477"/>
              </a:tblGrid>
              <a:tr h="573002">
                <a:tc>
                  <a:txBody>
                    <a:bodyPr/>
                    <a:lstStyle/>
                    <a:p>
                      <a:pPr algn="ctr" rtl="1">
                        <a:lnSpc>
                          <a:spcPct val="115000"/>
                        </a:lnSpc>
                        <a:spcAft>
                          <a:spcPts val="0"/>
                        </a:spcAft>
                      </a:pPr>
                      <a:r>
                        <a:rPr lang="ar-SA" sz="2800" b="0" dirty="0">
                          <a:latin typeface="Times New Roman"/>
                          <a:ea typeface="Times New Roman"/>
                          <a:cs typeface="Nazanin"/>
                        </a:rPr>
                        <a:t>باب</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rtl="1">
                        <a:lnSpc>
                          <a:spcPct val="115000"/>
                        </a:lnSpc>
                        <a:spcAft>
                          <a:spcPts val="0"/>
                        </a:spcAft>
                      </a:pPr>
                      <a:r>
                        <a:rPr lang="ar-SA" sz="2800" b="0">
                          <a:latin typeface="Times New Roman"/>
                          <a:ea typeface="Times New Roman"/>
                          <a:cs typeface="Nazanin"/>
                        </a:rPr>
                        <a:t>وزن ماضي</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rtl="1">
                        <a:lnSpc>
                          <a:spcPct val="115000"/>
                        </a:lnSpc>
                        <a:spcAft>
                          <a:spcPts val="0"/>
                        </a:spcAft>
                      </a:pPr>
                      <a:r>
                        <a:rPr lang="ar-SA" sz="2800" b="0">
                          <a:latin typeface="Times New Roman"/>
                          <a:ea typeface="Times New Roman"/>
                          <a:cs typeface="Nazanin"/>
                        </a:rPr>
                        <a:t>وزن مضارع</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وزن مصدر</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وزن امر</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77210">
                <a:tc>
                  <a:txBody>
                    <a:bodyPr/>
                    <a:lstStyle/>
                    <a:p>
                      <a:pPr algn="ctr" rtl="1">
                        <a:lnSpc>
                          <a:spcPct val="115000"/>
                        </a:lnSpc>
                        <a:spcAft>
                          <a:spcPts val="0"/>
                        </a:spcAft>
                      </a:pPr>
                      <a:r>
                        <a:rPr lang="ar-SA" sz="2800" b="0">
                          <a:latin typeface="Times New Roman"/>
                          <a:ea typeface="Times New Roman"/>
                          <a:cs typeface="Nazanin"/>
                        </a:rPr>
                        <a:t>تَفَعُّل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تَفَعَّلَ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يَتَفَعَّلُ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تَفَعُّل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تَفَعَّلْ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06708">
                <a:tc>
                  <a:txBody>
                    <a:bodyPr/>
                    <a:lstStyle/>
                    <a:p>
                      <a:pPr algn="ctr" rtl="1">
                        <a:lnSpc>
                          <a:spcPct val="115000"/>
                        </a:lnSpc>
                        <a:spcAft>
                          <a:spcPts val="0"/>
                        </a:spcAft>
                      </a:pPr>
                      <a:r>
                        <a:rPr lang="ar-SA" sz="2800" b="0">
                          <a:latin typeface="Times New Roman"/>
                          <a:ea typeface="Times New Roman"/>
                          <a:cs typeface="Nazanin"/>
                        </a:rPr>
                        <a:t>تَفاعُل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تَفاعَلَ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يَتَفاعَلُ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تَفاعُل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تَفاعَلْ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3002">
                <a:tc>
                  <a:txBody>
                    <a:bodyPr/>
                    <a:lstStyle/>
                    <a:p>
                      <a:pPr algn="ctr" rtl="1">
                        <a:lnSpc>
                          <a:spcPct val="115000"/>
                        </a:lnSpc>
                        <a:spcAft>
                          <a:spcPts val="0"/>
                        </a:spcAft>
                      </a:pPr>
                      <a:r>
                        <a:rPr lang="ar-SA" sz="2800" b="0">
                          <a:latin typeface="Times New Roman"/>
                          <a:ea typeface="Times New Roman"/>
                          <a:cs typeface="Nazanin"/>
                        </a:rPr>
                        <a:t>اِفتِعال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اِفْتَعَلَ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يَفْتَعِلُ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اِفتَعال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اِفتَعِلْ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06708">
                <a:tc>
                  <a:txBody>
                    <a:bodyPr/>
                    <a:lstStyle/>
                    <a:p>
                      <a:pPr algn="ctr" rtl="1">
                        <a:lnSpc>
                          <a:spcPct val="115000"/>
                        </a:lnSpc>
                        <a:spcAft>
                          <a:spcPts val="0"/>
                        </a:spcAft>
                      </a:pPr>
                      <a:r>
                        <a:rPr lang="ar-SA" sz="2800" b="0">
                          <a:latin typeface="Times New Roman"/>
                          <a:ea typeface="Times New Roman"/>
                          <a:cs typeface="Nazanin"/>
                        </a:rPr>
                        <a:t>اِنفِعال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اِنفَعَلَ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يَنفَعِلُ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dirty="0">
                          <a:latin typeface="Times New Roman"/>
                          <a:ea typeface="Times New Roman"/>
                          <a:cs typeface="Nazanin"/>
                        </a:rPr>
                        <a:t>اِنفِعال</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اِنفَعِلْ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06708">
                <a:tc>
                  <a:txBody>
                    <a:bodyPr/>
                    <a:lstStyle/>
                    <a:p>
                      <a:pPr algn="ctr" rtl="1">
                        <a:lnSpc>
                          <a:spcPct val="115000"/>
                        </a:lnSpc>
                        <a:spcAft>
                          <a:spcPts val="0"/>
                        </a:spcAft>
                      </a:pPr>
                      <a:r>
                        <a:rPr lang="ar-SA" sz="2800" b="0">
                          <a:latin typeface="Times New Roman"/>
                          <a:ea typeface="Times New Roman"/>
                          <a:cs typeface="Nazanin"/>
                        </a:rPr>
                        <a:t>اِستِفعال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اِستَفْعَلَ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يَستَفْعِلُ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a:latin typeface="Times New Roman"/>
                          <a:ea typeface="Times New Roman"/>
                          <a:cs typeface="Nazanin"/>
                        </a:rPr>
                        <a:t>اِستِفعال</a:t>
                      </a:r>
                      <a:endParaRPr lang="en-US" sz="2800" b="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spcAft>
                          <a:spcPts val="0"/>
                        </a:spcAft>
                      </a:pPr>
                      <a:r>
                        <a:rPr lang="ar-SA" sz="2800" b="0" dirty="0">
                          <a:latin typeface="Times New Roman"/>
                          <a:ea typeface="Times New Roman"/>
                          <a:cs typeface="Nazanin"/>
                        </a:rPr>
                        <a:t>اِسْتَفْعِلْ</a:t>
                      </a:r>
                      <a:endParaRPr lang="en-US" sz="2800" b="0" dirty="0">
                        <a:latin typeface="Calibri"/>
                        <a:ea typeface="Calibri"/>
                        <a:cs typeface="Nazani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nodeType="after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anim calcmode="lin" valueType="num">
                                      <p:cBhvr>
                                        <p:cTn id="26" dur="500" fill="hold"/>
                                        <p:tgtEl>
                                          <p:spTgt spid="9"/>
                                        </p:tgtEl>
                                        <p:attrNameLst>
                                          <p:attrName>ppt_x</p:attrName>
                                        </p:attrNameLst>
                                      </p:cBhvr>
                                      <p:tavLst>
                                        <p:tav tm="0">
                                          <p:val>
                                            <p:strVal val="#ppt_x"/>
                                          </p:val>
                                        </p:tav>
                                        <p:tav tm="100000">
                                          <p:val>
                                            <p:strVal val="#ppt_x"/>
                                          </p:val>
                                        </p:tav>
                                      </p:tavLst>
                                    </p:anim>
                                    <p:anim calcmode="lin" valueType="num">
                                      <p:cBhvr>
                                        <p:cTn id="27" dur="5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اول (جهت ها)</a:t>
            </a:r>
            <a:endParaRPr lang="fa-IR" sz="4400" dirty="0">
              <a:cs typeface="Homa" pitchFamily="2" charset="-78"/>
            </a:endParaRPr>
          </a:p>
        </p:txBody>
      </p:sp>
      <p:sp>
        <p:nvSpPr>
          <p:cNvPr id="3" name="Content Placeholder 2"/>
          <p:cNvSpPr>
            <a:spLocks noGrp="1"/>
          </p:cNvSpPr>
          <p:nvPr>
            <p:ph idx="1"/>
          </p:nvPr>
        </p:nvSpPr>
        <p:spPr>
          <a:xfrm>
            <a:off x="304800" y="1554162"/>
            <a:ext cx="8686800" cy="4803796"/>
          </a:xfrm>
        </p:spPr>
        <p:txBody>
          <a:bodyPr>
            <a:noAutofit/>
          </a:bodyPr>
          <a:lstStyle/>
          <a:p>
            <a:pPr>
              <a:buNone/>
            </a:pPr>
            <a:r>
              <a:rPr lang="ar-SA" dirty="0" smtClean="0">
                <a:cs typeface="Nazanin"/>
              </a:rPr>
              <a:t>أمامَ: رو به رو</a:t>
            </a:r>
            <a:r>
              <a:rPr lang="fa-IR" dirty="0" smtClean="0">
                <a:cs typeface="Nazanin"/>
              </a:rPr>
              <a:t>     ، </a:t>
            </a:r>
            <a:r>
              <a:rPr lang="ar-SA" dirty="0" smtClean="0">
                <a:cs typeface="Nazanin"/>
              </a:rPr>
              <a:t>خَلْفَ: پشت</a:t>
            </a:r>
            <a:r>
              <a:rPr lang="fa-IR" dirty="0" smtClean="0">
                <a:cs typeface="Nazanin"/>
              </a:rPr>
              <a:t>       ، </a:t>
            </a:r>
            <a:r>
              <a:rPr lang="ar-SA" dirty="0" smtClean="0">
                <a:cs typeface="Nazanin"/>
              </a:rPr>
              <a:t>تَحْتَ: زير          </a:t>
            </a:r>
            <a:endParaRPr lang="fa-IR" dirty="0" smtClean="0">
              <a:cs typeface="Nazanin"/>
            </a:endParaRPr>
          </a:p>
          <a:p>
            <a:pPr>
              <a:buNone/>
            </a:pPr>
            <a:r>
              <a:rPr lang="ar-SA" dirty="0" smtClean="0">
                <a:cs typeface="Nazanin"/>
              </a:rPr>
              <a:t>جَنْبَ: كنار</a:t>
            </a:r>
            <a:r>
              <a:rPr lang="fa-IR" dirty="0" smtClean="0">
                <a:cs typeface="Nazanin"/>
              </a:rPr>
              <a:t>        ، </a:t>
            </a:r>
            <a:r>
              <a:rPr lang="ar-SA" dirty="0" smtClean="0">
                <a:cs typeface="Nazanin"/>
              </a:rPr>
              <a:t>عِنْدَ</a:t>
            </a:r>
            <a:r>
              <a:rPr lang="fa-IR" dirty="0" smtClean="0">
                <a:cs typeface="Nazanin"/>
              </a:rPr>
              <a:t>  </a:t>
            </a:r>
            <a:r>
              <a:rPr lang="ar-SA" dirty="0" smtClean="0">
                <a:cs typeface="Nazanin"/>
              </a:rPr>
              <a:t>: نزدِ</a:t>
            </a:r>
            <a:r>
              <a:rPr lang="fa-IR" dirty="0" smtClean="0">
                <a:cs typeface="Nazanin"/>
              </a:rPr>
              <a:t>           ، </a:t>
            </a:r>
            <a:r>
              <a:rPr lang="ar-SA" dirty="0" smtClean="0">
                <a:cs typeface="Nazanin"/>
              </a:rPr>
              <a:t>فَوْقَ: بالاي    	</a:t>
            </a:r>
            <a:endParaRPr lang="fa-IR" dirty="0" smtClean="0">
              <a:cs typeface="Nazanin"/>
            </a:endParaRPr>
          </a:p>
          <a:p>
            <a:pPr>
              <a:buNone/>
            </a:pPr>
            <a:r>
              <a:rPr lang="ar-SA" dirty="0" smtClean="0">
                <a:cs typeface="Nazanin"/>
              </a:rPr>
              <a:t>بَينَ: ميان</a:t>
            </a:r>
            <a:r>
              <a:rPr lang="fa-IR" dirty="0" smtClean="0">
                <a:cs typeface="Nazanin"/>
              </a:rPr>
              <a:t>          ،</a:t>
            </a:r>
            <a:r>
              <a:rPr lang="ar-SA" dirty="0" smtClean="0">
                <a:cs typeface="Nazanin"/>
              </a:rPr>
              <a:t> عَلَي : بر، روي</a:t>
            </a:r>
            <a:r>
              <a:rPr lang="fa-IR" dirty="0" smtClean="0">
                <a:cs typeface="Nazanin"/>
              </a:rPr>
              <a:t>    ،</a:t>
            </a:r>
            <a:r>
              <a:rPr lang="ar-SA" dirty="0" smtClean="0">
                <a:cs typeface="Nazanin"/>
              </a:rPr>
              <a:t> أينَ: كجا</a:t>
            </a:r>
            <a:endParaRPr lang="fa-IR" dirty="0" smtClean="0">
              <a:cs typeface="Nazanin"/>
            </a:endParaRPr>
          </a:p>
          <a:p>
            <a:pPr>
              <a:buNone/>
            </a:pPr>
            <a:r>
              <a:rPr lang="fa-IR" b="1" dirty="0" smtClean="0">
                <a:cs typeface="Nazanin"/>
              </a:rPr>
              <a:t>كلمات پرسشی ( اسماء استفهام) </a:t>
            </a:r>
            <a:endParaRPr lang="en-US" b="1" dirty="0" smtClean="0">
              <a:cs typeface="Nazanin"/>
            </a:endParaRPr>
          </a:p>
          <a:p>
            <a:pPr>
              <a:buNone/>
            </a:pPr>
            <a:endParaRPr lang="fa-IR" dirty="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3</a:t>
            </a:fld>
            <a:endParaRPr lang="fa-IR" dirty="0"/>
          </a:p>
        </p:txBody>
      </p:sp>
      <p:graphicFrame>
        <p:nvGraphicFramePr>
          <p:cNvPr id="8" name="Table 7"/>
          <p:cNvGraphicFramePr>
            <a:graphicFrameLocks noGrp="1"/>
          </p:cNvGraphicFramePr>
          <p:nvPr/>
        </p:nvGraphicFramePr>
        <p:xfrm>
          <a:off x="785786" y="4017342"/>
          <a:ext cx="7810512" cy="2340616"/>
        </p:xfrm>
        <a:graphic>
          <a:graphicData uri="http://schemas.openxmlformats.org/drawingml/2006/table">
            <a:tbl>
              <a:tblPr rtl="1" firstRow="1" bandRow="1">
                <a:tableStyleId>{16D9F66E-5EB9-4882-86FB-DCBF35E3C3E4}</a:tableStyleId>
              </a:tblPr>
              <a:tblGrid>
                <a:gridCol w="2603504"/>
                <a:gridCol w="2603504"/>
                <a:gridCol w="2603504"/>
              </a:tblGrid>
              <a:tr h="585154">
                <a:tc>
                  <a:txBody>
                    <a:bodyPr/>
                    <a:lstStyle/>
                    <a:p>
                      <a:pPr algn="ctr" rtl="1">
                        <a:lnSpc>
                          <a:spcPct val="115000"/>
                        </a:lnSpc>
                        <a:spcAft>
                          <a:spcPts val="0"/>
                        </a:spcAft>
                      </a:pPr>
                      <a:r>
                        <a:rPr lang="en-US" sz="2800" b="0" dirty="0">
                          <a:solidFill>
                            <a:srgbClr val="FF0000"/>
                          </a:solidFill>
                          <a:latin typeface="Times New Roman"/>
                          <a:ea typeface="Times New Roman"/>
                          <a:cs typeface="Nazanin"/>
                        </a:rPr>
                        <a:t> </a:t>
                      </a:r>
                      <a:r>
                        <a:rPr lang="ar-SA" sz="2800" b="0" dirty="0">
                          <a:solidFill>
                            <a:srgbClr val="FF0000"/>
                          </a:solidFill>
                          <a:latin typeface="Times New Roman"/>
                          <a:ea typeface="Times New Roman"/>
                          <a:cs typeface="Nazanin"/>
                        </a:rPr>
                        <a:t>أينَ</a:t>
                      </a:r>
                      <a:r>
                        <a:rPr lang="ar-SA" sz="2800" b="0" dirty="0">
                          <a:latin typeface="Calibri"/>
                          <a:ea typeface="Times New Roman"/>
                          <a:cs typeface="Nazanin"/>
                        </a:rPr>
                        <a:t> </a:t>
                      </a:r>
                      <a:r>
                        <a:rPr lang="en-US" sz="2800" b="0" dirty="0">
                          <a:latin typeface="Times New Roman"/>
                          <a:ea typeface="Times New Roman"/>
                          <a:cs typeface="Nazanin"/>
                        </a:rPr>
                        <a:t>: </a:t>
                      </a:r>
                      <a:r>
                        <a:rPr lang="ar-SA" sz="2800" b="0" dirty="0" smtClean="0">
                          <a:latin typeface="Times New Roman"/>
                          <a:ea typeface="Times New Roman"/>
                          <a:cs typeface="Nazanin"/>
                        </a:rPr>
                        <a:t>كجا</a:t>
                      </a:r>
                      <a:endParaRPr lang="en-US" sz="2800" b="0" dirty="0">
                        <a:latin typeface="Calibri"/>
                        <a:ea typeface="Calibri"/>
                        <a:cs typeface="Nazanin"/>
                      </a:endParaRPr>
                    </a:p>
                  </a:txBody>
                  <a:tcPr marL="0" marR="0" marT="0" marB="0" anchor="ctr"/>
                </a:tc>
                <a:tc>
                  <a:txBody>
                    <a:bodyPr/>
                    <a:lstStyle/>
                    <a:p>
                      <a:pPr algn="ctr" rtl="1">
                        <a:lnSpc>
                          <a:spcPct val="115000"/>
                        </a:lnSpc>
                        <a:spcAft>
                          <a:spcPts val="0"/>
                        </a:spcAft>
                      </a:pPr>
                      <a:r>
                        <a:rPr lang="ar-SA" sz="2800" b="0" dirty="0">
                          <a:solidFill>
                            <a:srgbClr val="FF0000"/>
                          </a:solidFill>
                          <a:latin typeface="Times New Roman"/>
                          <a:ea typeface="Times New Roman"/>
                          <a:cs typeface="Nazanin"/>
                        </a:rPr>
                        <a:t>مَنْ</a:t>
                      </a:r>
                      <a:r>
                        <a:rPr lang="ar-SA" sz="2800" b="0" dirty="0">
                          <a:solidFill>
                            <a:srgbClr val="FF0000"/>
                          </a:solidFill>
                          <a:latin typeface="Calibri"/>
                          <a:ea typeface="Times New Roman"/>
                          <a:cs typeface="Nazanin"/>
                        </a:rPr>
                        <a:t> </a:t>
                      </a:r>
                      <a:r>
                        <a:rPr lang="en-US" sz="2800" b="0" dirty="0">
                          <a:latin typeface="Times New Roman"/>
                          <a:ea typeface="Times New Roman"/>
                          <a:cs typeface="Nazanin"/>
                        </a:rPr>
                        <a:t>: </a:t>
                      </a:r>
                      <a:r>
                        <a:rPr lang="ar-SA" sz="2800" b="0" dirty="0">
                          <a:latin typeface="Times New Roman"/>
                          <a:ea typeface="Times New Roman"/>
                          <a:cs typeface="Nazanin"/>
                        </a:rPr>
                        <a:t>چه</a:t>
                      </a:r>
                      <a:r>
                        <a:rPr lang="ar-SA" sz="2800" b="0" dirty="0">
                          <a:latin typeface="Calibri"/>
                          <a:ea typeface="Times New Roman"/>
                          <a:cs typeface="Nazanin"/>
                        </a:rPr>
                        <a:t> </a:t>
                      </a:r>
                      <a:r>
                        <a:rPr lang="ar-SA" sz="2800" b="0" dirty="0">
                          <a:latin typeface="Times New Roman"/>
                          <a:ea typeface="Times New Roman"/>
                          <a:cs typeface="Nazanin"/>
                        </a:rPr>
                        <a:t>كسي، چه كساني</a:t>
                      </a:r>
                      <a:endParaRPr lang="en-US" sz="2800" b="0" dirty="0">
                        <a:latin typeface="Calibri"/>
                        <a:ea typeface="Calibri"/>
                        <a:cs typeface="Nazanin"/>
                      </a:endParaRPr>
                    </a:p>
                  </a:txBody>
                  <a:tcPr marL="0" marR="0" marT="0" marB="0" anchor="ctr"/>
                </a:tc>
                <a:tc>
                  <a:txBody>
                    <a:bodyPr/>
                    <a:lstStyle/>
                    <a:p>
                      <a:pPr algn="ctr" rtl="1">
                        <a:lnSpc>
                          <a:spcPct val="115000"/>
                        </a:lnSpc>
                        <a:spcAft>
                          <a:spcPts val="0"/>
                        </a:spcAft>
                      </a:pPr>
                      <a:r>
                        <a:rPr lang="ar-SA" sz="2800" b="0" dirty="0" smtClean="0">
                          <a:solidFill>
                            <a:srgbClr val="FF0000"/>
                          </a:solidFill>
                          <a:latin typeface="Times New Roman"/>
                          <a:ea typeface="Times New Roman"/>
                          <a:cs typeface="Nazanin"/>
                        </a:rPr>
                        <a:t>مَتَي</a:t>
                      </a:r>
                      <a:r>
                        <a:rPr lang="en-US" sz="2800" b="0" dirty="0">
                          <a:latin typeface="Times New Roman"/>
                          <a:ea typeface="Times New Roman"/>
                          <a:cs typeface="Nazanin"/>
                        </a:rPr>
                        <a:t>: </a:t>
                      </a:r>
                      <a:r>
                        <a:rPr lang="ar-SA" sz="2800" b="0" dirty="0">
                          <a:latin typeface="Times New Roman"/>
                          <a:ea typeface="Times New Roman"/>
                          <a:cs typeface="Nazanin"/>
                        </a:rPr>
                        <a:t>كي، چه</a:t>
                      </a:r>
                      <a:r>
                        <a:rPr lang="ar-SA" sz="2800" b="0" dirty="0">
                          <a:latin typeface="Calibri"/>
                          <a:ea typeface="Times New Roman"/>
                          <a:cs typeface="Nazanin"/>
                        </a:rPr>
                        <a:t> </a:t>
                      </a:r>
                      <a:r>
                        <a:rPr lang="ar-SA" sz="2800" b="0" dirty="0">
                          <a:latin typeface="Times New Roman"/>
                          <a:ea typeface="Times New Roman"/>
                          <a:cs typeface="Nazanin"/>
                        </a:rPr>
                        <a:t>موقع</a:t>
                      </a:r>
                      <a:endParaRPr lang="en-US" sz="2800" b="0" dirty="0">
                        <a:latin typeface="Calibri"/>
                        <a:ea typeface="Calibri"/>
                        <a:cs typeface="Nazanin"/>
                      </a:endParaRPr>
                    </a:p>
                  </a:txBody>
                  <a:tcPr marL="0" marR="0" marT="0" marB="0" anchor="ctr"/>
                </a:tc>
              </a:tr>
              <a:tr h="585154">
                <a:tc>
                  <a:txBody>
                    <a:bodyPr/>
                    <a:lstStyle/>
                    <a:p>
                      <a:pPr algn="ctr" rtl="1">
                        <a:lnSpc>
                          <a:spcPct val="115000"/>
                        </a:lnSpc>
                        <a:spcAft>
                          <a:spcPts val="0"/>
                        </a:spcAft>
                      </a:pPr>
                      <a:r>
                        <a:rPr lang="ar-SA" sz="2800" b="0" dirty="0" smtClean="0">
                          <a:solidFill>
                            <a:srgbClr val="FF0000"/>
                          </a:solidFill>
                          <a:latin typeface="Times New Roman"/>
                          <a:ea typeface="Times New Roman"/>
                          <a:cs typeface="Nazanin"/>
                        </a:rPr>
                        <a:t>ماذا</a:t>
                      </a:r>
                      <a:r>
                        <a:rPr lang="ar-SA" sz="2800" b="0" dirty="0" smtClean="0">
                          <a:latin typeface="Calibri"/>
                          <a:ea typeface="Times New Roman"/>
                          <a:cs typeface="Nazanin"/>
                        </a:rPr>
                        <a:t> </a:t>
                      </a:r>
                      <a:r>
                        <a:rPr lang="en-US" sz="2800" b="0" dirty="0">
                          <a:latin typeface="Times New Roman"/>
                          <a:ea typeface="Times New Roman"/>
                          <a:cs typeface="Nazanin"/>
                        </a:rPr>
                        <a:t>: </a:t>
                      </a:r>
                      <a:r>
                        <a:rPr lang="ar-SA" sz="2800" b="0" dirty="0">
                          <a:latin typeface="Times New Roman"/>
                          <a:ea typeface="Times New Roman"/>
                          <a:cs typeface="Nazanin"/>
                        </a:rPr>
                        <a:t>چه </a:t>
                      </a:r>
                      <a:r>
                        <a:rPr lang="ar-SA" sz="2800" b="0" dirty="0" smtClean="0">
                          <a:latin typeface="Times New Roman"/>
                          <a:ea typeface="Times New Roman"/>
                          <a:cs typeface="Nazanin"/>
                        </a:rPr>
                        <a:t>چيز</a:t>
                      </a:r>
                      <a:endParaRPr lang="en-US" sz="2800" b="0" dirty="0">
                        <a:latin typeface="Calibri"/>
                        <a:ea typeface="Calibri"/>
                        <a:cs typeface="Nazanin"/>
                      </a:endParaRPr>
                    </a:p>
                  </a:txBody>
                  <a:tcPr marL="0" marR="0" marT="0" marB="0" anchor="ctr"/>
                </a:tc>
                <a:tc>
                  <a:txBody>
                    <a:bodyPr/>
                    <a:lstStyle/>
                    <a:p>
                      <a:pPr algn="ctr" rtl="1">
                        <a:lnSpc>
                          <a:spcPct val="115000"/>
                        </a:lnSpc>
                        <a:spcAft>
                          <a:spcPts val="0"/>
                        </a:spcAft>
                      </a:pPr>
                      <a:r>
                        <a:rPr lang="ar-SA" sz="2800" b="0" dirty="0">
                          <a:solidFill>
                            <a:srgbClr val="FF0000"/>
                          </a:solidFill>
                          <a:latin typeface="Times New Roman"/>
                          <a:ea typeface="Times New Roman"/>
                          <a:cs typeface="Nazanin"/>
                        </a:rPr>
                        <a:t>هل</a:t>
                      </a:r>
                      <a:r>
                        <a:rPr lang="en-US" sz="2800" b="0" dirty="0">
                          <a:latin typeface="Times New Roman"/>
                          <a:ea typeface="Times New Roman"/>
                          <a:cs typeface="Nazanin"/>
                        </a:rPr>
                        <a:t>: </a:t>
                      </a:r>
                      <a:r>
                        <a:rPr lang="ar-SA" sz="2800" b="0" dirty="0" smtClean="0">
                          <a:latin typeface="Times New Roman"/>
                          <a:ea typeface="Times New Roman"/>
                          <a:cs typeface="Nazanin"/>
                        </a:rPr>
                        <a:t>آيا</a:t>
                      </a:r>
                      <a:endParaRPr lang="en-US" sz="2800" b="0" dirty="0">
                        <a:latin typeface="Calibri"/>
                        <a:ea typeface="Calibri"/>
                        <a:cs typeface="Nazanin"/>
                      </a:endParaRPr>
                    </a:p>
                  </a:txBody>
                  <a:tcPr marL="0" marR="0" marT="0" marB="0" anchor="ctr"/>
                </a:tc>
                <a:tc>
                  <a:txBody>
                    <a:bodyPr/>
                    <a:lstStyle/>
                    <a:p>
                      <a:pPr algn="ctr" rtl="1">
                        <a:lnSpc>
                          <a:spcPct val="115000"/>
                        </a:lnSpc>
                        <a:spcAft>
                          <a:spcPts val="0"/>
                        </a:spcAft>
                      </a:pPr>
                      <a:r>
                        <a:rPr lang="ar-SA" sz="2800" b="0" dirty="0" smtClean="0">
                          <a:solidFill>
                            <a:srgbClr val="FF0000"/>
                          </a:solidFill>
                          <a:latin typeface="Times New Roman"/>
                          <a:ea typeface="Times New Roman"/>
                          <a:cs typeface="Nazanin"/>
                        </a:rPr>
                        <a:t>أ</a:t>
                      </a:r>
                      <a:r>
                        <a:rPr lang="ar-SA" sz="2800" b="0" dirty="0" smtClean="0">
                          <a:solidFill>
                            <a:srgbClr val="FF0000"/>
                          </a:solidFill>
                          <a:latin typeface="Calibri"/>
                          <a:ea typeface="Times New Roman"/>
                          <a:cs typeface="Nazanin"/>
                        </a:rPr>
                        <a:t> </a:t>
                      </a:r>
                      <a:r>
                        <a:rPr lang="en-US" sz="2800" b="0" dirty="0">
                          <a:latin typeface="Times New Roman"/>
                          <a:ea typeface="Times New Roman"/>
                          <a:cs typeface="Nazanin"/>
                        </a:rPr>
                        <a:t>  : </a:t>
                      </a:r>
                      <a:r>
                        <a:rPr lang="ar-SA" sz="2800" b="0" dirty="0">
                          <a:latin typeface="Times New Roman"/>
                          <a:ea typeface="Times New Roman"/>
                          <a:cs typeface="Nazanin"/>
                        </a:rPr>
                        <a:t>آيا</a:t>
                      </a:r>
                      <a:endParaRPr lang="en-US" sz="2800" b="0" dirty="0">
                        <a:latin typeface="Calibri"/>
                        <a:ea typeface="Calibri"/>
                        <a:cs typeface="Nazanin"/>
                      </a:endParaRPr>
                    </a:p>
                  </a:txBody>
                  <a:tcPr marL="0" marR="0" marT="0" marB="0" anchor="ctr"/>
                </a:tc>
              </a:tr>
              <a:tr h="585154">
                <a:tc>
                  <a:txBody>
                    <a:bodyPr/>
                    <a:lstStyle/>
                    <a:p>
                      <a:pPr algn="ctr" rtl="1">
                        <a:lnSpc>
                          <a:spcPct val="115000"/>
                        </a:lnSpc>
                        <a:spcAft>
                          <a:spcPts val="0"/>
                        </a:spcAft>
                      </a:pPr>
                      <a:r>
                        <a:rPr lang="en-US" sz="2800" b="0" dirty="0">
                          <a:latin typeface="Times New Roman"/>
                          <a:ea typeface="Times New Roman"/>
                          <a:cs typeface="Nazanin"/>
                        </a:rPr>
                        <a:t> </a:t>
                      </a:r>
                      <a:r>
                        <a:rPr lang="ar-SA" sz="2800" b="0" dirty="0">
                          <a:solidFill>
                            <a:srgbClr val="FF0000"/>
                          </a:solidFill>
                          <a:latin typeface="Times New Roman"/>
                          <a:ea typeface="Times New Roman"/>
                          <a:cs typeface="Nazanin"/>
                        </a:rPr>
                        <a:t>كَيفَ</a:t>
                      </a:r>
                      <a:r>
                        <a:rPr lang="en-US" sz="2800" b="0" dirty="0">
                          <a:latin typeface="Times New Roman"/>
                          <a:ea typeface="Times New Roman"/>
                          <a:cs typeface="Nazanin"/>
                        </a:rPr>
                        <a:t>: </a:t>
                      </a:r>
                      <a:r>
                        <a:rPr lang="ar-SA" sz="2800" b="0" dirty="0">
                          <a:latin typeface="Times New Roman"/>
                          <a:ea typeface="Times New Roman"/>
                          <a:cs typeface="Nazanin"/>
                        </a:rPr>
                        <a:t>چگونه</a:t>
                      </a:r>
                      <a:endParaRPr lang="en-US" sz="2800" b="0" dirty="0">
                        <a:latin typeface="Calibri"/>
                        <a:ea typeface="Calibri"/>
                        <a:cs typeface="Nazanin"/>
                      </a:endParaRPr>
                    </a:p>
                  </a:txBody>
                  <a:tcPr marL="0" marR="0" marT="0" marB="0" anchor="ctr"/>
                </a:tc>
                <a:tc>
                  <a:txBody>
                    <a:bodyPr/>
                    <a:lstStyle/>
                    <a:p>
                      <a:pPr algn="ctr" rtl="1">
                        <a:lnSpc>
                          <a:spcPct val="115000"/>
                        </a:lnSpc>
                        <a:spcAft>
                          <a:spcPts val="0"/>
                        </a:spcAft>
                      </a:pPr>
                      <a:r>
                        <a:rPr lang="ar-SA" sz="2800" b="0" dirty="0">
                          <a:solidFill>
                            <a:srgbClr val="FF0000"/>
                          </a:solidFill>
                          <a:latin typeface="Times New Roman"/>
                          <a:ea typeface="Times New Roman"/>
                          <a:cs typeface="Nazanin"/>
                        </a:rPr>
                        <a:t>ما</a:t>
                      </a:r>
                      <a:r>
                        <a:rPr lang="en-US" sz="2800" b="0" dirty="0">
                          <a:latin typeface="Times New Roman"/>
                          <a:ea typeface="Times New Roman"/>
                          <a:cs typeface="Nazanin"/>
                        </a:rPr>
                        <a:t>  : </a:t>
                      </a:r>
                      <a:r>
                        <a:rPr lang="ar-SA" sz="2800" b="0" dirty="0">
                          <a:latin typeface="Times New Roman"/>
                          <a:ea typeface="Times New Roman"/>
                          <a:cs typeface="Nazanin"/>
                        </a:rPr>
                        <a:t>چه</a:t>
                      </a:r>
                      <a:endParaRPr lang="en-US" sz="2800" b="0" dirty="0">
                        <a:latin typeface="Calibri"/>
                        <a:ea typeface="Calibri"/>
                        <a:cs typeface="Nazanin"/>
                      </a:endParaRPr>
                    </a:p>
                  </a:txBody>
                  <a:tcPr marL="0" marR="0" marT="0" marB="0" anchor="ctr"/>
                </a:tc>
                <a:tc>
                  <a:txBody>
                    <a:bodyPr/>
                    <a:lstStyle/>
                    <a:p>
                      <a:pPr algn="ctr" rtl="1">
                        <a:lnSpc>
                          <a:spcPct val="115000"/>
                        </a:lnSpc>
                        <a:spcAft>
                          <a:spcPts val="0"/>
                        </a:spcAft>
                      </a:pPr>
                      <a:r>
                        <a:rPr lang="ar-SA" sz="2800" b="0" dirty="0" smtClean="0">
                          <a:solidFill>
                            <a:srgbClr val="FF0000"/>
                          </a:solidFill>
                          <a:latin typeface="Times New Roman"/>
                          <a:ea typeface="Times New Roman"/>
                          <a:cs typeface="Nazanin"/>
                        </a:rPr>
                        <a:t>لِماذا</a:t>
                      </a:r>
                      <a:r>
                        <a:rPr lang="en-US" sz="2800" b="0" dirty="0">
                          <a:latin typeface="Times New Roman"/>
                          <a:ea typeface="Times New Roman"/>
                          <a:cs typeface="Nazanin"/>
                        </a:rPr>
                        <a:t>: </a:t>
                      </a:r>
                      <a:r>
                        <a:rPr lang="ar-SA" sz="2800" b="0" dirty="0">
                          <a:latin typeface="Times New Roman"/>
                          <a:ea typeface="Times New Roman"/>
                          <a:cs typeface="Nazanin"/>
                        </a:rPr>
                        <a:t>براي چه،</a:t>
                      </a:r>
                      <a:r>
                        <a:rPr lang="ar-SA" sz="2800" b="0" dirty="0">
                          <a:latin typeface="Calibri"/>
                          <a:ea typeface="Times New Roman"/>
                          <a:cs typeface="Nazanin"/>
                        </a:rPr>
                        <a:t> </a:t>
                      </a:r>
                      <a:r>
                        <a:rPr lang="ar-SA" sz="2800" b="0" dirty="0">
                          <a:latin typeface="Times New Roman"/>
                          <a:ea typeface="Times New Roman"/>
                          <a:cs typeface="Nazanin"/>
                        </a:rPr>
                        <a:t>چرا</a:t>
                      </a:r>
                      <a:endParaRPr lang="en-US" sz="2800" b="0" dirty="0">
                        <a:latin typeface="Calibri"/>
                        <a:ea typeface="Calibri"/>
                        <a:cs typeface="Nazanin"/>
                      </a:endParaRPr>
                    </a:p>
                  </a:txBody>
                  <a:tcPr marL="0" marR="0" marT="0" marB="0" anchor="ctr"/>
                </a:tc>
              </a:tr>
              <a:tr h="585154">
                <a:tc>
                  <a:txBody>
                    <a:bodyPr/>
                    <a:lstStyle/>
                    <a:p>
                      <a:pPr algn="ctr" rtl="1">
                        <a:lnSpc>
                          <a:spcPct val="115000"/>
                        </a:lnSpc>
                        <a:spcAft>
                          <a:spcPts val="0"/>
                        </a:spcAft>
                      </a:pPr>
                      <a:r>
                        <a:rPr lang="en-US" sz="2800" b="0" dirty="0">
                          <a:solidFill>
                            <a:srgbClr val="FF0000"/>
                          </a:solidFill>
                          <a:latin typeface="Times New Roman"/>
                          <a:ea typeface="Times New Roman"/>
                          <a:cs typeface="Nazanin"/>
                        </a:rPr>
                        <a:t> </a:t>
                      </a:r>
                      <a:r>
                        <a:rPr lang="ar-SA" sz="2800" b="0" dirty="0">
                          <a:solidFill>
                            <a:srgbClr val="FF0000"/>
                          </a:solidFill>
                          <a:latin typeface="Times New Roman"/>
                          <a:ea typeface="Times New Roman"/>
                          <a:cs typeface="Nazanin"/>
                        </a:rPr>
                        <a:t>لِمَن</a:t>
                      </a:r>
                      <a:r>
                        <a:rPr lang="en-US" sz="2800" b="0" dirty="0">
                          <a:latin typeface="Times New Roman"/>
                          <a:ea typeface="Times New Roman"/>
                          <a:cs typeface="Nazanin"/>
                        </a:rPr>
                        <a:t>: </a:t>
                      </a:r>
                      <a:r>
                        <a:rPr lang="ar-SA" sz="2800" b="0" dirty="0">
                          <a:latin typeface="Times New Roman"/>
                          <a:ea typeface="Times New Roman"/>
                          <a:cs typeface="Nazanin"/>
                        </a:rPr>
                        <a:t>براي چه كسي</a:t>
                      </a:r>
                      <a:endParaRPr lang="en-US" sz="2800" b="0" dirty="0">
                        <a:latin typeface="Calibri"/>
                        <a:ea typeface="Calibri"/>
                        <a:cs typeface="Nazanin"/>
                      </a:endParaRPr>
                    </a:p>
                  </a:txBody>
                  <a:tcPr marL="0" marR="0" marT="0" marB="0" anchor="ctr"/>
                </a:tc>
                <a:tc>
                  <a:txBody>
                    <a:bodyPr/>
                    <a:lstStyle/>
                    <a:p>
                      <a:pPr algn="ctr" rtl="1">
                        <a:lnSpc>
                          <a:spcPct val="115000"/>
                        </a:lnSpc>
                        <a:spcAft>
                          <a:spcPts val="0"/>
                        </a:spcAft>
                      </a:pPr>
                      <a:r>
                        <a:rPr lang="ar-SA" sz="2800" b="0" dirty="0">
                          <a:solidFill>
                            <a:srgbClr val="FF0000"/>
                          </a:solidFill>
                          <a:latin typeface="Times New Roman"/>
                          <a:ea typeface="Times New Roman"/>
                          <a:cs typeface="Nazanin"/>
                        </a:rPr>
                        <a:t>كَم</a:t>
                      </a:r>
                      <a:r>
                        <a:rPr lang="ar-SA" sz="2800" b="0" dirty="0">
                          <a:latin typeface="Calibri"/>
                          <a:ea typeface="Times New Roman"/>
                          <a:cs typeface="Nazanin"/>
                        </a:rPr>
                        <a:t> </a:t>
                      </a:r>
                      <a:r>
                        <a:rPr lang="en-US" sz="2800" b="0" dirty="0">
                          <a:latin typeface="Times New Roman"/>
                          <a:ea typeface="Times New Roman"/>
                          <a:cs typeface="Nazanin"/>
                        </a:rPr>
                        <a:t>: </a:t>
                      </a:r>
                      <a:r>
                        <a:rPr lang="ar-SA" sz="2800" b="0" dirty="0">
                          <a:latin typeface="Times New Roman"/>
                          <a:ea typeface="Times New Roman"/>
                          <a:cs typeface="Nazanin"/>
                        </a:rPr>
                        <a:t>چند تا، چقدر</a:t>
                      </a:r>
                      <a:endParaRPr lang="en-US" sz="2800" b="0" dirty="0">
                        <a:latin typeface="Calibri"/>
                        <a:ea typeface="Calibri"/>
                        <a:cs typeface="Nazanin"/>
                      </a:endParaRPr>
                    </a:p>
                  </a:txBody>
                  <a:tcPr marL="0" marR="0" marT="0" marB="0" anchor="ctr"/>
                </a:tc>
                <a:tc>
                  <a:txBody>
                    <a:bodyPr/>
                    <a:lstStyle/>
                    <a:p>
                      <a:pPr algn="ctr" rtl="1">
                        <a:lnSpc>
                          <a:spcPct val="115000"/>
                        </a:lnSpc>
                        <a:spcAft>
                          <a:spcPts val="0"/>
                        </a:spcAft>
                      </a:pPr>
                      <a:r>
                        <a:rPr lang="ar-SA" sz="2800" b="0" dirty="0" smtClean="0">
                          <a:solidFill>
                            <a:srgbClr val="FF0000"/>
                          </a:solidFill>
                          <a:latin typeface="Times New Roman"/>
                          <a:ea typeface="Times New Roman"/>
                          <a:cs typeface="Nazanin"/>
                        </a:rPr>
                        <a:t>أىّ</a:t>
                      </a:r>
                      <a:r>
                        <a:rPr lang="en-US" sz="2800" b="0" dirty="0">
                          <a:latin typeface="Times New Roman"/>
                          <a:ea typeface="Times New Roman"/>
                          <a:cs typeface="Nazanin"/>
                        </a:rPr>
                        <a:t>  : </a:t>
                      </a:r>
                      <a:r>
                        <a:rPr lang="ar-SA" sz="2800" b="0" dirty="0">
                          <a:latin typeface="Times New Roman"/>
                          <a:ea typeface="Times New Roman"/>
                          <a:cs typeface="Nazanin"/>
                        </a:rPr>
                        <a:t>كدام</a:t>
                      </a:r>
                      <a:endParaRPr lang="en-US" sz="2800" b="0" dirty="0">
                        <a:latin typeface="Calibri"/>
                        <a:ea typeface="Calibri"/>
                        <a:cs typeface="Nazanin"/>
                      </a:endParaRPr>
                    </a:p>
                  </a:txBody>
                  <a:tcPr marL="0" marR="0" marT="0" marB="0" anchor="ctr"/>
                </a:tc>
              </a:tr>
            </a:tbl>
          </a:graphicData>
        </a:graphic>
      </p:graphicFrame>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7"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500"/>
                                        <p:tgtEl>
                                          <p:spTgt spid="3">
                                            <p:txEl>
                                              <p:pRg st="3" end="3"/>
                                            </p:txEl>
                                          </p:spTgt>
                                        </p:tgtEl>
                                      </p:cBhvr>
                                    </p:animEffect>
                                    <p:anim calcmode="lin" valueType="num">
                                      <p:cBhvr>
                                        <p:cTn id="3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4"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چهارم (اسم جامد و اسم مشتق)</a:t>
            </a:r>
            <a:endParaRPr lang="fa-IR" sz="4400" dirty="0">
              <a:cs typeface="Homa" pitchFamily="2" charset="-78"/>
            </a:endParaRPr>
          </a:p>
        </p:txBody>
      </p:sp>
      <p:sp>
        <p:nvSpPr>
          <p:cNvPr id="3" name="Content Placeholder 2"/>
          <p:cNvSpPr>
            <a:spLocks noGrp="1"/>
          </p:cNvSpPr>
          <p:nvPr>
            <p:ph idx="1"/>
          </p:nvPr>
        </p:nvSpPr>
        <p:spPr>
          <a:xfrm>
            <a:off x="304800" y="1554162"/>
            <a:ext cx="8686800" cy="4732358"/>
          </a:xfrm>
        </p:spPr>
        <p:txBody>
          <a:bodyPr>
            <a:normAutofit fontScale="92500" lnSpcReduction="20000"/>
          </a:bodyPr>
          <a:lstStyle/>
          <a:p>
            <a:pPr algn="justLow">
              <a:lnSpc>
                <a:spcPct val="115000"/>
              </a:lnSpc>
              <a:buNone/>
            </a:pPr>
            <a:r>
              <a:rPr lang="ar-SA" sz="2800" dirty="0" smtClean="0">
                <a:latin typeface="Times New Roman"/>
                <a:ea typeface="Times New Roman"/>
                <a:cs typeface="Nazanin"/>
              </a:rPr>
              <a:t>اسم جامد از كلمه ي ديگري گرفته نشده است.</a:t>
            </a:r>
            <a:endParaRPr lang="en-US" sz="1800" dirty="0" smtClean="0">
              <a:latin typeface="Calibri"/>
              <a:ea typeface="Calibri"/>
              <a:cs typeface="Nazanin"/>
            </a:endParaRPr>
          </a:p>
          <a:p>
            <a:pPr algn="justLow">
              <a:lnSpc>
                <a:spcPct val="115000"/>
              </a:lnSpc>
              <a:buNone/>
            </a:pPr>
            <a:r>
              <a:rPr lang="ar-SA" sz="2800" dirty="0" smtClean="0">
                <a:latin typeface="Times New Roman"/>
                <a:ea typeface="Times New Roman"/>
                <a:cs typeface="Nazanin"/>
              </a:rPr>
              <a:t>اين اسم ها جامد هستند: قلم، سحاب ( </a:t>
            </a:r>
            <a:r>
              <a:rPr lang="ar-SA" sz="2800" dirty="0" smtClean="0">
                <a:solidFill>
                  <a:srgbClr val="FF0000"/>
                </a:solidFill>
                <a:latin typeface="Times New Roman"/>
                <a:ea typeface="Times New Roman"/>
                <a:cs typeface="Nazanin"/>
              </a:rPr>
              <a:t>ابر</a:t>
            </a:r>
            <a:r>
              <a:rPr lang="ar-SA" sz="2800" dirty="0" smtClean="0">
                <a:latin typeface="Times New Roman"/>
                <a:ea typeface="Times New Roman"/>
                <a:cs typeface="Nazanin"/>
              </a:rPr>
              <a:t> )، جَبَل ( </a:t>
            </a:r>
            <a:r>
              <a:rPr lang="fa-IR" sz="2800" dirty="0" smtClean="0">
                <a:solidFill>
                  <a:srgbClr val="FF0000"/>
                </a:solidFill>
                <a:latin typeface="Times New Roman"/>
                <a:ea typeface="Times New Roman"/>
                <a:cs typeface="Nazanin"/>
              </a:rPr>
              <a:t>كوه</a:t>
            </a:r>
            <a:r>
              <a:rPr lang="fa-IR" sz="2800" dirty="0" smtClean="0">
                <a:latin typeface="Times New Roman"/>
                <a:ea typeface="Times New Roman"/>
                <a:cs typeface="Nazanin"/>
              </a:rPr>
              <a:t> </a:t>
            </a:r>
            <a:r>
              <a:rPr lang="ar-SA" sz="2800" dirty="0" smtClean="0">
                <a:latin typeface="Times New Roman"/>
                <a:ea typeface="Times New Roman"/>
                <a:cs typeface="Nazanin"/>
              </a:rPr>
              <a:t>)، بَحر ( </a:t>
            </a:r>
            <a:r>
              <a:rPr lang="ar-SA" sz="2800" dirty="0" smtClean="0">
                <a:solidFill>
                  <a:srgbClr val="FF0000"/>
                </a:solidFill>
                <a:latin typeface="Times New Roman"/>
                <a:ea typeface="Times New Roman"/>
                <a:cs typeface="Nazanin"/>
              </a:rPr>
              <a:t>دريا </a:t>
            </a:r>
            <a:r>
              <a:rPr lang="ar-SA" sz="2800" dirty="0" smtClean="0">
                <a:latin typeface="Times New Roman"/>
                <a:ea typeface="Times New Roman"/>
                <a:cs typeface="Nazanin"/>
              </a:rPr>
              <a:t>)</a:t>
            </a:r>
            <a:endParaRPr lang="en-US" sz="1800" dirty="0" smtClean="0">
              <a:latin typeface="Calibri"/>
              <a:ea typeface="Calibri"/>
              <a:cs typeface="Nazanin"/>
            </a:endParaRPr>
          </a:p>
          <a:p>
            <a:pPr>
              <a:lnSpc>
                <a:spcPct val="115000"/>
              </a:lnSpc>
              <a:buNone/>
            </a:pPr>
            <a:r>
              <a:rPr lang="ar-SA" sz="2800" dirty="0" smtClean="0">
                <a:latin typeface="Times New Roman"/>
                <a:ea typeface="Times New Roman"/>
                <a:cs typeface="Nazanin"/>
              </a:rPr>
              <a:t>اسم مشتق از كلمه ي ديگري گرفته شده است. اين اسم ها مشتق هستند. اين اسم</a:t>
            </a:r>
            <a:endParaRPr lang="fa-IR" sz="2800" dirty="0" smtClean="0">
              <a:latin typeface="Times New Roman"/>
              <a:ea typeface="Times New Roman"/>
              <a:cs typeface="Nazanin"/>
            </a:endParaRPr>
          </a:p>
          <a:p>
            <a:pPr>
              <a:lnSpc>
                <a:spcPct val="115000"/>
              </a:lnSpc>
              <a:buNone/>
            </a:pPr>
            <a:r>
              <a:rPr lang="ar-SA" sz="2800" dirty="0" smtClean="0">
                <a:latin typeface="Times New Roman"/>
                <a:ea typeface="Times New Roman"/>
                <a:cs typeface="Nazanin"/>
              </a:rPr>
              <a:t>ها از فعل «عَلِمَ» مشتق شده اند. ( عالِم، معلوم، عَليم، علّامه، أعلَم، معلِّم، متعلِّم.)</a:t>
            </a:r>
            <a:endParaRPr lang="fa-IR" sz="2800" dirty="0" smtClean="0">
              <a:latin typeface="Times New Roman"/>
              <a:ea typeface="Times New Roman"/>
              <a:cs typeface="Nazanin"/>
            </a:endParaRPr>
          </a:p>
          <a:p>
            <a:pPr>
              <a:buNone/>
            </a:pPr>
            <a:r>
              <a:rPr lang="fa-IR" sz="2800" dirty="0" smtClean="0">
                <a:cs typeface="Nazanin"/>
              </a:rPr>
              <a:t>		     اسم فاعل</a:t>
            </a:r>
            <a:endParaRPr lang="en-US" sz="2800" dirty="0" smtClean="0">
              <a:cs typeface="Nazanin"/>
            </a:endParaRPr>
          </a:p>
          <a:p>
            <a:pPr>
              <a:buNone/>
            </a:pPr>
            <a:r>
              <a:rPr lang="fa-IR" sz="2800" dirty="0" smtClean="0">
                <a:cs typeface="Nazanin"/>
              </a:rPr>
              <a:t>		     اسم مفعول</a:t>
            </a:r>
            <a:endParaRPr lang="en-US" sz="2800" dirty="0" smtClean="0">
              <a:cs typeface="Nazanin"/>
            </a:endParaRPr>
          </a:p>
          <a:p>
            <a:pPr>
              <a:buNone/>
            </a:pPr>
            <a:r>
              <a:rPr lang="fa-IR" sz="2800" dirty="0" smtClean="0">
                <a:cs typeface="Nazanin"/>
              </a:rPr>
              <a:t>		     اسم مكان</a:t>
            </a:r>
            <a:endParaRPr lang="en-US" sz="2800" dirty="0" smtClean="0">
              <a:cs typeface="Nazanin"/>
            </a:endParaRPr>
          </a:p>
          <a:p>
            <a:pPr>
              <a:buNone/>
            </a:pPr>
            <a:r>
              <a:rPr lang="fa-IR" sz="2800" dirty="0" smtClean="0">
                <a:cs typeface="Nazanin"/>
              </a:rPr>
              <a:t>اسم مشتق       اسم زمان</a:t>
            </a:r>
            <a:endParaRPr lang="en-US" sz="2800" dirty="0" smtClean="0">
              <a:cs typeface="Nazanin"/>
            </a:endParaRPr>
          </a:p>
          <a:p>
            <a:pPr>
              <a:buNone/>
            </a:pPr>
            <a:r>
              <a:rPr lang="fa-IR" sz="2800" dirty="0" smtClean="0">
                <a:cs typeface="Nazanin"/>
              </a:rPr>
              <a:t>		     اسم مبالغه</a:t>
            </a:r>
            <a:endParaRPr lang="en-US" sz="2800" dirty="0" smtClean="0">
              <a:cs typeface="Nazanin"/>
            </a:endParaRPr>
          </a:p>
          <a:p>
            <a:pPr>
              <a:buNone/>
            </a:pPr>
            <a:r>
              <a:rPr lang="fa-IR" sz="2800" dirty="0" smtClean="0">
                <a:cs typeface="Nazanin"/>
              </a:rPr>
              <a:t>		     اسم تفضيل</a:t>
            </a:r>
            <a:endParaRPr lang="en-US" sz="2800" dirty="0" smtClean="0">
              <a:cs typeface="Nazanin"/>
            </a:endParaRPr>
          </a:p>
          <a:p>
            <a:pPr>
              <a:buNone/>
            </a:pPr>
            <a:r>
              <a:rPr lang="fa-IR" sz="2800" dirty="0" smtClean="0">
                <a:cs typeface="Nazanin"/>
              </a:rPr>
              <a:t>		     صفت مشبهه</a:t>
            </a:r>
            <a:endParaRPr lang="en-US" sz="2800" dirty="0" smtClean="0">
              <a:latin typeface="Calibri"/>
              <a:ea typeface="Calibri"/>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30</a:t>
            </a:fld>
            <a:endParaRPr lang="fa-IR"/>
          </a:p>
        </p:txBody>
      </p:sp>
      <p:sp>
        <p:nvSpPr>
          <p:cNvPr id="8" name="Right Brace 7"/>
          <p:cNvSpPr/>
          <p:nvPr/>
        </p:nvSpPr>
        <p:spPr>
          <a:xfrm>
            <a:off x="7858148" y="3500438"/>
            <a:ext cx="142876" cy="2571768"/>
          </a:xfrm>
          <a:prstGeom prst="rightBrace">
            <a:avLst>
              <a:gd name="adj1" fmla="val 65596"/>
              <a:gd name="adj2" fmla="val 46290"/>
            </a:avLst>
          </a:prstGeom>
        </p:spPr>
        <p:style>
          <a:lnRef idx="1">
            <a:schemeClr val="dk1"/>
          </a:lnRef>
          <a:fillRef idx="0">
            <a:schemeClr val="dk1"/>
          </a:fillRef>
          <a:effectRef idx="0">
            <a:schemeClr val="dk1"/>
          </a:effectRef>
          <a:fontRef idx="minor">
            <a:schemeClr val="tx1"/>
          </a:fontRef>
        </p:style>
        <p:txBody>
          <a:bodyPr rtlCol="1" anchor="ctr"/>
          <a:lstStyle/>
          <a:p>
            <a:pPr algn="ctr"/>
            <a:endParaRPr lang="fa-IR" dirty="0">
              <a:solidFill>
                <a:srgbClr val="FF0000"/>
              </a:solidFil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10" presetClass="entr" presetSubtype="0" fill="hold" grpId="0" nodeType="after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fade">
                                      <p:cBhvr>
                                        <p:cTn id="37" dur="500"/>
                                        <p:tgtEl>
                                          <p:spTgt spid="8"/>
                                        </p:tgtEl>
                                      </p:cBhvr>
                                    </p:animEffect>
                                  </p:childTnLst>
                                </p:cTn>
                              </p:par>
                            </p:childTnLst>
                          </p:cTn>
                        </p:par>
                        <p:par>
                          <p:cTn id="38" fill="hold">
                            <p:stCondLst>
                              <p:cond delay="3500"/>
                            </p:stCondLst>
                            <p:childTnLst>
                              <p:par>
                                <p:cTn id="39" presetID="47" presetClass="entr" presetSubtype="0" fill="hold" grpId="0" nodeType="after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Effect transition="in" filter="fade">
                                      <p:cBhvr>
                                        <p:cTn id="41" dur="500"/>
                                        <p:tgtEl>
                                          <p:spTgt spid="3">
                                            <p:txEl>
                                              <p:pRg st="4" end="4"/>
                                            </p:txEl>
                                          </p:spTgt>
                                        </p:tgtEl>
                                      </p:cBhvr>
                                    </p:animEffect>
                                    <p:anim calcmode="lin" valueType="num">
                                      <p:cBhvr>
                                        <p:cTn id="4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3"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4" fill="hold">
                            <p:stCondLst>
                              <p:cond delay="4000"/>
                            </p:stCondLst>
                            <p:childTnLst>
                              <p:par>
                                <p:cTn id="45" presetID="47" presetClass="entr" presetSubtype="0" fill="hold" grpId="0" nodeType="after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500"/>
                                        <p:tgtEl>
                                          <p:spTgt spid="3">
                                            <p:txEl>
                                              <p:pRg st="5" end="5"/>
                                            </p:txEl>
                                          </p:spTgt>
                                        </p:tgtEl>
                                      </p:cBhvr>
                                    </p:animEffect>
                                    <p:anim calcmode="lin" valueType="num">
                                      <p:cBhvr>
                                        <p:cTn id="4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50" fill="hold">
                            <p:stCondLst>
                              <p:cond delay="4500"/>
                            </p:stCondLst>
                            <p:childTnLst>
                              <p:par>
                                <p:cTn id="51" presetID="47" presetClass="entr" presetSubtype="0" fill="hold" grpId="0" nodeType="afterEffect">
                                  <p:stCondLst>
                                    <p:cond delay="0"/>
                                  </p:stCondLst>
                                  <p:childTnLst>
                                    <p:set>
                                      <p:cBhvr>
                                        <p:cTn id="52" dur="1" fill="hold">
                                          <p:stCondLst>
                                            <p:cond delay="0"/>
                                          </p:stCondLst>
                                        </p:cTn>
                                        <p:tgtEl>
                                          <p:spTgt spid="3">
                                            <p:txEl>
                                              <p:pRg st="6" end="6"/>
                                            </p:txEl>
                                          </p:spTgt>
                                        </p:tgtEl>
                                        <p:attrNameLst>
                                          <p:attrName>style.visibility</p:attrName>
                                        </p:attrNameLst>
                                      </p:cBhvr>
                                      <p:to>
                                        <p:strVal val="visible"/>
                                      </p:to>
                                    </p:set>
                                    <p:animEffect transition="in" filter="fade">
                                      <p:cBhvr>
                                        <p:cTn id="53" dur="500"/>
                                        <p:tgtEl>
                                          <p:spTgt spid="3">
                                            <p:txEl>
                                              <p:pRg st="6" end="6"/>
                                            </p:txEl>
                                          </p:spTgt>
                                        </p:tgtEl>
                                      </p:cBhvr>
                                    </p:animEffect>
                                    <p:anim calcmode="lin" valueType="num">
                                      <p:cBhvr>
                                        <p:cTn id="54"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5"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6" fill="hold">
                            <p:stCondLst>
                              <p:cond delay="5000"/>
                            </p:stCondLst>
                            <p:childTnLst>
                              <p:par>
                                <p:cTn id="57" presetID="47" presetClass="entr" presetSubtype="0" fill="hold" grpId="0" nodeType="afterEffect">
                                  <p:stCondLst>
                                    <p:cond delay="0"/>
                                  </p:stCondLst>
                                  <p:childTnLst>
                                    <p:set>
                                      <p:cBhvr>
                                        <p:cTn id="58" dur="1" fill="hold">
                                          <p:stCondLst>
                                            <p:cond delay="0"/>
                                          </p:stCondLst>
                                        </p:cTn>
                                        <p:tgtEl>
                                          <p:spTgt spid="3">
                                            <p:txEl>
                                              <p:pRg st="7" end="7"/>
                                            </p:txEl>
                                          </p:spTgt>
                                        </p:tgtEl>
                                        <p:attrNameLst>
                                          <p:attrName>style.visibility</p:attrName>
                                        </p:attrNameLst>
                                      </p:cBhvr>
                                      <p:to>
                                        <p:strVal val="visible"/>
                                      </p:to>
                                    </p:set>
                                    <p:animEffect transition="in" filter="fade">
                                      <p:cBhvr>
                                        <p:cTn id="59" dur="500"/>
                                        <p:tgtEl>
                                          <p:spTgt spid="3">
                                            <p:txEl>
                                              <p:pRg st="7" end="7"/>
                                            </p:txEl>
                                          </p:spTgt>
                                        </p:tgtEl>
                                      </p:cBhvr>
                                    </p:animEffect>
                                    <p:anim calcmode="lin" valueType="num">
                                      <p:cBhvr>
                                        <p:cTn id="60"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1"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62" fill="hold">
                            <p:stCondLst>
                              <p:cond delay="5500"/>
                            </p:stCondLst>
                            <p:childTnLst>
                              <p:par>
                                <p:cTn id="63" presetID="47" presetClass="entr" presetSubtype="0" fill="hold" grpId="0" nodeType="afterEffect">
                                  <p:stCondLst>
                                    <p:cond delay="0"/>
                                  </p:stCondLst>
                                  <p:childTnLst>
                                    <p:set>
                                      <p:cBhvr>
                                        <p:cTn id="64" dur="1" fill="hold">
                                          <p:stCondLst>
                                            <p:cond delay="0"/>
                                          </p:stCondLst>
                                        </p:cTn>
                                        <p:tgtEl>
                                          <p:spTgt spid="3">
                                            <p:txEl>
                                              <p:pRg st="8" end="8"/>
                                            </p:txEl>
                                          </p:spTgt>
                                        </p:tgtEl>
                                        <p:attrNameLst>
                                          <p:attrName>style.visibility</p:attrName>
                                        </p:attrNameLst>
                                      </p:cBhvr>
                                      <p:to>
                                        <p:strVal val="visible"/>
                                      </p:to>
                                    </p:set>
                                    <p:animEffect transition="in" filter="fade">
                                      <p:cBhvr>
                                        <p:cTn id="65" dur="500"/>
                                        <p:tgtEl>
                                          <p:spTgt spid="3">
                                            <p:txEl>
                                              <p:pRg st="8" end="8"/>
                                            </p:txEl>
                                          </p:spTgt>
                                        </p:tgtEl>
                                      </p:cBhvr>
                                    </p:animEffect>
                                    <p:anim calcmode="lin" valueType="num">
                                      <p:cBhvr>
                                        <p:cTn id="66"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7"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68" fill="hold">
                            <p:stCondLst>
                              <p:cond delay="6000"/>
                            </p:stCondLst>
                            <p:childTnLst>
                              <p:par>
                                <p:cTn id="69" presetID="47" presetClass="entr" presetSubtype="0" fill="hold" grpId="0" nodeType="afterEffect">
                                  <p:stCondLst>
                                    <p:cond delay="0"/>
                                  </p:stCondLst>
                                  <p:childTnLst>
                                    <p:set>
                                      <p:cBhvr>
                                        <p:cTn id="70" dur="1" fill="hold">
                                          <p:stCondLst>
                                            <p:cond delay="0"/>
                                          </p:stCondLst>
                                        </p:cTn>
                                        <p:tgtEl>
                                          <p:spTgt spid="3">
                                            <p:txEl>
                                              <p:pRg st="9" end="9"/>
                                            </p:txEl>
                                          </p:spTgt>
                                        </p:tgtEl>
                                        <p:attrNameLst>
                                          <p:attrName>style.visibility</p:attrName>
                                        </p:attrNameLst>
                                      </p:cBhvr>
                                      <p:to>
                                        <p:strVal val="visible"/>
                                      </p:to>
                                    </p:set>
                                    <p:animEffect transition="in" filter="fade">
                                      <p:cBhvr>
                                        <p:cTn id="71" dur="500"/>
                                        <p:tgtEl>
                                          <p:spTgt spid="3">
                                            <p:txEl>
                                              <p:pRg st="9" end="9"/>
                                            </p:txEl>
                                          </p:spTgt>
                                        </p:tgtEl>
                                      </p:cBhvr>
                                    </p:animEffect>
                                    <p:anim calcmode="lin" valueType="num">
                                      <p:cBhvr>
                                        <p:cTn id="72"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3"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74" fill="hold">
                            <p:stCondLst>
                              <p:cond delay="6500"/>
                            </p:stCondLst>
                            <p:childTnLst>
                              <p:par>
                                <p:cTn id="75" presetID="47" presetClass="entr" presetSubtype="0" fill="hold" grpId="0" nodeType="after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fade">
                                      <p:cBhvr>
                                        <p:cTn id="77" dur="500"/>
                                        <p:tgtEl>
                                          <p:spTgt spid="3">
                                            <p:txEl>
                                              <p:pRg st="10" end="10"/>
                                            </p:txEl>
                                          </p:spTgt>
                                        </p:tgtEl>
                                      </p:cBhvr>
                                    </p:animEffect>
                                    <p:anim calcmode="lin" valueType="num">
                                      <p:cBhvr>
                                        <p:cTn id="78"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9" dur="5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8"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چهارم (اسم جامد و اسم مشتق)</a:t>
            </a:r>
            <a:endParaRPr lang="fa-IR" sz="4400" dirty="0">
              <a:cs typeface="Homa" pitchFamily="2" charset="-78"/>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31</a:t>
            </a:fld>
            <a:endParaRPr lang="fa-IR"/>
          </a:p>
        </p:txBody>
      </p:sp>
      <p:sp>
        <p:nvSpPr>
          <p:cNvPr id="9" name="Content Placeholder 8"/>
          <p:cNvSpPr>
            <a:spLocks noGrp="1"/>
          </p:cNvSpPr>
          <p:nvPr>
            <p:ph idx="1"/>
          </p:nvPr>
        </p:nvSpPr>
        <p:spPr>
          <a:xfrm>
            <a:off x="142844" y="1571612"/>
            <a:ext cx="8858312" cy="4929222"/>
          </a:xfrm>
        </p:spPr>
        <p:txBody>
          <a:bodyPr>
            <a:normAutofit fontScale="85000" lnSpcReduction="20000"/>
          </a:bodyPr>
          <a:lstStyle/>
          <a:p>
            <a:pPr>
              <a:buNone/>
            </a:pPr>
            <a:r>
              <a:rPr lang="ar-SA" sz="3300" dirty="0" smtClean="0">
                <a:cs typeface="Nazanin"/>
              </a:rPr>
              <a:t>در اين كتاب با هفت اسم مشتق آشنا مي شويم. اسم فاعل و اسم مفعول را در همين درس و اسم مكان</a:t>
            </a:r>
            <a:endParaRPr lang="fa-IR" sz="3300" dirty="0" smtClean="0">
              <a:cs typeface="Nazanin"/>
            </a:endParaRPr>
          </a:p>
          <a:p>
            <a:pPr>
              <a:buNone/>
            </a:pPr>
            <a:r>
              <a:rPr lang="ar-SA" sz="3300" dirty="0" smtClean="0">
                <a:cs typeface="Nazanin"/>
              </a:rPr>
              <a:t>و زمان، اسم مبالغه، صفت مشبّهه و اسم تفضيل را در درس پنجم خواهيم خواند.</a:t>
            </a:r>
            <a:r>
              <a:rPr lang="en-US" sz="3300" dirty="0" smtClean="0">
                <a:cs typeface="Nazanin"/>
              </a:rPr>
              <a:t> </a:t>
            </a:r>
            <a:r>
              <a:rPr lang="ar-SA" sz="3300" dirty="0" smtClean="0">
                <a:cs typeface="Nazanin"/>
              </a:rPr>
              <a:t>اسم فاعل در</a:t>
            </a:r>
            <a:r>
              <a:rPr lang="fa-IR" sz="3300" dirty="0" smtClean="0">
                <a:cs typeface="Nazanin"/>
              </a:rPr>
              <a:t> </a:t>
            </a:r>
            <a:r>
              <a:rPr lang="ar-SA" sz="3300" dirty="0" smtClean="0">
                <a:cs typeface="Nazanin"/>
              </a:rPr>
              <a:t>فعلهاي</a:t>
            </a:r>
            <a:endParaRPr lang="fa-IR" sz="3300" dirty="0" smtClean="0">
              <a:cs typeface="Nazanin"/>
            </a:endParaRPr>
          </a:p>
          <a:p>
            <a:pPr>
              <a:buNone/>
            </a:pPr>
            <a:r>
              <a:rPr lang="ar-SA" sz="3300" dirty="0" smtClean="0">
                <a:cs typeface="Nazanin"/>
              </a:rPr>
              <a:t>ثُلاثي مجرّد بر وزن </a:t>
            </a:r>
            <a:r>
              <a:rPr lang="ar-SA" sz="3300" u="sng" dirty="0" smtClean="0">
                <a:cs typeface="Nazanin"/>
              </a:rPr>
              <a:t>فاعل</a:t>
            </a:r>
            <a:r>
              <a:rPr lang="ar-SA" sz="3300" dirty="0" smtClean="0">
                <a:cs typeface="Nazanin"/>
              </a:rPr>
              <a:t> و اسم مفعول بر وزن </a:t>
            </a:r>
            <a:r>
              <a:rPr lang="ar-SA" sz="3300" u="sng" dirty="0" smtClean="0">
                <a:cs typeface="Nazanin"/>
              </a:rPr>
              <a:t> مفعول</a:t>
            </a:r>
            <a:r>
              <a:rPr lang="ar-SA" sz="3300" dirty="0" smtClean="0">
                <a:cs typeface="Nazanin"/>
              </a:rPr>
              <a:t> مي آيد.</a:t>
            </a:r>
            <a:endParaRPr lang="en-US" sz="3300" dirty="0" smtClean="0">
              <a:cs typeface="Nazanin"/>
            </a:endParaRPr>
          </a:p>
          <a:p>
            <a:pPr>
              <a:buNone/>
            </a:pPr>
            <a:r>
              <a:rPr lang="ar-SA" sz="3300" dirty="0" smtClean="0">
                <a:cs typeface="Nazanin"/>
              </a:rPr>
              <a:t>اسم فاعل «انجام دهنده كار» معني مي دهد و اسم مفعول بر عكس است يعني كار بر آن انجام ميشود.</a:t>
            </a:r>
            <a:endParaRPr lang="fa-IR" sz="3300" dirty="0" smtClean="0">
              <a:cs typeface="Nazanin"/>
            </a:endParaRPr>
          </a:p>
          <a:p>
            <a:pPr algn="ctr">
              <a:lnSpc>
                <a:spcPct val="115000"/>
              </a:lnSpc>
              <a:buNone/>
            </a:pPr>
            <a:r>
              <a:rPr lang="ar-SA" sz="3300" dirty="0" smtClean="0">
                <a:solidFill>
                  <a:srgbClr val="0000FF"/>
                </a:solidFill>
                <a:latin typeface="Times New Roman"/>
                <a:ea typeface="Times New Roman"/>
                <a:cs typeface="Nazanin"/>
              </a:rPr>
              <a:t>اسم فاعل</a:t>
            </a:r>
            <a:endParaRPr lang="en-US" sz="3300" dirty="0" smtClean="0">
              <a:latin typeface="Calibri"/>
              <a:ea typeface="Calibri"/>
              <a:cs typeface="Nazanin"/>
            </a:endParaRPr>
          </a:p>
          <a:p>
            <a:pPr algn="justLow">
              <a:lnSpc>
                <a:spcPct val="115000"/>
              </a:lnSpc>
              <a:buNone/>
            </a:pPr>
            <a:r>
              <a:rPr lang="ar-SA" sz="3300" dirty="0" smtClean="0">
                <a:latin typeface="Times New Roman"/>
                <a:ea typeface="Times New Roman"/>
                <a:cs typeface="Nazanin"/>
              </a:rPr>
              <a:t>به نحوه ساخته شدنِ اسم فاعل از چند فعل ثلاثي مجرد دقّت كنيد:</a:t>
            </a:r>
            <a:endParaRPr lang="en-US" sz="3300" dirty="0" smtClean="0">
              <a:latin typeface="Calibri"/>
              <a:ea typeface="Calibri"/>
              <a:cs typeface="Nazanin"/>
            </a:endParaRPr>
          </a:p>
          <a:p>
            <a:pPr algn="justLow">
              <a:lnSpc>
                <a:spcPct val="115000"/>
              </a:lnSpc>
              <a:buNone/>
            </a:pPr>
            <a:r>
              <a:rPr lang="ar-SA" sz="3300" dirty="0" smtClean="0">
                <a:latin typeface="Times New Roman"/>
                <a:ea typeface="Times New Roman"/>
                <a:cs typeface="Nazanin"/>
              </a:rPr>
              <a:t>كَتَبَ		ك ت ب 	</a:t>
            </a:r>
            <a:r>
              <a:rPr lang="fa-IR" sz="3300" dirty="0" smtClean="0">
                <a:latin typeface="Times New Roman"/>
                <a:ea typeface="Times New Roman"/>
                <a:cs typeface="Nazanin"/>
              </a:rPr>
              <a:t>	</a:t>
            </a:r>
            <a:r>
              <a:rPr lang="ar-SA" sz="3300" dirty="0" smtClean="0">
                <a:latin typeface="Times New Roman"/>
                <a:ea typeface="Times New Roman"/>
                <a:cs typeface="Nazanin"/>
              </a:rPr>
              <a:t>ك</a:t>
            </a:r>
            <a:r>
              <a:rPr lang="ar-SA" sz="3300" dirty="0" smtClean="0">
                <a:solidFill>
                  <a:srgbClr val="FF0000"/>
                </a:solidFill>
                <a:latin typeface="Times New Roman"/>
                <a:ea typeface="Times New Roman"/>
                <a:cs typeface="Nazanin"/>
              </a:rPr>
              <a:t> ا</a:t>
            </a:r>
            <a:r>
              <a:rPr lang="ar-SA" sz="3300" dirty="0" smtClean="0">
                <a:latin typeface="Times New Roman"/>
                <a:ea typeface="Times New Roman"/>
                <a:cs typeface="Nazanin"/>
              </a:rPr>
              <a:t> تِ ب 	</a:t>
            </a:r>
            <a:r>
              <a:rPr lang="fa-IR" sz="3300" dirty="0" smtClean="0">
                <a:latin typeface="Times New Roman"/>
                <a:ea typeface="Times New Roman"/>
                <a:cs typeface="Nazanin"/>
              </a:rPr>
              <a:t>	</a:t>
            </a:r>
            <a:r>
              <a:rPr lang="ar-SA" sz="3300" dirty="0" smtClean="0">
                <a:latin typeface="Times New Roman"/>
                <a:ea typeface="Times New Roman"/>
                <a:cs typeface="Nazanin"/>
              </a:rPr>
              <a:t>ك</a:t>
            </a:r>
            <a:r>
              <a:rPr lang="ar-SA" sz="3300" dirty="0" smtClean="0">
                <a:solidFill>
                  <a:srgbClr val="FF0000"/>
                </a:solidFill>
                <a:latin typeface="Times New Roman"/>
                <a:ea typeface="Times New Roman"/>
                <a:cs typeface="Nazanin"/>
              </a:rPr>
              <a:t>ا</a:t>
            </a:r>
            <a:r>
              <a:rPr lang="ar-SA" sz="3300" dirty="0" smtClean="0">
                <a:latin typeface="Times New Roman"/>
                <a:ea typeface="Times New Roman"/>
                <a:cs typeface="Nazanin"/>
              </a:rPr>
              <a:t>تِب</a:t>
            </a:r>
            <a:endParaRPr lang="en-US" sz="3300" dirty="0" smtClean="0">
              <a:latin typeface="Calibri"/>
              <a:ea typeface="Calibri"/>
              <a:cs typeface="Nazanin"/>
            </a:endParaRPr>
          </a:p>
          <a:p>
            <a:pPr algn="justLow">
              <a:lnSpc>
                <a:spcPct val="115000"/>
              </a:lnSpc>
              <a:buNone/>
            </a:pPr>
            <a:r>
              <a:rPr lang="ar-SA" sz="3300" dirty="0" smtClean="0">
                <a:latin typeface="Times New Roman"/>
                <a:ea typeface="Times New Roman"/>
                <a:cs typeface="Nazanin"/>
              </a:rPr>
              <a:t>نَصَرَ		ن ص ر 	</a:t>
            </a:r>
            <a:r>
              <a:rPr lang="fa-IR" sz="3300" dirty="0" smtClean="0">
                <a:latin typeface="Times New Roman"/>
                <a:ea typeface="Times New Roman"/>
                <a:cs typeface="Nazanin"/>
              </a:rPr>
              <a:t>	</a:t>
            </a:r>
            <a:r>
              <a:rPr lang="ar-SA" sz="3300" dirty="0" smtClean="0">
                <a:latin typeface="Times New Roman"/>
                <a:ea typeface="Times New Roman"/>
                <a:cs typeface="Nazanin"/>
              </a:rPr>
              <a:t>ن </a:t>
            </a:r>
            <a:r>
              <a:rPr lang="ar-SA" sz="3300" dirty="0" smtClean="0">
                <a:solidFill>
                  <a:srgbClr val="FF0000"/>
                </a:solidFill>
                <a:latin typeface="Times New Roman"/>
                <a:ea typeface="Times New Roman"/>
                <a:cs typeface="Nazanin"/>
              </a:rPr>
              <a:t>ا</a:t>
            </a:r>
            <a:r>
              <a:rPr lang="ar-SA" sz="3300" dirty="0" smtClean="0">
                <a:latin typeface="Times New Roman"/>
                <a:ea typeface="Times New Roman"/>
                <a:cs typeface="Nazanin"/>
              </a:rPr>
              <a:t> صِ ر 	</a:t>
            </a:r>
            <a:r>
              <a:rPr lang="fa-IR" sz="3300" dirty="0" smtClean="0">
                <a:latin typeface="Times New Roman"/>
                <a:ea typeface="Times New Roman"/>
                <a:cs typeface="Nazanin"/>
              </a:rPr>
              <a:t>	</a:t>
            </a:r>
            <a:r>
              <a:rPr lang="ar-SA" sz="3300" dirty="0" smtClean="0">
                <a:latin typeface="Times New Roman"/>
                <a:ea typeface="Times New Roman"/>
                <a:cs typeface="Nazanin"/>
              </a:rPr>
              <a:t>ن</a:t>
            </a:r>
            <a:r>
              <a:rPr lang="ar-SA" sz="3300" dirty="0" smtClean="0">
                <a:solidFill>
                  <a:srgbClr val="FF0000"/>
                </a:solidFill>
                <a:latin typeface="Times New Roman"/>
                <a:ea typeface="Times New Roman"/>
                <a:cs typeface="Nazanin"/>
              </a:rPr>
              <a:t>ا</a:t>
            </a:r>
            <a:r>
              <a:rPr lang="ar-SA" sz="3300" dirty="0" smtClean="0">
                <a:latin typeface="Times New Roman"/>
                <a:ea typeface="Times New Roman"/>
                <a:cs typeface="Nazanin"/>
              </a:rPr>
              <a:t>صِر</a:t>
            </a:r>
            <a:endParaRPr lang="en-US" sz="3300" dirty="0" smtClean="0">
              <a:latin typeface="Calibri"/>
              <a:ea typeface="Calibri"/>
              <a:cs typeface="Nazanin"/>
            </a:endParaRPr>
          </a:p>
          <a:p>
            <a:pPr algn="justLow">
              <a:lnSpc>
                <a:spcPct val="115000"/>
              </a:lnSpc>
              <a:buNone/>
            </a:pPr>
            <a:r>
              <a:rPr lang="ar-SA" sz="3300" dirty="0" smtClean="0">
                <a:latin typeface="Times New Roman"/>
                <a:ea typeface="Times New Roman"/>
                <a:cs typeface="Nazanin"/>
              </a:rPr>
              <a:t>حَكَمَ		ح ك م 		ح </a:t>
            </a:r>
            <a:r>
              <a:rPr lang="ar-SA" sz="3300" dirty="0" smtClean="0">
                <a:solidFill>
                  <a:srgbClr val="FF0000"/>
                </a:solidFill>
                <a:latin typeface="Times New Roman"/>
                <a:ea typeface="Times New Roman"/>
                <a:cs typeface="Nazanin"/>
              </a:rPr>
              <a:t>ا</a:t>
            </a:r>
            <a:r>
              <a:rPr lang="ar-SA" sz="3300" dirty="0" smtClean="0">
                <a:latin typeface="Times New Roman"/>
                <a:ea typeface="Times New Roman"/>
                <a:cs typeface="Nazanin"/>
              </a:rPr>
              <a:t> كِ م 	</a:t>
            </a:r>
            <a:r>
              <a:rPr lang="fa-IR" sz="3300" dirty="0" smtClean="0">
                <a:latin typeface="Times New Roman"/>
                <a:ea typeface="Times New Roman"/>
                <a:cs typeface="Nazanin"/>
              </a:rPr>
              <a:t>	</a:t>
            </a:r>
            <a:r>
              <a:rPr lang="ar-SA" sz="3300" dirty="0" smtClean="0">
                <a:latin typeface="Times New Roman"/>
                <a:ea typeface="Times New Roman"/>
                <a:cs typeface="Nazanin"/>
              </a:rPr>
              <a:t>ح</a:t>
            </a:r>
            <a:r>
              <a:rPr lang="ar-SA" sz="3300" dirty="0" smtClean="0">
                <a:solidFill>
                  <a:srgbClr val="FF0000"/>
                </a:solidFill>
                <a:latin typeface="Times New Roman"/>
                <a:ea typeface="Times New Roman"/>
                <a:cs typeface="Nazanin"/>
              </a:rPr>
              <a:t>ا</a:t>
            </a:r>
            <a:r>
              <a:rPr lang="ar-SA" sz="3300" dirty="0" smtClean="0">
                <a:latin typeface="Times New Roman"/>
                <a:ea typeface="Times New Roman"/>
                <a:cs typeface="Nazanin"/>
              </a:rPr>
              <a:t>كِم</a:t>
            </a:r>
            <a:endParaRPr lang="en-US" sz="3300" dirty="0" smtClean="0">
              <a:latin typeface="Calibri"/>
              <a:ea typeface="Calibri"/>
              <a:cs typeface="Nazanin"/>
            </a:endParaRPr>
          </a:p>
          <a:p>
            <a:pPr algn="justLow">
              <a:lnSpc>
                <a:spcPct val="115000"/>
              </a:lnSpc>
              <a:buNone/>
            </a:pPr>
            <a:r>
              <a:rPr lang="ar-SA" sz="3300" dirty="0" smtClean="0">
                <a:latin typeface="Times New Roman"/>
                <a:ea typeface="Times New Roman"/>
                <a:cs typeface="Nazanin"/>
              </a:rPr>
              <a:t>صَنَعَ		ص ن ع 	</a:t>
            </a:r>
            <a:r>
              <a:rPr lang="fa-IR" sz="3300" dirty="0" smtClean="0">
                <a:latin typeface="Times New Roman"/>
                <a:ea typeface="Times New Roman"/>
                <a:cs typeface="Nazanin"/>
              </a:rPr>
              <a:t>	</a:t>
            </a:r>
            <a:r>
              <a:rPr lang="ar-SA" sz="3300" dirty="0" smtClean="0">
                <a:latin typeface="Times New Roman"/>
                <a:ea typeface="Times New Roman"/>
                <a:cs typeface="Nazanin"/>
              </a:rPr>
              <a:t>ص</a:t>
            </a:r>
            <a:r>
              <a:rPr lang="ar-SA" sz="3300" dirty="0" smtClean="0">
                <a:solidFill>
                  <a:srgbClr val="FF0000"/>
                </a:solidFill>
                <a:latin typeface="Times New Roman"/>
                <a:ea typeface="Times New Roman"/>
                <a:cs typeface="Nazanin"/>
              </a:rPr>
              <a:t> ا</a:t>
            </a:r>
            <a:r>
              <a:rPr lang="ar-SA" sz="3300" dirty="0" smtClean="0">
                <a:latin typeface="Times New Roman"/>
                <a:ea typeface="Times New Roman"/>
                <a:cs typeface="Nazanin"/>
              </a:rPr>
              <a:t> نِ ع	</a:t>
            </a:r>
            <a:r>
              <a:rPr lang="fa-IR" sz="3300" dirty="0" smtClean="0">
                <a:latin typeface="Times New Roman"/>
                <a:ea typeface="Times New Roman"/>
                <a:cs typeface="Nazanin"/>
              </a:rPr>
              <a:t>	</a:t>
            </a:r>
            <a:r>
              <a:rPr lang="ar-SA" sz="3300" dirty="0" smtClean="0">
                <a:latin typeface="Times New Roman"/>
                <a:ea typeface="Times New Roman"/>
                <a:cs typeface="Nazanin"/>
              </a:rPr>
              <a:t>ص</a:t>
            </a:r>
            <a:r>
              <a:rPr lang="ar-SA" sz="3300" dirty="0" smtClean="0">
                <a:solidFill>
                  <a:srgbClr val="FF0000"/>
                </a:solidFill>
                <a:latin typeface="Times New Roman"/>
                <a:ea typeface="Times New Roman"/>
                <a:cs typeface="Nazanin"/>
              </a:rPr>
              <a:t>ا</a:t>
            </a:r>
            <a:r>
              <a:rPr lang="ar-SA" sz="3300" dirty="0" smtClean="0">
                <a:latin typeface="Times New Roman"/>
                <a:ea typeface="Times New Roman"/>
                <a:cs typeface="Nazanin"/>
              </a:rPr>
              <a:t>نِع</a:t>
            </a:r>
            <a:endParaRPr lang="en-US" sz="3300" dirty="0" smtClean="0">
              <a:cs typeface="Nazanin"/>
            </a:endParaRPr>
          </a:p>
          <a:p>
            <a:pPr>
              <a:buNone/>
            </a:pPr>
            <a:endParaRPr lang="fa-IR" sz="2800" dirty="0">
              <a:cs typeface="Nazanin" pitchFamily="2" charset="-78"/>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Effect transition="in" filter="fade">
                                      <p:cBhvr>
                                        <p:cTn id="13" dur="500"/>
                                        <p:tgtEl>
                                          <p:spTgt spid="9">
                                            <p:txEl>
                                              <p:pRg st="0" end="0"/>
                                            </p:txEl>
                                          </p:spTgt>
                                        </p:tgtEl>
                                      </p:cBhvr>
                                    </p:animEffect>
                                    <p:anim calcmode="lin" valueType="num">
                                      <p:cBhvr>
                                        <p:cTn id="14"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animEffect transition="in" filter="fade">
                                      <p:cBhvr>
                                        <p:cTn id="19" dur="500"/>
                                        <p:tgtEl>
                                          <p:spTgt spid="9">
                                            <p:txEl>
                                              <p:pRg st="1" end="1"/>
                                            </p:txEl>
                                          </p:spTgt>
                                        </p:tgtEl>
                                      </p:cBhvr>
                                    </p:animEffect>
                                    <p:anim calcmode="lin" valueType="num">
                                      <p:cBhvr>
                                        <p:cTn id="20"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9">
                                            <p:txEl>
                                              <p:pRg st="2" end="2"/>
                                            </p:txEl>
                                          </p:spTgt>
                                        </p:tgtEl>
                                        <p:attrNameLst>
                                          <p:attrName>style.visibility</p:attrName>
                                        </p:attrNameLst>
                                      </p:cBhvr>
                                      <p:to>
                                        <p:strVal val="visible"/>
                                      </p:to>
                                    </p:set>
                                    <p:animEffect transition="in" filter="fade">
                                      <p:cBhvr>
                                        <p:cTn id="25" dur="500"/>
                                        <p:tgtEl>
                                          <p:spTgt spid="9">
                                            <p:txEl>
                                              <p:pRg st="2" end="2"/>
                                            </p:txEl>
                                          </p:spTgt>
                                        </p:tgtEl>
                                      </p:cBhvr>
                                    </p:animEffect>
                                    <p:anim calcmode="lin" valueType="num">
                                      <p:cBhvr>
                                        <p:cTn id="26"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animEffect transition="in" filter="fade">
                                      <p:cBhvr>
                                        <p:cTn id="31" dur="500"/>
                                        <p:tgtEl>
                                          <p:spTgt spid="9">
                                            <p:txEl>
                                              <p:pRg st="3" end="3"/>
                                            </p:txEl>
                                          </p:spTgt>
                                        </p:tgtEl>
                                      </p:cBhvr>
                                    </p:animEffect>
                                    <p:anim calcmode="lin" valueType="num">
                                      <p:cBhvr>
                                        <p:cTn id="32"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9">
                                            <p:txEl>
                                              <p:pRg st="4" end="4"/>
                                            </p:txEl>
                                          </p:spTgt>
                                        </p:tgtEl>
                                        <p:attrNameLst>
                                          <p:attrName>style.visibility</p:attrName>
                                        </p:attrNameLst>
                                      </p:cBhvr>
                                      <p:to>
                                        <p:strVal val="visible"/>
                                      </p:to>
                                    </p:set>
                                    <p:animEffect transition="in" filter="fade">
                                      <p:cBhvr>
                                        <p:cTn id="37" dur="500"/>
                                        <p:tgtEl>
                                          <p:spTgt spid="9">
                                            <p:txEl>
                                              <p:pRg st="4" end="4"/>
                                            </p:txEl>
                                          </p:spTgt>
                                        </p:tgtEl>
                                      </p:cBhvr>
                                    </p:animEffect>
                                    <p:anim calcmode="lin" valueType="num">
                                      <p:cBhvr>
                                        <p:cTn id="38"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9">
                                            <p:txEl>
                                              <p:pRg st="5" end="5"/>
                                            </p:txEl>
                                          </p:spTgt>
                                        </p:tgtEl>
                                        <p:attrNameLst>
                                          <p:attrName>style.visibility</p:attrName>
                                        </p:attrNameLst>
                                      </p:cBhvr>
                                      <p:to>
                                        <p:strVal val="visible"/>
                                      </p:to>
                                    </p:set>
                                    <p:animEffect transition="in" filter="fade">
                                      <p:cBhvr>
                                        <p:cTn id="43" dur="500"/>
                                        <p:tgtEl>
                                          <p:spTgt spid="9">
                                            <p:txEl>
                                              <p:pRg st="5" end="5"/>
                                            </p:txEl>
                                          </p:spTgt>
                                        </p:tgtEl>
                                      </p:cBhvr>
                                    </p:animEffect>
                                    <p:anim calcmode="lin" valueType="num">
                                      <p:cBhvr>
                                        <p:cTn id="44"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9">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9">
                                            <p:txEl>
                                              <p:pRg st="6" end="6"/>
                                            </p:txEl>
                                          </p:spTgt>
                                        </p:tgtEl>
                                        <p:attrNameLst>
                                          <p:attrName>style.visibility</p:attrName>
                                        </p:attrNameLst>
                                      </p:cBhvr>
                                      <p:to>
                                        <p:strVal val="visible"/>
                                      </p:to>
                                    </p:set>
                                    <p:animEffect transition="in" filter="fade">
                                      <p:cBhvr>
                                        <p:cTn id="49" dur="500"/>
                                        <p:tgtEl>
                                          <p:spTgt spid="9">
                                            <p:txEl>
                                              <p:pRg st="6" end="6"/>
                                            </p:txEl>
                                          </p:spTgt>
                                        </p:tgtEl>
                                      </p:cBhvr>
                                    </p:animEffect>
                                    <p:anim calcmode="lin" valueType="num">
                                      <p:cBhvr>
                                        <p:cTn id="50"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9">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9">
                                            <p:txEl>
                                              <p:pRg st="7" end="7"/>
                                            </p:txEl>
                                          </p:spTgt>
                                        </p:tgtEl>
                                        <p:attrNameLst>
                                          <p:attrName>style.visibility</p:attrName>
                                        </p:attrNameLst>
                                      </p:cBhvr>
                                      <p:to>
                                        <p:strVal val="visible"/>
                                      </p:to>
                                    </p:set>
                                    <p:animEffect transition="in" filter="fade">
                                      <p:cBhvr>
                                        <p:cTn id="55" dur="500"/>
                                        <p:tgtEl>
                                          <p:spTgt spid="9">
                                            <p:txEl>
                                              <p:pRg st="7" end="7"/>
                                            </p:txEl>
                                          </p:spTgt>
                                        </p:tgtEl>
                                      </p:cBhvr>
                                    </p:animEffect>
                                    <p:anim calcmode="lin" valueType="num">
                                      <p:cBhvr>
                                        <p:cTn id="56"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9">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9">
                                            <p:txEl>
                                              <p:pRg st="8" end="8"/>
                                            </p:txEl>
                                          </p:spTgt>
                                        </p:tgtEl>
                                        <p:attrNameLst>
                                          <p:attrName>style.visibility</p:attrName>
                                        </p:attrNameLst>
                                      </p:cBhvr>
                                      <p:to>
                                        <p:strVal val="visible"/>
                                      </p:to>
                                    </p:set>
                                    <p:animEffect transition="in" filter="fade">
                                      <p:cBhvr>
                                        <p:cTn id="61" dur="500"/>
                                        <p:tgtEl>
                                          <p:spTgt spid="9">
                                            <p:txEl>
                                              <p:pRg st="8" end="8"/>
                                            </p:txEl>
                                          </p:spTgt>
                                        </p:tgtEl>
                                      </p:cBhvr>
                                    </p:animEffect>
                                    <p:anim calcmode="lin" valueType="num">
                                      <p:cBhvr>
                                        <p:cTn id="62" dur="500" fill="hold"/>
                                        <p:tgtEl>
                                          <p:spTgt spid="9">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9">
                                            <p:txEl>
                                              <p:pRg st="8" end="8"/>
                                            </p:txEl>
                                          </p:spTgt>
                                        </p:tgtEl>
                                        <p:attrNameLst>
                                          <p:attrName>ppt_y</p:attrName>
                                        </p:attrNameLst>
                                      </p:cBhvr>
                                      <p:tavLst>
                                        <p:tav tm="0">
                                          <p:val>
                                            <p:strVal val="#ppt_y-.1"/>
                                          </p:val>
                                        </p:tav>
                                        <p:tav tm="100000">
                                          <p:val>
                                            <p:strVal val="#ppt_y"/>
                                          </p:val>
                                        </p:tav>
                                      </p:tavLst>
                                    </p:anim>
                                  </p:childTnLst>
                                </p:cTn>
                              </p:par>
                            </p:childTnLst>
                          </p:cTn>
                        </p:par>
                        <p:par>
                          <p:cTn id="64" fill="hold">
                            <p:stCondLst>
                              <p:cond delay="5500"/>
                            </p:stCondLst>
                            <p:childTnLst>
                              <p:par>
                                <p:cTn id="65" presetID="47" presetClass="entr" presetSubtype="0" fill="hold" grpId="0" nodeType="afterEffect">
                                  <p:stCondLst>
                                    <p:cond delay="0"/>
                                  </p:stCondLst>
                                  <p:childTnLst>
                                    <p:set>
                                      <p:cBhvr>
                                        <p:cTn id="66" dur="1" fill="hold">
                                          <p:stCondLst>
                                            <p:cond delay="0"/>
                                          </p:stCondLst>
                                        </p:cTn>
                                        <p:tgtEl>
                                          <p:spTgt spid="9">
                                            <p:txEl>
                                              <p:pRg st="9" end="9"/>
                                            </p:txEl>
                                          </p:spTgt>
                                        </p:tgtEl>
                                        <p:attrNameLst>
                                          <p:attrName>style.visibility</p:attrName>
                                        </p:attrNameLst>
                                      </p:cBhvr>
                                      <p:to>
                                        <p:strVal val="visible"/>
                                      </p:to>
                                    </p:set>
                                    <p:animEffect transition="in" filter="fade">
                                      <p:cBhvr>
                                        <p:cTn id="67" dur="500"/>
                                        <p:tgtEl>
                                          <p:spTgt spid="9">
                                            <p:txEl>
                                              <p:pRg st="9" end="9"/>
                                            </p:txEl>
                                          </p:spTgt>
                                        </p:tgtEl>
                                      </p:cBhvr>
                                    </p:animEffect>
                                    <p:anim calcmode="lin" valueType="num">
                                      <p:cBhvr>
                                        <p:cTn id="68" dur="500" fill="hold"/>
                                        <p:tgtEl>
                                          <p:spTgt spid="9">
                                            <p:txEl>
                                              <p:pRg st="9" end="9"/>
                                            </p:txEl>
                                          </p:spTgt>
                                        </p:tgtEl>
                                        <p:attrNameLst>
                                          <p:attrName>ppt_x</p:attrName>
                                        </p:attrNameLst>
                                      </p:cBhvr>
                                      <p:tavLst>
                                        <p:tav tm="0">
                                          <p:val>
                                            <p:strVal val="#ppt_x"/>
                                          </p:val>
                                        </p:tav>
                                        <p:tav tm="100000">
                                          <p:val>
                                            <p:strVal val="#ppt_x"/>
                                          </p:val>
                                        </p:tav>
                                      </p:tavLst>
                                    </p:anim>
                                    <p:anim calcmode="lin" valueType="num">
                                      <p:cBhvr>
                                        <p:cTn id="69" dur="500" fill="hold"/>
                                        <p:tgtEl>
                                          <p:spTgt spid="9">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چهارم (اسم جامد و اسم مشتق)</a:t>
            </a:r>
            <a:endParaRPr lang="fa-IR" sz="4400" dirty="0">
              <a:cs typeface="Homa" pitchFamily="2" charset="-78"/>
            </a:endParaRPr>
          </a:p>
        </p:txBody>
      </p:sp>
      <p:sp>
        <p:nvSpPr>
          <p:cNvPr id="3" name="Content Placeholder 2"/>
          <p:cNvSpPr>
            <a:spLocks noGrp="1"/>
          </p:cNvSpPr>
          <p:nvPr>
            <p:ph idx="1"/>
          </p:nvPr>
        </p:nvSpPr>
        <p:spPr>
          <a:xfrm>
            <a:off x="214282" y="1554162"/>
            <a:ext cx="8777318" cy="4875234"/>
          </a:xfrm>
        </p:spPr>
        <p:txBody>
          <a:bodyPr>
            <a:normAutofit/>
          </a:bodyPr>
          <a:lstStyle/>
          <a:p>
            <a:pPr algn="ctr">
              <a:lnSpc>
                <a:spcPct val="115000"/>
              </a:lnSpc>
              <a:buNone/>
            </a:pPr>
            <a:r>
              <a:rPr lang="ar-SA" sz="2800" dirty="0" smtClean="0">
                <a:solidFill>
                  <a:srgbClr val="0000FF"/>
                </a:solidFill>
                <a:latin typeface="Times New Roman"/>
                <a:ea typeface="Times New Roman"/>
                <a:cs typeface="Nazanin"/>
              </a:rPr>
              <a:t>اسم مفعول</a:t>
            </a:r>
            <a:r>
              <a:rPr lang="fa-IR" sz="2800" dirty="0" smtClean="0">
                <a:solidFill>
                  <a:srgbClr val="0000FF"/>
                </a:solidFill>
                <a:latin typeface="Times New Roman"/>
                <a:ea typeface="Times New Roman"/>
                <a:cs typeface="Nazanin"/>
              </a:rPr>
              <a:t>          </a:t>
            </a:r>
            <a:endParaRPr lang="en-US" sz="2800" dirty="0" smtClean="0">
              <a:latin typeface="Calibri"/>
              <a:ea typeface="Calibri"/>
              <a:cs typeface="Nazanin"/>
            </a:endParaRPr>
          </a:p>
          <a:p>
            <a:pPr algn="justLow">
              <a:lnSpc>
                <a:spcPct val="115000"/>
              </a:lnSpc>
              <a:buNone/>
            </a:pPr>
            <a:r>
              <a:rPr lang="ar-SA" sz="2800" dirty="0" smtClean="0">
                <a:latin typeface="Times New Roman"/>
                <a:ea typeface="Times New Roman"/>
                <a:cs typeface="Nazanin"/>
              </a:rPr>
              <a:t>به نحوه ساخته شدن اسم مفعول از چند فعل ثلاثي مجرد دقّت كنيد:</a:t>
            </a:r>
            <a:endParaRPr lang="en-US" sz="2800" dirty="0" smtClean="0">
              <a:latin typeface="Calibri"/>
              <a:ea typeface="Calibri"/>
              <a:cs typeface="Nazanin"/>
            </a:endParaRPr>
          </a:p>
          <a:p>
            <a:pPr algn="justLow">
              <a:lnSpc>
                <a:spcPct val="115000"/>
              </a:lnSpc>
              <a:buNone/>
            </a:pPr>
            <a:r>
              <a:rPr lang="ar-SA" sz="2800" dirty="0" smtClean="0">
                <a:latin typeface="Times New Roman"/>
                <a:ea typeface="Times New Roman"/>
                <a:cs typeface="Nazanin"/>
              </a:rPr>
              <a:t>فَتَحَ		</a:t>
            </a:r>
            <a:r>
              <a:rPr lang="fa-IR" sz="2800" dirty="0" smtClean="0">
                <a:latin typeface="Times New Roman"/>
                <a:ea typeface="Times New Roman"/>
                <a:cs typeface="Nazanin"/>
              </a:rPr>
              <a:t>	</a:t>
            </a:r>
            <a:r>
              <a:rPr lang="ar-SA" sz="2800" dirty="0" smtClean="0">
                <a:latin typeface="Times New Roman"/>
                <a:ea typeface="Times New Roman"/>
                <a:cs typeface="Nazanin"/>
              </a:rPr>
              <a:t>ف ت ح	</a:t>
            </a:r>
            <a:r>
              <a:rPr lang="fa-IR" sz="2800" dirty="0" smtClean="0">
                <a:latin typeface="Times New Roman"/>
                <a:ea typeface="Times New Roman"/>
                <a:cs typeface="Nazanin"/>
              </a:rPr>
              <a:t>	</a:t>
            </a:r>
            <a:r>
              <a:rPr lang="ar-SA" sz="2800" dirty="0" smtClean="0">
                <a:solidFill>
                  <a:srgbClr val="FF0000"/>
                </a:solidFill>
                <a:latin typeface="Times New Roman"/>
                <a:ea typeface="Times New Roman"/>
                <a:cs typeface="Nazanin"/>
              </a:rPr>
              <a:t>مَ</a:t>
            </a:r>
            <a:r>
              <a:rPr lang="ar-SA" sz="2800" dirty="0" smtClean="0">
                <a:latin typeface="Times New Roman"/>
                <a:ea typeface="Times New Roman"/>
                <a:cs typeface="Nazanin"/>
              </a:rPr>
              <a:t> ف ت </a:t>
            </a:r>
            <a:r>
              <a:rPr lang="ar-SA" sz="2800" dirty="0" smtClean="0">
                <a:solidFill>
                  <a:srgbClr val="FF0000"/>
                </a:solidFill>
                <a:latin typeface="Times New Roman"/>
                <a:ea typeface="Times New Roman"/>
                <a:cs typeface="Nazanin"/>
              </a:rPr>
              <a:t>و</a:t>
            </a:r>
            <a:r>
              <a:rPr lang="ar-SA" sz="2800" dirty="0" smtClean="0">
                <a:latin typeface="Times New Roman"/>
                <a:ea typeface="Times New Roman"/>
                <a:cs typeface="Nazanin"/>
              </a:rPr>
              <a:t> ح		</a:t>
            </a:r>
            <a:r>
              <a:rPr lang="ar-SA" sz="2800" dirty="0" smtClean="0">
                <a:solidFill>
                  <a:srgbClr val="FF0000"/>
                </a:solidFill>
                <a:latin typeface="Times New Roman"/>
                <a:ea typeface="Times New Roman"/>
                <a:cs typeface="Nazanin"/>
              </a:rPr>
              <a:t>مَ</a:t>
            </a:r>
            <a:r>
              <a:rPr lang="ar-SA" sz="2800" dirty="0" smtClean="0">
                <a:latin typeface="Times New Roman"/>
                <a:ea typeface="Times New Roman"/>
                <a:cs typeface="Nazanin"/>
              </a:rPr>
              <a:t>فت</a:t>
            </a:r>
            <a:r>
              <a:rPr lang="ar-SA" sz="2800" dirty="0" smtClean="0">
                <a:solidFill>
                  <a:srgbClr val="FF0000"/>
                </a:solidFill>
                <a:latin typeface="Times New Roman"/>
                <a:ea typeface="Times New Roman"/>
                <a:cs typeface="Nazanin"/>
              </a:rPr>
              <a:t>و</a:t>
            </a:r>
            <a:r>
              <a:rPr lang="ar-SA" sz="2800" dirty="0" smtClean="0">
                <a:latin typeface="Times New Roman"/>
                <a:ea typeface="Times New Roman"/>
                <a:cs typeface="Nazanin"/>
              </a:rPr>
              <a:t>ح</a:t>
            </a:r>
            <a:endParaRPr lang="en-US" sz="2800" dirty="0" smtClean="0">
              <a:latin typeface="Calibri"/>
              <a:ea typeface="Calibri"/>
              <a:cs typeface="Nazanin"/>
            </a:endParaRPr>
          </a:p>
          <a:p>
            <a:pPr algn="justLow">
              <a:lnSpc>
                <a:spcPct val="115000"/>
              </a:lnSpc>
              <a:buNone/>
            </a:pPr>
            <a:r>
              <a:rPr lang="ar-SA" sz="2800" dirty="0" smtClean="0">
                <a:latin typeface="Times New Roman"/>
                <a:ea typeface="Times New Roman"/>
                <a:cs typeface="Nazanin"/>
              </a:rPr>
              <a:t>حَمِدَ 		ح م د		</a:t>
            </a:r>
            <a:r>
              <a:rPr lang="ar-SA" sz="2800" dirty="0" smtClean="0">
                <a:solidFill>
                  <a:srgbClr val="FF0000"/>
                </a:solidFill>
                <a:latin typeface="Times New Roman"/>
                <a:ea typeface="Times New Roman"/>
                <a:cs typeface="Nazanin"/>
              </a:rPr>
              <a:t>مَ </a:t>
            </a:r>
            <a:r>
              <a:rPr lang="ar-SA" sz="2800" dirty="0" smtClean="0">
                <a:latin typeface="Times New Roman"/>
                <a:ea typeface="Times New Roman"/>
                <a:cs typeface="Nazanin"/>
              </a:rPr>
              <a:t>ح م </a:t>
            </a:r>
            <a:r>
              <a:rPr lang="ar-SA" sz="2800" dirty="0" smtClean="0">
                <a:solidFill>
                  <a:srgbClr val="FF0000"/>
                </a:solidFill>
                <a:latin typeface="Times New Roman"/>
                <a:ea typeface="Times New Roman"/>
                <a:cs typeface="Nazanin"/>
              </a:rPr>
              <a:t>و</a:t>
            </a:r>
            <a:r>
              <a:rPr lang="ar-SA" sz="2800" dirty="0" smtClean="0">
                <a:latin typeface="Times New Roman"/>
                <a:ea typeface="Times New Roman"/>
                <a:cs typeface="Nazanin"/>
              </a:rPr>
              <a:t> د	</a:t>
            </a:r>
            <a:r>
              <a:rPr lang="fa-IR" sz="2800" dirty="0" smtClean="0">
                <a:latin typeface="Times New Roman"/>
                <a:ea typeface="Times New Roman"/>
                <a:cs typeface="Nazanin"/>
              </a:rPr>
              <a:t>		</a:t>
            </a:r>
            <a:r>
              <a:rPr lang="ar-SA" sz="2800" dirty="0" smtClean="0">
                <a:solidFill>
                  <a:srgbClr val="FF0000"/>
                </a:solidFill>
                <a:latin typeface="Times New Roman"/>
                <a:ea typeface="Times New Roman"/>
                <a:cs typeface="Nazanin"/>
              </a:rPr>
              <a:t>مَ</a:t>
            </a:r>
            <a:r>
              <a:rPr lang="ar-SA" sz="2800" dirty="0" smtClean="0">
                <a:latin typeface="Times New Roman"/>
                <a:ea typeface="Times New Roman"/>
                <a:cs typeface="Nazanin"/>
              </a:rPr>
              <a:t>حم</a:t>
            </a:r>
            <a:r>
              <a:rPr lang="ar-SA" sz="2800" dirty="0" smtClean="0">
                <a:solidFill>
                  <a:srgbClr val="FF0000"/>
                </a:solidFill>
                <a:latin typeface="Times New Roman"/>
                <a:ea typeface="Times New Roman"/>
                <a:cs typeface="Nazanin"/>
              </a:rPr>
              <a:t>و</a:t>
            </a:r>
            <a:r>
              <a:rPr lang="ar-SA" sz="2800" dirty="0" smtClean="0">
                <a:latin typeface="Times New Roman"/>
                <a:ea typeface="Times New Roman"/>
                <a:cs typeface="Nazanin"/>
              </a:rPr>
              <a:t>د</a:t>
            </a:r>
            <a:endParaRPr lang="en-US" sz="2800" dirty="0" smtClean="0">
              <a:latin typeface="Calibri"/>
              <a:ea typeface="Calibri"/>
              <a:cs typeface="Nazanin"/>
            </a:endParaRPr>
          </a:p>
          <a:p>
            <a:pPr algn="justLow">
              <a:lnSpc>
                <a:spcPct val="115000"/>
              </a:lnSpc>
              <a:buNone/>
            </a:pPr>
            <a:r>
              <a:rPr lang="ar-SA" sz="2800" dirty="0" smtClean="0">
                <a:latin typeface="Times New Roman"/>
                <a:ea typeface="Times New Roman"/>
                <a:cs typeface="Nazanin"/>
              </a:rPr>
              <a:t>عَبَدَ		</a:t>
            </a:r>
            <a:r>
              <a:rPr lang="fa-IR" sz="2800" dirty="0" smtClean="0">
                <a:latin typeface="Times New Roman"/>
                <a:ea typeface="Times New Roman"/>
                <a:cs typeface="Nazanin"/>
              </a:rPr>
              <a:t>	</a:t>
            </a:r>
            <a:r>
              <a:rPr lang="ar-SA" sz="2800" dirty="0" smtClean="0">
                <a:latin typeface="Times New Roman"/>
                <a:ea typeface="Times New Roman"/>
                <a:cs typeface="Nazanin"/>
              </a:rPr>
              <a:t>ع ب د 		</a:t>
            </a:r>
            <a:r>
              <a:rPr lang="ar-SA" sz="2800" dirty="0" smtClean="0">
                <a:solidFill>
                  <a:srgbClr val="FF0000"/>
                </a:solidFill>
                <a:latin typeface="Times New Roman"/>
                <a:ea typeface="Times New Roman"/>
                <a:cs typeface="Nazanin"/>
              </a:rPr>
              <a:t>مَ</a:t>
            </a:r>
            <a:r>
              <a:rPr lang="ar-SA" sz="2800" dirty="0" smtClean="0">
                <a:latin typeface="Times New Roman"/>
                <a:ea typeface="Times New Roman"/>
                <a:cs typeface="Nazanin"/>
              </a:rPr>
              <a:t> ع ب </a:t>
            </a:r>
            <a:r>
              <a:rPr lang="ar-SA" sz="2800" dirty="0" smtClean="0">
                <a:solidFill>
                  <a:srgbClr val="FF0000"/>
                </a:solidFill>
                <a:latin typeface="Times New Roman"/>
                <a:ea typeface="Times New Roman"/>
                <a:cs typeface="Nazanin"/>
              </a:rPr>
              <a:t>و</a:t>
            </a:r>
            <a:r>
              <a:rPr lang="ar-SA" sz="2800" dirty="0" smtClean="0">
                <a:latin typeface="Times New Roman"/>
                <a:ea typeface="Times New Roman"/>
                <a:cs typeface="Nazanin"/>
              </a:rPr>
              <a:t> د	</a:t>
            </a:r>
            <a:r>
              <a:rPr lang="fa-IR" sz="2800" dirty="0" smtClean="0">
                <a:latin typeface="Times New Roman"/>
                <a:ea typeface="Times New Roman"/>
                <a:cs typeface="Nazanin"/>
              </a:rPr>
              <a:t>		</a:t>
            </a:r>
            <a:r>
              <a:rPr lang="ar-SA" sz="2800" dirty="0" smtClean="0">
                <a:solidFill>
                  <a:srgbClr val="FF0000"/>
                </a:solidFill>
                <a:latin typeface="Times New Roman"/>
                <a:ea typeface="Times New Roman"/>
                <a:cs typeface="Nazanin"/>
              </a:rPr>
              <a:t>مَ</a:t>
            </a:r>
            <a:r>
              <a:rPr lang="ar-SA" sz="2800" dirty="0" smtClean="0">
                <a:latin typeface="Times New Roman"/>
                <a:ea typeface="Times New Roman"/>
                <a:cs typeface="Nazanin"/>
              </a:rPr>
              <a:t>عب</a:t>
            </a:r>
            <a:r>
              <a:rPr lang="ar-SA" sz="2800" dirty="0" smtClean="0">
                <a:solidFill>
                  <a:srgbClr val="FF0000"/>
                </a:solidFill>
                <a:latin typeface="Times New Roman"/>
                <a:ea typeface="Times New Roman"/>
                <a:cs typeface="Nazanin"/>
              </a:rPr>
              <a:t>و</a:t>
            </a:r>
            <a:r>
              <a:rPr lang="ar-SA" sz="2800" dirty="0" smtClean="0">
                <a:latin typeface="Times New Roman"/>
                <a:ea typeface="Times New Roman"/>
                <a:cs typeface="Nazanin"/>
              </a:rPr>
              <a:t>د</a:t>
            </a:r>
            <a:endParaRPr lang="en-US" sz="2800" dirty="0" smtClean="0">
              <a:latin typeface="Calibri"/>
              <a:ea typeface="Calibri"/>
              <a:cs typeface="Nazanin"/>
            </a:endParaRPr>
          </a:p>
          <a:p>
            <a:pPr algn="justLow">
              <a:lnSpc>
                <a:spcPct val="115000"/>
              </a:lnSpc>
              <a:buNone/>
            </a:pPr>
            <a:r>
              <a:rPr lang="ar-SA" sz="2800" dirty="0" smtClean="0">
                <a:latin typeface="Times New Roman"/>
                <a:ea typeface="Times New Roman"/>
                <a:cs typeface="Nazanin"/>
              </a:rPr>
              <a:t>ضَرَبَ   	</a:t>
            </a:r>
            <a:r>
              <a:rPr lang="fa-IR" sz="2800" dirty="0" smtClean="0">
                <a:latin typeface="Times New Roman"/>
                <a:ea typeface="Times New Roman"/>
                <a:cs typeface="Nazanin"/>
              </a:rPr>
              <a:t>	</a:t>
            </a:r>
            <a:r>
              <a:rPr lang="ar-SA" sz="2800" dirty="0" smtClean="0">
                <a:latin typeface="Times New Roman"/>
                <a:ea typeface="Times New Roman"/>
                <a:cs typeface="Nazanin"/>
              </a:rPr>
              <a:t>ض ر ب 	</a:t>
            </a:r>
            <a:r>
              <a:rPr lang="fa-IR" sz="2800" dirty="0" smtClean="0">
                <a:latin typeface="Times New Roman"/>
                <a:ea typeface="Times New Roman"/>
                <a:cs typeface="Nazanin"/>
              </a:rPr>
              <a:t>	</a:t>
            </a:r>
            <a:r>
              <a:rPr lang="ar-SA" sz="2800" dirty="0" smtClean="0">
                <a:solidFill>
                  <a:srgbClr val="FF0000"/>
                </a:solidFill>
                <a:latin typeface="Times New Roman"/>
                <a:ea typeface="Times New Roman"/>
                <a:cs typeface="Nazanin"/>
              </a:rPr>
              <a:t>مَ</a:t>
            </a:r>
            <a:r>
              <a:rPr lang="ar-SA" sz="2800" dirty="0" smtClean="0">
                <a:latin typeface="Times New Roman"/>
                <a:ea typeface="Times New Roman"/>
                <a:cs typeface="Nazanin"/>
              </a:rPr>
              <a:t> ض ر </a:t>
            </a:r>
            <a:r>
              <a:rPr lang="ar-SA" sz="2800" dirty="0" smtClean="0">
                <a:solidFill>
                  <a:srgbClr val="FF0000"/>
                </a:solidFill>
                <a:latin typeface="Times New Roman"/>
                <a:ea typeface="Times New Roman"/>
                <a:cs typeface="Nazanin"/>
              </a:rPr>
              <a:t>و</a:t>
            </a:r>
            <a:r>
              <a:rPr lang="ar-SA" sz="2800" dirty="0" smtClean="0">
                <a:latin typeface="Times New Roman"/>
                <a:ea typeface="Times New Roman"/>
                <a:cs typeface="Nazanin"/>
              </a:rPr>
              <a:t> ب	</a:t>
            </a:r>
            <a:r>
              <a:rPr lang="fa-IR" sz="2800" dirty="0" smtClean="0">
                <a:latin typeface="Times New Roman"/>
                <a:ea typeface="Times New Roman"/>
                <a:cs typeface="Nazanin"/>
              </a:rPr>
              <a:t>	</a:t>
            </a:r>
            <a:r>
              <a:rPr lang="ar-SA" sz="2800" dirty="0" smtClean="0">
                <a:solidFill>
                  <a:srgbClr val="FF0000"/>
                </a:solidFill>
                <a:latin typeface="Times New Roman"/>
                <a:ea typeface="Times New Roman"/>
                <a:cs typeface="Nazanin"/>
              </a:rPr>
              <a:t>مَ</a:t>
            </a:r>
            <a:r>
              <a:rPr lang="ar-SA" sz="2800" dirty="0" smtClean="0">
                <a:latin typeface="Times New Roman"/>
                <a:ea typeface="Times New Roman"/>
                <a:cs typeface="Nazanin"/>
              </a:rPr>
              <a:t>ضر</a:t>
            </a:r>
            <a:r>
              <a:rPr lang="ar-SA" sz="2800" dirty="0" smtClean="0">
                <a:solidFill>
                  <a:srgbClr val="FF0000"/>
                </a:solidFill>
                <a:latin typeface="Times New Roman"/>
                <a:ea typeface="Times New Roman"/>
                <a:cs typeface="Nazanin"/>
              </a:rPr>
              <a:t>و</a:t>
            </a:r>
            <a:r>
              <a:rPr lang="ar-SA" sz="2800" dirty="0" smtClean="0">
                <a:latin typeface="Times New Roman"/>
                <a:ea typeface="Times New Roman"/>
                <a:cs typeface="Nazanin"/>
              </a:rPr>
              <a:t>ب</a:t>
            </a:r>
            <a:r>
              <a:rPr lang="fa-IR" sz="2800" dirty="0" smtClean="0">
                <a:cs typeface="Nazanin"/>
              </a:rPr>
              <a:t>                </a:t>
            </a:r>
            <a:endParaRPr lang="en-US" sz="2800" dirty="0" smtClean="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32</a:t>
            </a:fld>
            <a:endParaRPr lang="fa-IR"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چهارم (اسم جامد و اسم مشتق)</a:t>
            </a:r>
            <a:endParaRPr lang="fa-IR" sz="4400" dirty="0">
              <a:cs typeface="Homa" pitchFamily="2" charset="-78"/>
            </a:endParaRPr>
          </a:p>
        </p:txBody>
      </p:sp>
      <p:sp>
        <p:nvSpPr>
          <p:cNvPr id="3" name="Content Placeholder 2"/>
          <p:cNvSpPr>
            <a:spLocks noGrp="1"/>
          </p:cNvSpPr>
          <p:nvPr>
            <p:ph idx="1"/>
          </p:nvPr>
        </p:nvSpPr>
        <p:spPr/>
        <p:txBody>
          <a:bodyPr>
            <a:normAutofit/>
          </a:bodyPr>
          <a:lstStyle/>
          <a:p>
            <a:pPr>
              <a:buNone/>
            </a:pPr>
            <a:r>
              <a:rPr lang="ar-SA" sz="2800" dirty="0" smtClean="0">
                <a:cs typeface="Nazanin"/>
              </a:rPr>
              <a:t>آيا ساختن اسم فاعل و اسم مفعول در ثلاثي مزيد فرق مي كند؟ </a:t>
            </a:r>
            <a:endParaRPr lang="en-US" sz="2800" dirty="0" smtClean="0">
              <a:cs typeface="Nazanin"/>
            </a:endParaRPr>
          </a:p>
          <a:p>
            <a:pPr>
              <a:buNone/>
            </a:pPr>
            <a:r>
              <a:rPr lang="ar-SA" sz="2800" dirty="0" smtClean="0">
                <a:cs typeface="Nazanin"/>
              </a:rPr>
              <a:t>اسم فاعل در فعلهاي ثلاثي مزيد از فعل مضارع ساخته مي شود. حرفِ مضارعه (يـ ) را بر مي داريم و به</a:t>
            </a:r>
            <a:endParaRPr lang="fa-IR" sz="2800" dirty="0" smtClean="0">
              <a:cs typeface="Nazanin"/>
            </a:endParaRPr>
          </a:p>
          <a:p>
            <a:pPr>
              <a:buNone/>
            </a:pPr>
            <a:r>
              <a:rPr lang="ar-SA" sz="2800" dirty="0" smtClean="0">
                <a:cs typeface="Nazanin"/>
              </a:rPr>
              <a:t>جاي آن ( مُـ ) مي آوريم.  سپس يك حرف مانده به آخر، كسره مي گيرد. </a:t>
            </a:r>
            <a:r>
              <a:rPr lang="ar-SA" sz="2800" dirty="0" smtClean="0">
                <a:solidFill>
                  <a:srgbClr val="FF0000"/>
                </a:solidFill>
                <a:cs typeface="Nazanin"/>
              </a:rPr>
              <a:t>مثال:</a:t>
            </a:r>
            <a:endParaRPr lang="en-US" sz="2800" dirty="0" smtClean="0">
              <a:solidFill>
                <a:srgbClr val="FF0000"/>
              </a:solidFill>
              <a:cs typeface="Nazanin"/>
            </a:endParaRPr>
          </a:p>
          <a:p>
            <a:pPr>
              <a:buNone/>
            </a:pPr>
            <a:r>
              <a:rPr lang="ar-SA" sz="2800" dirty="0" smtClean="0">
                <a:solidFill>
                  <a:srgbClr val="00B0F0"/>
                </a:solidFill>
                <a:cs typeface="Nazanin"/>
              </a:rPr>
              <a:t>يُ</a:t>
            </a:r>
            <a:r>
              <a:rPr lang="ar-SA" sz="2800" dirty="0" smtClean="0">
                <a:solidFill>
                  <a:srgbClr val="1C11FF"/>
                </a:solidFill>
                <a:cs typeface="Nazanin"/>
              </a:rPr>
              <a:t>عَلِّمُ	</a:t>
            </a:r>
            <a:r>
              <a:rPr lang="ar-SA" sz="2800" dirty="0" smtClean="0">
                <a:solidFill>
                  <a:srgbClr val="00B0F0"/>
                </a:solidFill>
                <a:cs typeface="Nazanin"/>
              </a:rPr>
              <a:t>مُ</a:t>
            </a:r>
            <a:r>
              <a:rPr lang="ar-SA" sz="2800" dirty="0" smtClean="0">
                <a:solidFill>
                  <a:srgbClr val="1C11FF"/>
                </a:solidFill>
                <a:cs typeface="Nazanin"/>
              </a:rPr>
              <a:t>علِّم</a:t>
            </a:r>
            <a:r>
              <a:rPr lang="ar-SA" sz="2800" dirty="0" smtClean="0">
                <a:cs typeface="Nazanin"/>
              </a:rPr>
              <a:t>	</a:t>
            </a:r>
            <a:r>
              <a:rPr lang="ar-SA" sz="2800" dirty="0" smtClean="0">
                <a:solidFill>
                  <a:srgbClr val="00B0F0"/>
                </a:solidFill>
                <a:cs typeface="Nazanin"/>
              </a:rPr>
              <a:t>يُ</a:t>
            </a:r>
            <a:r>
              <a:rPr lang="ar-SA" sz="2800" dirty="0" smtClean="0">
                <a:solidFill>
                  <a:srgbClr val="FF0000"/>
                </a:solidFill>
                <a:cs typeface="Nazanin"/>
              </a:rPr>
              <a:t>صلِحُ	</a:t>
            </a:r>
            <a:r>
              <a:rPr lang="fa-IR" sz="2800" dirty="0" smtClean="0">
                <a:solidFill>
                  <a:srgbClr val="FF0000"/>
                </a:solidFill>
                <a:cs typeface="Nazanin"/>
              </a:rPr>
              <a:t>   </a:t>
            </a:r>
            <a:r>
              <a:rPr lang="ar-SA" sz="2800" dirty="0" smtClean="0">
                <a:solidFill>
                  <a:srgbClr val="00B0F0"/>
                </a:solidFill>
                <a:cs typeface="Nazanin"/>
              </a:rPr>
              <a:t>مُ</a:t>
            </a:r>
            <a:r>
              <a:rPr lang="ar-SA" sz="2800" dirty="0" smtClean="0">
                <a:solidFill>
                  <a:srgbClr val="FF0000"/>
                </a:solidFill>
                <a:cs typeface="Nazanin"/>
              </a:rPr>
              <a:t>صلِح            </a:t>
            </a:r>
            <a:r>
              <a:rPr lang="ar-SA" sz="2800" dirty="0" smtClean="0">
                <a:solidFill>
                  <a:srgbClr val="00B0F0"/>
                </a:solidFill>
                <a:cs typeface="Nazanin"/>
              </a:rPr>
              <a:t>يُ</a:t>
            </a:r>
            <a:r>
              <a:rPr lang="ar-SA" sz="2800" dirty="0" smtClean="0">
                <a:solidFill>
                  <a:srgbClr val="067E00"/>
                </a:solidFill>
                <a:cs typeface="Nazanin"/>
              </a:rPr>
              <a:t>جاهِدُ	</a:t>
            </a:r>
            <a:r>
              <a:rPr lang="fa-IR" sz="2800" dirty="0" smtClean="0">
                <a:solidFill>
                  <a:srgbClr val="067E00"/>
                </a:solidFill>
                <a:cs typeface="Nazanin"/>
              </a:rPr>
              <a:t>            </a:t>
            </a:r>
            <a:r>
              <a:rPr lang="ar-SA" sz="2800" dirty="0" smtClean="0">
                <a:solidFill>
                  <a:srgbClr val="00B0F0"/>
                </a:solidFill>
                <a:cs typeface="Nazanin"/>
              </a:rPr>
              <a:t>مُ</a:t>
            </a:r>
            <a:r>
              <a:rPr lang="ar-SA" sz="2800" dirty="0" smtClean="0">
                <a:solidFill>
                  <a:srgbClr val="067E00"/>
                </a:solidFill>
                <a:cs typeface="Nazanin"/>
              </a:rPr>
              <a:t>جاهِد</a:t>
            </a:r>
            <a:r>
              <a:rPr lang="ar-SA" sz="2800" dirty="0" smtClean="0">
                <a:cs typeface="Nazanin"/>
              </a:rPr>
              <a:t>	</a:t>
            </a:r>
            <a:r>
              <a:rPr lang="ar-SA" sz="2800" dirty="0" smtClean="0">
                <a:solidFill>
                  <a:srgbClr val="00B0F0"/>
                </a:solidFill>
                <a:cs typeface="Nazanin"/>
              </a:rPr>
              <a:t>يَ</a:t>
            </a:r>
            <a:r>
              <a:rPr lang="ar-SA" sz="2800" dirty="0" smtClean="0">
                <a:solidFill>
                  <a:srgbClr val="C00000"/>
                </a:solidFill>
                <a:cs typeface="Nazanin"/>
              </a:rPr>
              <a:t>نتَظِرُ</a:t>
            </a:r>
            <a:r>
              <a:rPr lang="fa-IR" sz="2800" dirty="0" smtClean="0">
                <a:solidFill>
                  <a:srgbClr val="C00000"/>
                </a:solidFill>
                <a:cs typeface="Nazanin"/>
              </a:rPr>
              <a:t>	</a:t>
            </a:r>
            <a:r>
              <a:rPr lang="ar-SA" sz="2800" dirty="0" smtClean="0">
                <a:solidFill>
                  <a:srgbClr val="00B0F0"/>
                </a:solidFill>
                <a:cs typeface="Nazanin"/>
              </a:rPr>
              <a:t>مُ</a:t>
            </a:r>
            <a:r>
              <a:rPr lang="ar-SA" sz="2800" dirty="0" smtClean="0">
                <a:solidFill>
                  <a:srgbClr val="C00000"/>
                </a:solidFill>
                <a:cs typeface="Nazanin"/>
              </a:rPr>
              <a:t>نتَظِر</a:t>
            </a:r>
            <a:endParaRPr lang="en-US" sz="2800" dirty="0" smtClean="0">
              <a:solidFill>
                <a:srgbClr val="C00000"/>
              </a:solidFill>
              <a:cs typeface="Nazanin"/>
            </a:endParaRPr>
          </a:p>
          <a:p>
            <a:pPr>
              <a:buNone/>
            </a:pPr>
            <a:r>
              <a:rPr lang="ar-SA" sz="2800" dirty="0" smtClean="0">
                <a:cs typeface="Nazanin"/>
              </a:rPr>
              <a:t>اسم مفعول در فعلهاي ثلاثي مزيد به همان روشِ اسم فاعل ساخته مي شود ولي يك حرف مانده به</a:t>
            </a:r>
            <a:endParaRPr lang="fa-IR" sz="2800" dirty="0" smtClean="0">
              <a:cs typeface="Nazanin"/>
            </a:endParaRPr>
          </a:p>
          <a:p>
            <a:pPr>
              <a:buNone/>
            </a:pPr>
            <a:r>
              <a:rPr lang="ar-SA" sz="2800" dirty="0" smtClean="0">
                <a:cs typeface="Nazanin"/>
              </a:rPr>
              <a:t>آخر، فتحه مي گيرد. مثال:</a:t>
            </a:r>
            <a:endParaRPr lang="en-US" sz="2800" dirty="0" smtClean="0">
              <a:cs typeface="Nazanin"/>
            </a:endParaRPr>
          </a:p>
          <a:p>
            <a:pPr>
              <a:buNone/>
            </a:pPr>
            <a:r>
              <a:rPr lang="ar-SA" sz="2800" dirty="0" smtClean="0">
                <a:solidFill>
                  <a:srgbClr val="FF0000"/>
                </a:solidFill>
                <a:cs typeface="Nazanin"/>
              </a:rPr>
              <a:t>يَ</a:t>
            </a:r>
            <a:r>
              <a:rPr lang="ar-SA" sz="2800" dirty="0" smtClean="0">
                <a:cs typeface="Nazanin"/>
              </a:rPr>
              <a:t>نتَظِرُ	</a:t>
            </a:r>
            <a:r>
              <a:rPr lang="fa-IR" sz="2800" dirty="0" smtClean="0">
                <a:cs typeface="Nazanin"/>
              </a:rPr>
              <a:t>	</a:t>
            </a:r>
            <a:r>
              <a:rPr lang="ar-SA" sz="2800" dirty="0" smtClean="0">
                <a:solidFill>
                  <a:srgbClr val="FF0000"/>
                </a:solidFill>
                <a:cs typeface="Nazanin"/>
              </a:rPr>
              <a:t>مُ</a:t>
            </a:r>
            <a:r>
              <a:rPr lang="ar-SA" sz="2800" dirty="0" smtClean="0">
                <a:cs typeface="Nazanin"/>
              </a:rPr>
              <a:t>نتظَر		</a:t>
            </a:r>
            <a:r>
              <a:rPr lang="fa-IR" sz="2800" dirty="0" smtClean="0">
                <a:cs typeface="Nazanin"/>
              </a:rPr>
              <a:t>		</a:t>
            </a:r>
            <a:r>
              <a:rPr lang="ar-SA" sz="2800" dirty="0" smtClean="0">
                <a:solidFill>
                  <a:srgbClr val="FF0000"/>
                </a:solidFill>
                <a:cs typeface="Nazanin"/>
              </a:rPr>
              <a:t>يُ</a:t>
            </a:r>
            <a:r>
              <a:rPr lang="ar-SA" sz="2800" dirty="0" smtClean="0">
                <a:cs typeface="Nazanin"/>
              </a:rPr>
              <a:t>قَلِّدُ	</a:t>
            </a:r>
            <a:r>
              <a:rPr lang="fa-IR" sz="2800" dirty="0" smtClean="0">
                <a:cs typeface="Nazanin"/>
              </a:rPr>
              <a:t>	</a:t>
            </a:r>
            <a:r>
              <a:rPr lang="fa-IR" sz="2800" dirty="0" smtClean="0">
                <a:solidFill>
                  <a:srgbClr val="FF0000"/>
                </a:solidFill>
                <a:cs typeface="Nazanin"/>
              </a:rPr>
              <a:t>مُ</a:t>
            </a:r>
            <a:r>
              <a:rPr lang="fa-IR" sz="2800" dirty="0" smtClean="0">
                <a:cs typeface="Nazanin"/>
              </a:rPr>
              <a:t>قَلَّد</a:t>
            </a:r>
            <a:endParaRPr lang="en-US" sz="2800" dirty="0" smtClean="0">
              <a:cs typeface="Nazanin"/>
            </a:endParaRPr>
          </a:p>
          <a:p>
            <a:pPr>
              <a:buNone/>
            </a:pPr>
            <a:r>
              <a:rPr lang="ar-SA" sz="2800" dirty="0" smtClean="0">
                <a:solidFill>
                  <a:srgbClr val="FF0000"/>
                </a:solidFill>
                <a:cs typeface="Nazanin"/>
              </a:rPr>
              <a:t>يُ</a:t>
            </a:r>
            <a:r>
              <a:rPr lang="ar-SA" sz="2800" dirty="0" smtClean="0">
                <a:solidFill>
                  <a:schemeClr val="tx1"/>
                </a:solidFill>
                <a:cs typeface="Nazanin"/>
              </a:rPr>
              <a:t>رْ</a:t>
            </a:r>
            <a:r>
              <a:rPr lang="ar-SA" sz="2800" dirty="0" smtClean="0">
                <a:cs typeface="Nazanin"/>
              </a:rPr>
              <a:t>سِلُ	</a:t>
            </a:r>
            <a:r>
              <a:rPr lang="fa-IR" sz="2800" dirty="0" smtClean="0">
                <a:cs typeface="Nazanin"/>
              </a:rPr>
              <a:t>	</a:t>
            </a:r>
            <a:r>
              <a:rPr lang="ar-SA" sz="2800" dirty="0" smtClean="0">
                <a:solidFill>
                  <a:srgbClr val="FF0000"/>
                </a:solidFill>
                <a:cs typeface="Nazanin"/>
              </a:rPr>
              <a:t>مُ</a:t>
            </a:r>
            <a:r>
              <a:rPr lang="ar-SA" sz="2800" dirty="0" smtClean="0">
                <a:cs typeface="Nazanin"/>
              </a:rPr>
              <a:t>رْسَل		</a:t>
            </a:r>
            <a:r>
              <a:rPr lang="fa-IR" sz="2800" dirty="0" smtClean="0">
                <a:cs typeface="Nazanin"/>
              </a:rPr>
              <a:t>		</a:t>
            </a:r>
            <a:r>
              <a:rPr lang="ar-SA" sz="2800" dirty="0" smtClean="0">
                <a:solidFill>
                  <a:srgbClr val="FF0000"/>
                </a:solidFill>
                <a:cs typeface="Nazanin"/>
              </a:rPr>
              <a:t>يَ</a:t>
            </a:r>
            <a:r>
              <a:rPr lang="ar-SA" sz="2800" dirty="0" smtClean="0">
                <a:cs typeface="Nazanin"/>
              </a:rPr>
              <a:t>عتَمِدُ	</a:t>
            </a:r>
            <a:r>
              <a:rPr lang="fa-IR" sz="2800" dirty="0" smtClean="0">
                <a:cs typeface="Nazanin"/>
              </a:rPr>
              <a:t>	</a:t>
            </a:r>
            <a:r>
              <a:rPr lang="ar-SA" sz="2800" dirty="0" smtClean="0">
                <a:solidFill>
                  <a:srgbClr val="FF0000"/>
                </a:solidFill>
                <a:cs typeface="Nazanin"/>
              </a:rPr>
              <a:t>مُ</a:t>
            </a:r>
            <a:r>
              <a:rPr lang="ar-SA" sz="2800" dirty="0" smtClean="0">
                <a:cs typeface="Nazanin"/>
              </a:rPr>
              <a:t>عتَمَد</a:t>
            </a:r>
            <a:endParaRPr lang="en-US" sz="2800" dirty="0" smtClean="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33</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پنجم</a:t>
            </a:r>
            <a:endParaRPr lang="fa-IR" sz="4400" dirty="0">
              <a:cs typeface="Homa" pitchFamily="2" charset="-78"/>
            </a:endParaRPr>
          </a:p>
        </p:txBody>
      </p:sp>
      <p:sp>
        <p:nvSpPr>
          <p:cNvPr id="3" name="Content Placeholder 2"/>
          <p:cNvSpPr>
            <a:spLocks noGrp="1"/>
          </p:cNvSpPr>
          <p:nvPr>
            <p:ph idx="1"/>
          </p:nvPr>
        </p:nvSpPr>
        <p:spPr>
          <a:xfrm>
            <a:off x="214282" y="1554162"/>
            <a:ext cx="8777318" cy="5018110"/>
          </a:xfrm>
        </p:spPr>
        <p:txBody>
          <a:bodyPr>
            <a:normAutofit/>
          </a:bodyPr>
          <a:lstStyle/>
          <a:p>
            <a:pPr>
              <a:buNone/>
            </a:pPr>
            <a:r>
              <a:rPr lang="ar-SA" sz="2800" dirty="0" smtClean="0">
                <a:solidFill>
                  <a:srgbClr val="1C11FF"/>
                </a:solidFill>
                <a:cs typeface="Nazanin"/>
              </a:rPr>
              <a:t>اسم مكان و اسم زمان</a:t>
            </a:r>
            <a:endParaRPr lang="en-US" sz="2800" dirty="0" smtClean="0">
              <a:solidFill>
                <a:srgbClr val="1C11FF"/>
              </a:solidFill>
              <a:cs typeface="Nazanin"/>
            </a:endParaRPr>
          </a:p>
          <a:p>
            <a:pPr>
              <a:buNone/>
            </a:pPr>
            <a:r>
              <a:rPr lang="ar-SA" sz="2800" dirty="0" smtClean="0">
                <a:cs typeface="Nazanin"/>
              </a:rPr>
              <a:t>اسم مكان و زمان بر وزن مَفعَل يا مَفعِل مي آيند</a:t>
            </a:r>
            <a:r>
              <a:rPr lang="fa-IR" sz="2800" dirty="0" smtClean="0">
                <a:cs typeface="Nazanin"/>
              </a:rPr>
              <a:t>:</a:t>
            </a:r>
            <a:r>
              <a:rPr lang="ar-SA" sz="2800" dirty="0" smtClean="0">
                <a:cs typeface="Nazanin"/>
              </a:rPr>
              <a:t>    </a:t>
            </a:r>
            <a:r>
              <a:rPr lang="ar-SA" sz="2800" dirty="0" smtClean="0">
                <a:solidFill>
                  <a:srgbClr val="C00000"/>
                </a:solidFill>
                <a:cs typeface="Nazanin"/>
              </a:rPr>
              <a:t>مَفْعَل </a:t>
            </a:r>
            <a:r>
              <a:rPr lang="ar-SA" sz="2800" dirty="0" smtClean="0">
                <a:solidFill>
                  <a:schemeClr val="tx1"/>
                </a:solidFill>
                <a:cs typeface="Nazanin"/>
              </a:rPr>
              <a:t>و</a:t>
            </a:r>
            <a:r>
              <a:rPr lang="ar-SA" sz="2800" dirty="0" smtClean="0">
                <a:solidFill>
                  <a:srgbClr val="C00000"/>
                </a:solidFill>
                <a:cs typeface="Nazanin"/>
              </a:rPr>
              <a:t> مَفْعِل</a:t>
            </a:r>
            <a:endParaRPr lang="en-US" sz="2800" dirty="0" smtClean="0">
              <a:solidFill>
                <a:srgbClr val="C00000"/>
              </a:solidFill>
              <a:cs typeface="Nazanin"/>
            </a:endParaRPr>
          </a:p>
          <a:p>
            <a:pPr>
              <a:buNone/>
            </a:pPr>
            <a:r>
              <a:rPr lang="ar-SA" sz="2800" dirty="0" smtClean="0">
                <a:cs typeface="Nazanin"/>
              </a:rPr>
              <a:t>و همان طور كه از نامشان پيداست بر زمان و مكان دلالت مي كنند.</a:t>
            </a:r>
            <a:endParaRPr lang="en-US" sz="2800" dirty="0" smtClean="0">
              <a:cs typeface="Nazanin"/>
            </a:endParaRPr>
          </a:p>
          <a:p>
            <a:pPr>
              <a:buNone/>
            </a:pPr>
            <a:r>
              <a:rPr lang="ar-SA" sz="2800" dirty="0" smtClean="0">
                <a:cs typeface="Nazanin"/>
              </a:rPr>
              <a:t>به نحوه ساختن اسم مكان و زمان دقّت كنيد: </a:t>
            </a:r>
            <a:endParaRPr lang="en-US" sz="2800" dirty="0" smtClean="0">
              <a:cs typeface="Nazanin"/>
            </a:endParaRPr>
          </a:p>
          <a:p>
            <a:pPr>
              <a:buNone/>
            </a:pPr>
            <a:r>
              <a:rPr lang="ar-SA" sz="2800" dirty="0" smtClean="0">
                <a:cs typeface="Nazanin"/>
              </a:rPr>
              <a:t>كَتَبَ	كتب	مَكْتَب      </a:t>
            </a:r>
            <a:r>
              <a:rPr lang="fa-IR" sz="2800" dirty="0" smtClean="0">
                <a:cs typeface="Nazanin"/>
              </a:rPr>
              <a:t>			</a:t>
            </a:r>
            <a:r>
              <a:rPr lang="ar-SA" sz="2800" dirty="0" smtClean="0">
                <a:cs typeface="Nazanin"/>
              </a:rPr>
              <a:t>سَجَدَ	سجد	مَسْجِد</a:t>
            </a:r>
            <a:endParaRPr lang="en-US" sz="2800" dirty="0" smtClean="0">
              <a:cs typeface="Nazanin"/>
            </a:endParaRPr>
          </a:p>
          <a:p>
            <a:pPr>
              <a:buNone/>
            </a:pPr>
            <a:r>
              <a:rPr lang="ar-SA" sz="2800" dirty="0" smtClean="0">
                <a:cs typeface="Nazanin"/>
              </a:rPr>
              <a:t>عَبَدَ		عبد	مَعْبَد           </a:t>
            </a:r>
            <a:r>
              <a:rPr lang="fa-IR" sz="2800" dirty="0" smtClean="0">
                <a:cs typeface="Nazanin"/>
              </a:rPr>
              <a:t>		</a:t>
            </a:r>
            <a:r>
              <a:rPr lang="ar-SA" sz="2800" dirty="0" smtClean="0">
                <a:cs typeface="Nazanin"/>
              </a:rPr>
              <a:t>نَزَلَ	نزل	مَنْزِل</a:t>
            </a:r>
            <a:endParaRPr lang="en-US" sz="2800" dirty="0" smtClean="0">
              <a:cs typeface="Nazanin"/>
            </a:endParaRPr>
          </a:p>
          <a:p>
            <a:pPr>
              <a:buNone/>
            </a:pPr>
            <a:r>
              <a:rPr lang="ar-SA" sz="2800" dirty="0" smtClean="0">
                <a:cs typeface="Nazanin"/>
              </a:rPr>
              <a:t>غَرُبَ	غرب	مَغْرِب      </a:t>
            </a:r>
            <a:r>
              <a:rPr lang="fa-IR" sz="2800" dirty="0" smtClean="0">
                <a:cs typeface="Nazanin"/>
              </a:rPr>
              <a:t>			</a:t>
            </a:r>
            <a:r>
              <a:rPr lang="ar-SA" sz="2800" dirty="0" smtClean="0">
                <a:cs typeface="Nazanin"/>
              </a:rPr>
              <a:t> لَعِبَ	لعب	مَلْعَب</a:t>
            </a:r>
            <a:endParaRPr lang="en-US" sz="2800" dirty="0" smtClean="0">
              <a:cs typeface="Nazanin"/>
            </a:endParaRPr>
          </a:p>
          <a:p>
            <a:pPr>
              <a:buNone/>
            </a:pPr>
            <a:endParaRPr lang="en-US" sz="2800" dirty="0" smtClean="0">
              <a:cs typeface="Nazanin"/>
            </a:endParaRPr>
          </a:p>
          <a:p>
            <a:pPr>
              <a:buNone/>
            </a:pPr>
            <a:endParaRPr lang="fa-IR" sz="2800" dirty="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34</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پنجم</a:t>
            </a:r>
            <a:endParaRPr lang="fa-IR" sz="4400" dirty="0">
              <a:cs typeface="Homa" pitchFamily="2" charset="-78"/>
            </a:endParaRPr>
          </a:p>
        </p:txBody>
      </p:sp>
      <p:sp>
        <p:nvSpPr>
          <p:cNvPr id="3" name="Content Placeholder 2"/>
          <p:cNvSpPr>
            <a:spLocks noGrp="1"/>
          </p:cNvSpPr>
          <p:nvPr>
            <p:ph idx="1"/>
          </p:nvPr>
        </p:nvSpPr>
        <p:spPr>
          <a:xfrm>
            <a:off x="304800" y="1554162"/>
            <a:ext cx="8686800" cy="4803796"/>
          </a:xfrm>
        </p:spPr>
        <p:txBody>
          <a:bodyPr>
            <a:normAutofit/>
          </a:bodyPr>
          <a:lstStyle/>
          <a:p>
            <a:pPr>
              <a:buNone/>
            </a:pPr>
            <a:r>
              <a:rPr lang="ar-SA" sz="2800" dirty="0" smtClean="0">
                <a:solidFill>
                  <a:srgbClr val="1C11FF"/>
                </a:solidFill>
                <a:cs typeface="Nazanin"/>
              </a:rPr>
              <a:t>دو نكته:</a:t>
            </a:r>
            <a:endParaRPr lang="en-US" sz="2800" dirty="0" smtClean="0">
              <a:solidFill>
                <a:srgbClr val="1C11FF"/>
              </a:solidFill>
              <a:cs typeface="Nazanin"/>
            </a:endParaRPr>
          </a:p>
          <a:p>
            <a:pPr>
              <a:buNone/>
            </a:pPr>
            <a:r>
              <a:rPr lang="ar-SA" sz="2800" dirty="0" smtClean="0">
                <a:solidFill>
                  <a:srgbClr val="C00000"/>
                </a:solidFill>
                <a:cs typeface="Nazanin"/>
              </a:rPr>
              <a:t>نكته 1: </a:t>
            </a:r>
            <a:r>
              <a:rPr lang="ar-SA" sz="2800" dirty="0" smtClean="0">
                <a:cs typeface="Nazanin"/>
              </a:rPr>
              <a:t>در زبان فارسي غالباً اسم مكان و زمان فقط مفهوم مكاني دارند امّا در عربي، هم مفهوم مكاني و</a:t>
            </a:r>
            <a:endParaRPr lang="fa-IR" sz="2800" dirty="0" smtClean="0">
              <a:cs typeface="Nazanin"/>
            </a:endParaRPr>
          </a:p>
          <a:p>
            <a:pPr>
              <a:buNone/>
            </a:pPr>
            <a:r>
              <a:rPr lang="ar-SA" sz="2800" dirty="0" smtClean="0">
                <a:cs typeface="Nazanin"/>
              </a:rPr>
              <a:t>هم مفهوم زماني دارند.</a:t>
            </a:r>
            <a:endParaRPr lang="en-US" sz="2800" dirty="0" smtClean="0">
              <a:cs typeface="Nazanin"/>
            </a:endParaRPr>
          </a:p>
          <a:p>
            <a:pPr>
              <a:buNone/>
            </a:pPr>
            <a:r>
              <a:rPr lang="ar-SA" sz="2800" dirty="0" smtClean="0">
                <a:solidFill>
                  <a:srgbClr val="C00000"/>
                </a:solidFill>
                <a:cs typeface="Nazanin"/>
              </a:rPr>
              <a:t>نكته 2: </a:t>
            </a:r>
            <a:r>
              <a:rPr lang="ar-SA" sz="2800" dirty="0" smtClean="0">
                <a:cs typeface="Nazanin"/>
              </a:rPr>
              <a:t>(نكته خارج از كتاب درسي) كلماتي مانند: مدرسة، مزرعة نيز اسم مكان هستند و « ة » در آخر</a:t>
            </a:r>
            <a:endParaRPr lang="fa-IR" sz="2800" dirty="0" smtClean="0">
              <a:cs typeface="Nazanin"/>
            </a:endParaRPr>
          </a:p>
          <a:p>
            <a:pPr>
              <a:buNone/>
            </a:pPr>
            <a:r>
              <a:rPr lang="ar-SA" sz="2800" dirty="0" smtClean="0">
                <a:cs typeface="Nazanin"/>
              </a:rPr>
              <a:t>آنها به معني كثرت (بسياري) است. مدرسة: جايي كه در آن بسيار درس مي خوانند.</a:t>
            </a:r>
            <a:endParaRPr lang="en-US" sz="2800" dirty="0" smtClean="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35</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پنجم</a:t>
            </a:r>
            <a:endParaRPr lang="fa-IR" sz="4400" dirty="0">
              <a:cs typeface="Homa" pitchFamily="2" charset="-78"/>
            </a:endParaRPr>
          </a:p>
        </p:txBody>
      </p:sp>
      <p:sp>
        <p:nvSpPr>
          <p:cNvPr id="3" name="Content Placeholder 2"/>
          <p:cNvSpPr>
            <a:spLocks noGrp="1"/>
          </p:cNvSpPr>
          <p:nvPr>
            <p:ph idx="1"/>
          </p:nvPr>
        </p:nvSpPr>
        <p:spPr>
          <a:xfrm>
            <a:off x="304800" y="1554162"/>
            <a:ext cx="8686800" cy="4946672"/>
          </a:xfrm>
        </p:spPr>
        <p:txBody>
          <a:bodyPr>
            <a:noAutofit/>
          </a:bodyPr>
          <a:lstStyle/>
          <a:p>
            <a:pPr>
              <a:buNone/>
            </a:pPr>
            <a:r>
              <a:rPr lang="fa-IR" sz="2800" dirty="0" smtClean="0">
                <a:solidFill>
                  <a:srgbClr val="1C11FF"/>
                </a:solidFill>
                <a:cs typeface="Nazanin"/>
              </a:rPr>
              <a:t>صفت </a:t>
            </a:r>
            <a:r>
              <a:rPr lang="ar-SA" sz="2800" dirty="0" smtClean="0">
                <a:solidFill>
                  <a:srgbClr val="1C11FF"/>
                </a:solidFill>
                <a:cs typeface="Nazanin"/>
              </a:rPr>
              <a:t>مشبّهه</a:t>
            </a:r>
            <a:endParaRPr lang="en-US" sz="2800" dirty="0" smtClean="0">
              <a:solidFill>
                <a:srgbClr val="1C11FF"/>
              </a:solidFill>
              <a:cs typeface="Nazanin"/>
            </a:endParaRPr>
          </a:p>
          <a:p>
            <a:pPr>
              <a:buNone/>
            </a:pPr>
            <a:r>
              <a:rPr lang="ar-SA" sz="2800" dirty="0" smtClean="0">
                <a:cs typeface="Nazanin"/>
              </a:rPr>
              <a:t>مي توان گفت صفت مشبهه همان صفت ساده در فارسي است. مثال: </a:t>
            </a:r>
            <a:endParaRPr lang="en-US" sz="2800" dirty="0" smtClean="0">
              <a:cs typeface="Nazanin"/>
            </a:endParaRPr>
          </a:p>
          <a:p>
            <a:pPr>
              <a:buNone/>
            </a:pPr>
            <a:r>
              <a:rPr lang="ar-SA" sz="2800" dirty="0" smtClean="0">
                <a:solidFill>
                  <a:srgbClr val="C00000"/>
                </a:solidFill>
                <a:cs typeface="Nazanin"/>
              </a:rPr>
              <a:t>جَميل: </a:t>
            </a:r>
            <a:r>
              <a:rPr lang="ar-SA" sz="2800" dirty="0" smtClean="0">
                <a:cs typeface="Nazanin"/>
              </a:rPr>
              <a:t>زيبا	</a:t>
            </a:r>
            <a:r>
              <a:rPr lang="ar-SA" sz="2800" dirty="0" smtClean="0">
                <a:solidFill>
                  <a:srgbClr val="C00000"/>
                </a:solidFill>
                <a:cs typeface="Nazanin"/>
              </a:rPr>
              <a:t>قَبيح: </a:t>
            </a:r>
            <a:r>
              <a:rPr lang="ar-SA" sz="2800" dirty="0" smtClean="0">
                <a:cs typeface="Nazanin"/>
              </a:rPr>
              <a:t>زشت	</a:t>
            </a:r>
            <a:r>
              <a:rPr lang="ar-SA" sz="2800" dirty="0" smtClean="0">
                <a:solidFill>
                  <a:srgbClr val="C00000"/>
                </a:solidFill>
                <a:cs typeface="Nazanin"/>
              </a:rPr>
              <a:t>خَشِن: </a:t>
            </a:r>
            <a:r>
              <a:rPr lang="ar-SA" sz="2800" dirty="0" smtClean="0">
                <a:cs typeface="Nazanin"/>
              </a:rPr>
              <a:t>زبر	</a:t>
            </a:r>
            <a:r>
              <a:rPr lang="fa-IR" sz="2800" dirty="0" smtClean="0">
                <a:cs typeface="Nazanin"/>
              </a:rPr>
              <a:t>	</a:t>
            </a:r>
            <a:r>
              <a:rPr lang="ar-SA" sz="2800" dirty="0" smtClean="0">
                <a:solidFill>
                  <a:srgbClr val="C00000"/>
                </a:solidFill>
                <a:cs typeface="Nazanin"/>
              </a:rPr>
              <a:t>عَطْشان: </a:t>
            </a:r>
            <a:r>
              <a:rPr lang="ar-SA" sz="2800" dirty="0" smtClean="0">
                <a:cs typeface="Nazanin"/>
              </a:rPr>
              <a:t>تشنه     </a:t>
            </a:r>
            <a:endParaRPr lang="fa-IR" sz="2800" dirty="0" smtClean="0">
              <a:cs typeface="Nazanin"/>
            </a:endParaRPr>
          </a:p>
          <a:p>
            <a:pPr>
              <a:buNone/>
            </a:pPr>
            <a:r>
              <a:rPr lang="ar-SA" sz="2800" dirty="0" smtClean="0">
                <a:solidFill>
                  <a:srgbClr val="C00000"/>
                </a:solidFill>
                <a:cs typeface="Nazanin"/>
              </a:rPr>
              <a:t>صَعْب: </a:t>
            </a:r>
            <a:r>
              <a:rPr lang="ar-SA" sz="2800" dirty="0" smtClean="0">
                <a:cs typeface="Nazanin"/>
              </a:rPr>
              <a:t>سخت</a:t>
            </a:r>
            <a:r>
              <a:rPr lang="fa-IR" sz="2800" dirty="0" smtClean="0">
                <a:cs typeface="Nazanin"/>
              </a:rPr>
              <a:t>	</a:t>
            </a:r>
            <a:r>
              <a:rPr lang="ar-SA" sz="2800" dirty="0" smtClean="0">
                <a:solidFill>
                  <a:srgbClr val="C00000"/>
                </a:solidFill>
                <a:cs typeface="Nazanin"/>
              </a:rPr>
              <a:t>كَسِل: </a:t>
            </a:r>
            <a:r>
              <a:rPr lang="ar-SA" sz="2800" dirty="0" smtClean="0">
                <a:cs typeface="Nazanin"/>
              </a:rPr>
              <a:t>تنبل</a:t>
            </a:r>
            <a:r>
              <a:rPr lang="fa-IR" sz="2800" dirty="0" smtClean="0">
                <a:cs typeface="Nazanin"/>
              </a:rPr>
              <a:t>	</a:t>
            </a:r>
            <a:r>
              <a:rPr lang="ar-SA" sz="2800" dirty="0" smtClean="0">
                <a:solidFill>
                  <a:srgbClr val="C00000"/>
                </a:solidFill>
                <a:cs typeface="Nazanin"/>
              </a:rPr>
              <a:t>شريف: </a:t>
            </a:r>
            <a:r>
              <a:rPr lang="ar-SA" sz="2800" dirty="0" smtClean="0">
                <a:cs typeface="Nazanin"/>
              </a:rPr>
              <a:t>شريف	</a:t>
            </a:r>
            <a:r>
              <a:rPr lang="ar-SA" sz="2800" dirty="0" smtClean="0">
                <a:solidFill>
                  <a:srgbClr val="C00000"/>
                </a:solidFill>
                <a:cs typeface="Nazanin"/>
              </a:rPr>
              <a:t>عَذْب: </a:t>
            </a:r>
            <a:r>
              <a:rPr lang="ar-SA" sz="2800" dirty="0" smtClean="0">
                <a:cs typeface="Nazanin"/>
              </a:rPr>
              <a:t>گوارا</a:t>
            </a:r>
            <a:endParaRPr lang="en-US" sz="2800" dirty="0" smtClean="0">
              <a:cs typeface="Nazanin"/>
            </a:endParaRPr>
          </a:p>
          <a:p>
            <a:pPr>
              <a:buNone/>
            </a:pPr>
            <a:r>
              <a:rPr lang="ar-SA" sz="2800" dirty="0" smtClean="0">
                <a:cs typeface="Nazanin"/>
              </a:rPr>
              <a:t>وزنهاي مشهور صفت مشبّهه عبارتند از: فَعيل: شريف   فَعِل: خَشِن    فَعْل: سَهْل   </a:t>
            </a:r>
            <a:r>
              <a:rPr lang="fa-IR" sz="2800" dirty="0" smtClean="0">
                <a:cs typeface="Nazanin"/>
              </a:rPr>
              <a:t>     </a:t>
            </a:r>
            <a:r>
              <a:rPr lang="ar-SA" sz="2800" dirty="0" smtClean="0">
                <a:cs typeface="Nazanin"/>
              </a:rPr>
              <a:t>فَعْلان: عَطْشان</a:t>
            </a:r>
            <a:endParaRPr lang="en-US" sz="2800" dirty="0" smtClean="0">
              <a:cs typeface="Nazanin"/>
            </a:endParaRPr>
          </a:p>
          <a:p>
            <a:pPr>
              <a:buNone/>
            </a:pPr>
            <a:r>
              <a:rPr lang="ar-SA" sz="2800" dirty="0" smtClean="0">
                <a:solidFill>
                  <a:srgbClr val="1C11FF"/>
                </a:solidFill>
                <a:cs typeface="Nazanin"/>
              </a:rPr>
              <a:t>اسم مبالغه</a:t>
            </a:r>
            <a:endParaRPr lang="en-US" sz="2800" dirty="0" smtClean="0">
              <a:solidFill>
                <a:srgbClr val="1C11FF"/>
              </a:solidFill>
              <a:cs typeface="Nazanin"/>
            </a:endParaRPr>
          </a:p>
          <a:p>
            <a:pPr>
              <a:buNone/>
            </a:pPr>
            <a:r>
              <a:rPr lang="ar-SA" sz="2800" dirty="0" smtClean="0">
                <a:cs typeface="Nazanin"/>
              </a:rPr>
              <a:t>اسم مبالغه دو وزن مشهور دارد، كه عبارتند از: </a:t>
            </a:r>
            <a:r>
              <a:rPr lang="ar-SA" sz="2800" dirty="0" smtClean="0">
                <a:solidFill>
                  <a:srgbClr val="FF0000"/>
                </a:solidFill>
                <a:cs typeface="Nazanin"/>
              </a:rPr>
              <a:t>فَعّال  </a:t>
            </a:r>
            <a:r>
              <a:rPr lang="fa-IR" sz="2800" dirty="0" smtClean="0">
                <a:solidFill>
                  <a:srgbClr val="FF0000"/>
                </a:solidFill>
                <a:cs typeface="Nazanin"/>
              </a:rPr>
              <a:t>  </a:t>
            </a:r>
            <a:r>
              <a:rPr lang="ar-SA" sz="2800" dirty="0" smtClean="0">
                <a:solidFill>
                  <a:srgbClr val="FF0000"/>
                </a:solidFill>
                <a:cs typeface="Nazanin"/>
              </a:rPr>
              <a:t>فَعّالة</a:t>
            </a:r>
            <a:endParaRPr lang="en-US" sz="2800" dirty="0" smtClean="0">
              <a:solidFill>
                <a:srgbClr val="FF0000"/>
              </a:solidFill>
              <a:cs typeface="Nazanin"/>
            </a:endParaRPr>
          </a:p>
          <a:p>
            <a:pPr>
              <a:buNone/>
            </a:pPr>
            <a:r>
              <a:rPr lang="ar-SA" sz="2800" dirty="0" smtClean="0">
                <a:cs typeface="Nazanin"/>
              </a:rPr>
              <a:t>اسم مبالغه بر بسياري</a:t>
            </a:r>
            <a:r>
              <a:rPr lang="fa-IR" sz="2800" dirty="0" smtClean="0">
                <a:cs typeface="Nazanin"/>
              </a:rPr>
              <a:t>ِ</a:t>
            </a:r>
            <a:r>
              <a:rPr lang="ar-SA" sz="2800" dirty="0" smtClean="0">
                <a:cs typeface="Nazanin"/>
              </a:rPr>
              <a:t> صفت دلالت دارد. مثلاً: صبّار: يعني كسي كه خيلي صبر مي كند. علّامة: كسي كه</a:t>
            </a:r>
            <a:endParaRPr lang="fa-IR" sz="2800" dirty="0" smtClean="0">
              <a:cs typeface="Nazanin"/>
            </a:endParaRPr>
          </a:p>
          <a:p>
            <a:pPr>
              <a:buNone/>
            </a:pPr>
            <a:r>
              <a:rPr lang="ar-SA" sz="2800" dirty="0" smtClean="0">
                <a:cs typeface="Nazanin"/>
              </a:rPr>
              <a:t>خيلي مي داند</a:t>
            </a:r>
            <a:endParaRPr lang="fa-IR" sz="2800" dirty="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36</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500"/>
                                        <p:tgtEl>
                                          <p:spTgt spid="3">
                                            <p:txEl>
                                              <p:pRg st="8" end="8"/>
                                            </p:txEl>
                                          </p:spTgt>
                                        </p:tgtEl>
                                      </p:cBhvr>
                                    </p:animEffec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پنجم</a:t>
            </a:r>
            <a:endParaRPr lang="fa-IR" sz="4400" dirty="0">
              <a:cs typeface="Homa" pitchFamily="2" charset="-78"/>
            </a:endParaRPr>
          </a:p>
        </p:txBody>
      </p:sp>
      <p:sp>
        <p:nvSpPr>
          <p:cNvPr id="3" name="Content Placeholder 2"/>
          <p:cNvSpPr>
            <a:spLocks noGrp="1"/>
          </p:cNvSpPr>
          <p:nvPr>
            <p:ph idx="1"/>
          </p:nvPr>
        </p:nvSpPr>
        <p:spPr>
          <a:xfrm>
            <a:off x="304800" y="1554162"/>
            <a:ext cx="8686800" cy="4732358"/>
          </a:xfrm>
        </p:spPr>
        <p:txBody>
          <a:bodyPr>
            <a:normAutofit/>
          </a:bodyPr>
          <a:lstStyle/>
          <a:p>
            <a:pPr>
              <a:buNone/>
            </a:pPr>
            <a:r>
              <a:rPr lang="ar-SA" sz="2800" dirty="0" smtClean="0">
                <a:cs typeface="Nazanin"/>
              </a:rPr>
              <a:t>به نحوه ساختنِ اسم مبالغه توجّه  كنيد:</a:t>
            </a:r>
            <a:endParaRPr lang="en-US" sz="2800" dirty="0" smtClean="0">
              <a:cs typeface="Nazanin"/>
            </a:endParaRPr>
          </a:p>
          <a:p>
            <a:pPr>
              <a:buNone/>
            </a:pPr>
            <a:r>
              <a:rPr lang="ar-SA" sz="2800" dirty="0" smtClean="0">
                <a:cs typeface="Nazanin"/>
              </a:rPr>
              <a:t>عَلِمَ		 </a:t>
            </a:r>
            <a:r>
              <a:rPr lang="fa-IR" sz="2800" dirty="0" smtClean="0">
                <a:cs typeface="Nazanin"/>
              </a:rPr>
              <a:t>:	</a:t>
            </a:r>
            <a:r>
              <a:rPr lang="ar-SA" sz="2800" dirty="0" smtClean="0">
                <a:cs typeface="Nazanin"/>
              </a:rPr>
              <a:t>عـ لـ م	</a:t>
            </a:r>
            <a:r>
              <a:rPr lang="fa-IR" sz="2800" dirty="0" smtClean="0">
                <a:cs typeface="Nazanin"/>
              </a:rPr>
              <a:t>:	</a:t>
            </a:r>
            <a:r>
              <a:rPr lang="ar-SA" sz="2800" dirty="0" smtClean="0">
                <a:cs typeface="Nazanin"/>
              </a:rPr>
              <a:t>عـَ لّـ </a:t>
            </a:r>
            <a:r>
              <a:rPr lang="ar-SA" sz="2800" dirty="0" smtClean="0">
                <a:solidFill>
                  <a:srgbClr val="FF0000"/>
                </a:solidFill>
                <a:cs typeface="Nazanin"/>
              </a:rPr>
              <a:t>ا</a:t>
            </a:r>
            <a:r>
              <a:rPr lang="ar-SA" sz="2800" dirty="0" smtClean="0">
                <a:cs typeface="Nazanin"/>
              </a:rPr>
              <a:t> مـ </a:t>
            </a:r>
            <a:r>
              <a:rPr lang="ar-SA" sz="2800" dirty="0" smtClean="0">
                <a:solidFill>
                  <a:srgbClr val="FF0000"/>
                </a:solidFill>
                <a:cs typeface="Nazanin"/>
              </a:rPr>
              <a:t>ة </a:t>
            </a:r>
            <a:r>
              <a:rPr lang="fa-IR" sz="2800" dirty="0" smtClean="0">
                <a:cs typeface="Nazanin"/>
              </a:rPr>
              <a:t>	:	</a:t>
            </a:r>
            <a:r>
              <a:rPr lang="ar-SA" sz="2800" dirty="0" smtClean="0">
                <a:cs typeface="Nazanin"/>
              </a:rPr>
              <a:t>عَلّ</a:t>
            </a:r>
            <a:r>
              <a:rPr lang="ar-SA" sz="2800" dirty="0" smtClean="0">
                <a:solidFill>
                  <a:srgbClr val="FF0000"/>
                </a:solidFill>
                <a:cs typeface="Nazanin"/>
              </a:rPr>
              <a:t>ا</a:t>
            </a:r>
            <a:r>
              <a:rPr lang="ar-SA" sz="2800" dirty="0" smtClean="0">
                <a:cs typeface="Nazanin"/>
              </a:rPr>
              <a:t>م</a:t>
            </a:r>
            <a:r>
              <a:rPr lang="ar-SA" sz="2800" dirty="0" smtClean="0">
                <a:solidFill>
                  <a:srgbClr val="FF0000"/>
                </a:solidFill>
                <a:cs typeface="Nazanin"/>
              </a:rPr>
              <a:t>ة</a:t>
            </a:r>
            <a:endParaRPr lang="en-US" sz="2800" dirty="0" smtClean="0">
              <a:solidFill>
                <a:srgbClr val="FF0000"/>
              </a:solidFill>
              <a:cs typeface="Nazanin"/>
            </a:endParaRPr>
          </a:p>
          <a:p>
            <a:pPr>
              <a:buNone/>
            </a:pPr>
            <a:r>
              <a:rPr lang="ar-SA" sz="2800" dirty="0" smtClean="0">
                <a:cs typeface="Nazanin"/>
              </a:rPr>
              <a:t>غَفَرَ		 </a:t>
            </a:r>
            <a:r>
              <a:rPr lang="fa-IR" sz="2800" dirty="0" smtClean="0">
                <a:cs typeface="Nazanin"/>
              </a:rPr>
              <a:t>:	</a:t>
            </a:r>
            <a:r>
              <a:rPr lang="ar-SA" sz="2800" dirty="0" smtClean="0">
                <a:cs typeface="Nazanin"/>
              </a:rPr>
              <a:t>غـ فـ ر</a:t>
            </a:r>
            <a:r>
              <a:rPr lang="fa-IR" sz="2800" dirty="0" smtClean="0">
                <a:cs typeface="Nazanin"/>
              </a:rPr>
              <a:t>	:	</a:t>
            </a:r>
            <a:r>
              <a:rPr lang="ar-SA" sz="2800" dirty="0" smtClean="0">
                <a:cs typeface="Nazanin"/>
              </a:rPr>
              <a:t>غـَ فّـ</a:t>
            </a:r>
            <a:r>
              <a:rPr lang="ar-SA" sz="2800" dirty="0" smtClean="0">
                <a:solidFill>
                  <a:srgbClr val="FF0000"/>
                </a:solidFill>
                <a:cs typeface="Nazanin"/>
              </a:rPr>
              <a:t> ا </a:t>
            </a:r>
            <a:r>
              <a:rPr lang="ar-SA" sz="2800" dirty="0" smtClean="0">
                <a:cs typeface="Nazanin"/>
              </a:rPr>
              <a:t>ر</a:t>
            </a:r>
            <a:r>
              <a:rPr lang="fa-IR" sz="2800" dirty="0" smtClean="0">
                <a:cs typeface="Nazanin"/>
              </a:rPr>
              <a:t>	:	</a:t>
            </a:r>
            <a:r>
              <a:rPr lang="ar-SA" sz="2800" dirty="0" smtClean="0">
                <a:cs typeface="Nazanin"/>
              </a:rPr>
              <a:t>غَفّ</a:t>
            </a:r>
            <a:r>
              <a:rPr lang="ar-SA" sz="2800" dirty="0" smtClean="0">
                <a:solidFill>
                  <a:srgbClr val="FF0000"/>
                </a:solidFill>
                <a:cs typeface="Nazanin"/>
              </a:rPr>
              <a:t>ا</a:t>
            </a:r>
            <a:r>
              <a:rPr lang="ar-SA" sz="2800" dirty="0" smtClean="0">
                <a:cs typeface="Nazanin"/>
              </a:rPr>
              <a:t>ر</a:t>
            </a:r>
            <a:endParaRPr lang="en-US" sz="2800" dirty="0" smtClean="0">
              <a:cs typeface="Nazanin"/>
            </a:endParaRPr>
          </a:p>
          <a:p>
            <a:pPr>
              <a:buNone/>
            </a:pPr>
            <a:r>
              <a:rPr lang="ar-SA" sz="2800" dirty="0" smtClean="0">
                <a:cs typeface="Nazanin"/>
              </a:rPr>
              <a:t>أمَرَ		 </a:t>
            </a:r>
            <a:r>
              <a:rPr lang="fa-IR" sz="2800" dirty="0" smtClean="0">
                <a:cs typeface="Nazanin"/>
              </a:rPr>
              <a:t>:	</a:t>
            </a:r>
            <a:r>
              <a:rPr lang="ar-SA" sz="2800" dirty="0" smtClean="0">
                <a:cs typeface="Nazanin"/>
              </a:rPr>
              <a:t>أ مـ ر	</a:t>
            </a:r>
            <a:r>
              <a:rPr lang="fa-IR" sz="2800" dirty="0" smtClean="0">
                <a:cs typeface="Nazanin"/>
              </a:rPr>
              <a:t>:	</a:t>
            </a:r>
            <a:r>
              <a:rPr lang="ar-SA" sz="2800" dirty="0" smtClean="0">
                <a:cs typeface="Nazanin"/>
              </a:rPr>
              <a:t>أمّـ </a:t>
            </a:r>
            <a:r>
              <a:rPr lang="ar-SA" sz="2800" dirty="0" smtClean="0">
                <a:solidFill>
                  <a:srgbClr val="FF0000"/>
                </a:solidFill>
                <a:cs typeface="Nazanin"/>
              </a:rPr>
              <a:t>ا </a:t>
            </a:r>
            <a:r>
              <a:rPr lang="ar-SA" sz="2800" dirty="0" smtClean="0">
                <a:cs typeface="Nazanin"/>
              </a:rPr>
              <a:t>ر </a:t>
            </a:r>
            <a:r>
              <a:rPr lang="ar-SA" sz="2800" dirty="0" smtClean="0">
                <a:solidFill>
                  <a:srgbClr val="FF0000"/>
                </a:solidFill>
                <a:cs typeface="Nazanin"/>
              </a:rPr>
              <a:t>ة</a:t>
            </a:r>
            <a:r>
              <a:rPr lang="fa-IR" sz="2800" dirty="0" smtClean="0">
                <a:cs typeface="Nazanin"/>
              </a:rPr>
              <a:t>	:	</a:t>
            </a:r>
            <a:r>
              <a:rPr lang="ar-SA" sz="2800" dirty="0" smtClean="0">
                <a:cs typeface="Nazanin"/>
              </a:rPr>
              <a:t>أمّ</a:t>
            </a:r>
            <a:r>
              <a:rPr lang="ar-SA" sz="2800" dirty="0" smtClean="0">
                <a:solidFill>
                  <a:srgbClr val="FF0000"/>
                </a:solidFill>
                <a:cs typeface="Nazanin"/>
              </a:rPr>
              <a:t>ا</a:t>
            </a:r>
            <a:r>
              <a:rPr lang="ar-SA" sz="2800" dirty="0" smtClean="0">
                <a:cs typeface="Nazanin"/>
              </a:rPr>
              <a:t>ر</a:t>
            </a:r>
            <a:r>
              <a:rPr lang="ar-SA" sz="2800" dirty="0" smtClean="0">
                <a:solidFill>
                  <a:srgbClr val="FF0000"/>
                </a:solidFill>
                <a:cs typeface="Nazanin"/>
              </a:rPr>
              <a:t>ة</a:t>
            </a:r>
            <a:endParaRPr lang="en-US" sz="2800" dirty="0" smtClean="0">
              <a:solidFill>
                <a:srgbClr val="FF0000"/>
              </a:solidFill>
              <a:cs typeface="Nazanin"/>
            </a:endParaRPr>
          </a:p>
          <a:p>
            <a:pPr>
              <a:buNone/>
            </a:pPr>
            <a:r>
              <a:rPr lang="ar-SA" sz="2800" dirty="0" smtClean="0">
                <a:cs typeface="Nazanin"/>
              </a:rPr>
              <a:t>صَبَرَ	</a:t>
            </a:r>
            <a:r>
              <a:rPr lang="fa-IR" sz="2800" dirty="0" smtClean="0">
                <a:cs typeface="Nazanin"/>
              </a:rPr>
              <a:t> :	</a:t>
            </a:r>
            <a:r>
              <a:rPr lang="ar-SA" sz="2800" dirty="0" smtClean="0">
                <a:cs typeface="Nazanin"/>
              </a:rPr>
              <a:t>صـ بـ ر</a:t>
            </a:r>
            <a:r>
              <a:rPr lang="fa-IR" sz="2800" dirty="0" smtClean="0">
                <a:cs typeface="Nazanin"/>
              </a:rPr>
              <a:t>	:	</a:t>
            </a:r>
            <a:r>
              <a:rPr lang="ar-SA" sz="2800" dirty="0" smtClean="0">
                <a:cs typeface="Nazanin"/>
              </a:rPr>
              <a:t>صَـ بّـ </a:t>
            </a:r>
            <a:r>
              <a:rPr lang="ar-SA" sz="2800" dirty="0" smtClean="0">
                <a:solidFill>
                  <a:srgbClr val="FF0000"/>
                </a:solidFill>
                <a:cs typeface="Nazanin"/>
              </a:rPr>
              <a:t>ا</a:t>
            </a:r>
            <a:r>
              <a:rPr lang="ar-SA" sz="2800" dirty="0" smtClean="0">
                <a:cs typeface="Nazanin"/>
              </a:rPr>
              <a:t> ر</a:t>
            </a:r>
            <a:r>
              <a:rPr lang="fa-IR" sz="2800" dirty="0" smtClean="0">
                <a:cs typeface="Nazanin"/>
              </a:rPr>
              <a:t>	:	</a:t>
            </a:r>
            <a:r>
              <a:rPr lang="ar-SA" sz="2800" dirty="0" smtClean="0">
                <a:cs typeface="Nazanin"/>
              </a:rPr>
              <a:t>صَبّ</a:t>
            </a:r>
            <a:r>
              <a:rPr lang="ar-SA" sz="2800" dirty="0" smtClean="0">
                <a:solidFill>
                  <a:srgbClr val="FF0000"/>
                </a:solidFill>
                <a:cs typeface="Nazanin"/>
              </a:rPr>
              <a:t>ا</a:t>
            </a:r>
            <a:r>
              <a:rPr lang="ar-SA" sz="2800" dirty="0" smtClean="0">
                <a:cs typeface="Nazanin"/>
              </a:rPr>
              <a:t>ر</a:t>
            </a:r>
            <a:endParaRPr lang="en-US" sz="2800" dirty="0" smtClean="0">
              <a:cs typeface="Nazanin"/>
            </a:endParaRPr>
          </a:p>
          <a:p>
            <a:pPr>
              <a:buNone/>
            </a:pPr>
            <a:endParaRPr lang="fa-IR" sz="2800" dirty="0">
              <a:cs typeface="Nazanin" pitchFamily="2" charset="-78"/>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37</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پنجم</a:t>
            </a:r>
            <a:endParaRPr lang="fa-IR" sz="4400" dirty="0">
              <a:cs typeface="Homa" pitchFamily="2" charset="-78"/>
            </a:endParaRPr>
          </a:p>
        </p:txBody>
      </p:sp>
      <p:sp>
        <p:nvSpPr>
          <p:cNvPr id="3" name="Content Placeholder 2"/>
          <p:cNvSpPr>
            <a:spLocks noGrp="1"/>
          </p:cNvSpPr>
          <p:nvPr>
            <p:ph idx="1"/>
          </p:nvPr>
        </p:nvSpPr>
        <p:spPr>
          <a:xfrm>
            <a:off x="304800" y="1554162"/>
            <a:ext cx="8686800" cy="4732358"/>
          </a:xfrm>
        </p:spPr>
        <p:txBody>
          <a:bodyPr>
            <a:noAutofit/>
          </a:bodyPr>
          <a:lstStyle/>
          <a:p>
            <a:pPr>
              <a:buNone/>
            </a:pPr>
            <a:r>
              <a:rPr lang="ar-SA" sz="2800" dirty="0" smtClean="0">
                <a:solidFill>
                  <a:srgbClr val="1C11FF"/>
                </a:solidFill>
                <a:cs typeface="Nazanin"/>
              </a:rPr>
              <a:t>اسم تفضيل</a:t>
            </a:r>
            <a:endParaRPr lang="en-US" sz="2800" dirty="0" smtClean="0">
              <a:solidFill>
                <a:srgbClr val="1C11FF"/>
              </a:solidFill>
              <a:cs typeface="Nazanin"/>
            </a:endParaRPr>
          </a:p>
          <a:p>
            <a:pPr>
              <a:buNone/>
            </a:pPr>
            <a:r>
              <a:rPr lang="ar-SA" sz="2800" dirty="0" smtClean="0">
                <a:solidFill>
                  <a:srgbClr val="C00000"/>
                </a:solidFill>
                <a:cs typeface="Nazanin"/>
              </a:rPr>
              <a:t>اسم تفضيل : </a:t>
            </a:r>
            <a:r>
              <a:rPr lang="ar-SA" sz="2800" dirty="0" smtClean="0">
                <a:cs typeface="Nazanin"/>
              </a:rPr>
              <a:t>معادلِ صفت برتر و برترين در فارسي است. به عبارت ديگر صفتهايي كه داراي «تر» و </a:t>
            </a:r>
            <a:endParaRPr lang="fa-IR" sz="2800" dirty="0" smtClean="0">
              <a:cs typeface="Nazanin"/>
            </a:endParaRPr>
          </a:p>
          <a:p>
            <a:pPr>
              <a:buNone/>
            </a:pPr>
            <a:r>
              <a:rPr lang="ar-SA" sz="2800" dirty="0" smtClean="0">
                <a:cs typeface="Nazanin"/>
              </a:rPr>
              <a:t>«ترين» هستند معادل اسم تفضيل هستند. اسم تفضيل  بر وزن أفعل است و براي مؤنّث گاهي بر وزن</a:t>
            </a:r>
            <a:endParaRPr lang="fa-IR" sz="2800" dirty="0" smtClean="0">
              <a:cs typeface="Nazanin"/>
            </a:endParaRPr>
          </a:p>
          <a:p>
            <a:pPr>
              <a:buNone/>
            </a:pPr>
            <a:r>
              <a:rPr lang="ar-SA" sz="2800" dirty="0" smtClean="0">
                <a:cs typeface="Nazanin"/>
              </a:rPr>
              <a:t>فُعلَي مي آيد.</a:t>
            </a:r>
            <a:r>
              <a:rPr lang="fa-IR" sz="2800" dirty="0" smtClean="0">
                <a:cs typeface="Nazanin"/>
              </a:rPr>
              <a:t> </a:t>
            </a:r>
            <a:endParaRPr lang="en-US" sz="2800" dirty="0" smtClean="0">
              <a:cs typeface="Nazanin"/>
            </a:endParaRPr>
          </a:p>
          <a:p>
            <a:pPr>
              <a:buNone/>
            </a:pPr>
            <a:r>
              <a:rPr lang="fa-IR" sz="2800" dirty="0" smtClean="0">
                <a:cs typeface="Nazanin"/>
              </a:rPr>
              <a:t>                          </a:t>
            </a:r>
            <a:r>
              <a:rPr lang="ar-SA" sz="2800" dirty="0" smtClean="0">
                <a:cs typeface="Nazanin"/>
              </a:rPr>
              <a:t>بر وزن « أفعَل» </a:t>
            </a:r>
            <a:endParaRPr lang="fa-IR" sz="2800" dirty="0" smtClean="0">
              <a:cs typeface="Nazanin"/>
            </a:endParaRPr>
          </a:p>
          <a:p>
            <a:pPr>
              <a:buNone/>
            </a:pPr>
            <a:r>
              <a:rPr lang="ar-SA" sz="2800" dirty="0" smtClean="0">
                <a:cs typeface="Nazanin"/>
              </a:rPr>
              <a:t>اسم تفضيل:</a:t>
            </a:r>
            <a:r>
              <a:rPr lang="fa-IR" sz="2800" dirty="0" smtClean="0">
                <a:cs typeface="Nazanin"/>
              </a:rPr>
              <a:t>      </a:t>
            </a:r>
            <a:r>
              <a:rPr lang="ar-SA" sz="2800" dirty="0" smtClean="0">
                <a:cs typeface="Nazanin"/>
              </a:rPr>
              <a:t>بر وزن «</a:t>
            </a:r>
            <a:r>
              <a:rPr lang="fa-IR" sz="2800" dirty="0" smtClean="0">
                <a:cs typeface="Nazanin"/>
              </a:rPr>
              <a:t> فُعلَي</a:t>
            </a:r>
            <a:r>
              <a:rPr lang="ar-SA" sz="2800" dirty="0" smtClean="0">
                <a:cs typeface="Nazanin"/>
              </a:rPr>
              <a:t>»</a:t>
            </a:r>
            <a:endParaRPr lang="en-US" sz="2800" dirty="0" smtClean="0">
              <a:cs typeface="Nazanin"/>
            </a:endParaRPr>
          </a:p>
          <a:p>
            <a:pPr>
              <a:buNone/>
            </a:pPr>
            <a:r>
              <a:rPr lang="ar-SA" sz="2800" dirty="0" smtClean="0">
                <a:cs typeface="Nazanin"/>
              </a:rPr>
              <a:t>به نحوه ساختن اسم تفضيل توجّه  كنيد:</a:t>
            </a:r>
            <a:endParaRPr lang="en-US" sz="2800" dirty="0" smtClean="0">
              <a:cs typeface="Nazanin"/>
            </a:endParaRPr>
          </a:p>
          <a:p>
            <a:pPr>
              <a:buNone/>
            </a:pPr>
            <a:r>
              <a:rPr lang="ar-SA" sz="2800" dirty="0" smtClean="0">
                <a:solidFill>
                  <a:srgbClr val="C00000"/>
                </a:solidFill>
                <a:cs typeface="Nazanin"/>
              </a:rPr>
              <a:t>حَسُنَ</a:t>
            </a:r>
            <a:r>
              <a:rPr lang="fa-IR" sz="2800" dirty="0" smtClean="0">
                <a:solidFill>
                  <a:srgbClr val="C00000"/>
                </a:solidFill>
                <a:cs typeface="Nazanin"/>
              </a:rPr>
              <a:t>:</a:t>
            </a:r>
            <a:r>
              <a:rPr lang="ar-SA" sz="2800" dirty="0" smtClean="0">
                <a:solidFill>
                  <a:srgbClr val="C00000"/>
                </a:solidFill>
                <a:cs typeface="Nazanin"/>
              </a:rPr>
              <a:t>	أحْسَن </a:t>
            </a:r>
            <a:r>
              <a:rPr lang="fa-IR" sz="2800" dirty="0" smtClean="0">
                <a:solidFill>
                  <a:srgbClr val="C00000"/>
                </a:solidFill>
                <a:cs typeface="Nazanin"/>
              </a:rPr>
              <a:t>،</a:t>
            </a:r>
            <a:r>
              <a:rPr lang="ar-SA" sz="2800" dirty="0" smtClean="0">
                <a:solidFill>
                  <a:srgbClr val="C00000"/>
                </a:solidFill>
                <a:cs typeface="Nazanin"/>
              </a:rPr>
              <a:t> حُسْنَي       </a:t>
            </a:r>
            <a:r>
              <a:rPr lang="ar-SA" sz="2800" dirty="0" smtClean="0">
                <a:solidFill>
                  <a:srgbClr val="1C11FF"/>
                </a:solidFill>
                <a:cs typeface="Nazanin"/>
              </a:rPr>
              <a:t>كَبُرَ</a:t>
            </a:r>
            <a:r>
              <a:rPr lang="fa-IR" sz="2800" dirty="0" smtClean="0">
                <a:solidFill>
                  <a:srgbClr val="1C11FF"/>
                </a:solidFill>
                <a:cs typeface="Nazanin"/>
              </a:rPr>
              <a:t>:</a:t>
            </a:r>
            <a:r>
              <a:rPr lang="ar-SA" sz="2800" dirty="0" smtClean="0">
                <a:solidFill>
                  <a:srgbClr val="1C11FF"/>
                </a:solidFill>
                <a:cs typeface="Nazanin"/>
              </a:rPr>
              <a:t>	أكْبَر </a:t>
            </a:r>
            <a:r>
              <a:rPr lang="fa-IR" sz="2800" dirty="0" smtClean="0">
                <a:solidFill>
                  <a:srgbClr val="1C11FF"/>
                </a:solidFill>
                <a:cs typeface="Nazanin"/>
              </a:rPr>
              <a:t>،</a:t>
            </a:r>
            <a:r>
              <a:rPr lang="ar-SA" sz="2800" dirty="0" smtClean="0">
                <a:solidFill>
                  <a:srgbClr val="1C11FF"/>
                </a:solidFill>
                <a:cs typeface="Nazanin"/>
              </a:rPr>
              <a:t> كُبْرَي        </a:t>
            </a:r>
            <a:r>
              <a:rPr lang="ar-SA" sz="2800" dirty="0" smtClean="0">
                <a:solidFill>
                  <a:srgbClr val="067E00"/>
                </a:solidFill>
                <a:cs typeface="Nazanin"/>
              </a:rPr>
              <a:t>صَغُرَ	</a:t>
            </a:r>
            <a:r>
              <a:rPr lang="fa-IR" sz="2800" dirty="0" smtClean="0">
                <a:solidFill>
                  <a:srgbClr val="067E00"/>
                </a:solidFill>
                <a:cs typeface="Nazanin"/>
              </a:rPr>
              <a:t>:</a:t>
            </a:r>
            <a:r>
              <a:rPr lang="ar-SA" sz="2800" dirty="0" smtClean="0">
                <a:solidFill>
                  <a:srgbClr val="067E00"/>
                </a:solidFill>
                <a:cs typeface="Nazanin"/>
              </a:rPr>
              <a:t>	أصْغَر </a:t>
            </a:r>
            <a:r>
              <a:rPr lang="fa-IR" sz="2800" dirty="0" smtClean="0">
                <a:solidFill>
                  <a:srgbClr val="067E00"/>
                </a:solidFill>
                <a:cs typeface="Nazanin"/>
              </a:rPr>
              <a:t>،</a:t>
            </a:r>
            <a:r>
              <a:rPr lang="ar-SA" sz="2800" dirty="0" smtClean="0">
                <a:solidFill>
                  <a:srgbClr val="067E00"/>
                </a:solidFill>
                <a:cs typeface="Nazanin"/>
              </a:rPr>
              <a:t> صُغرَي</a:t>
            </a:r>
            <a:endParaRPr lang="en-US" sz="2800" dirty="0">
              <a:solidFill>
                <a:srgbClr val="067E00"/>
              </a:solidFill>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38</a:t>
            </a:fld>
            <a:endParaRPr lang="fa-IR"/>
          </a:p>
        </p:txBody>
      </p:sp>
      <p:sp>
        <p:nvSpPr>
          <p:cNvPr id="8" name="Freeform 7"/>
          <p:cNvSpPr/>
          <p:nvPr/>
        </p:nvSpPr>
        <p:spPr>
          <a:xfrm>
            <a:off x="7643834" y="3786190"/>
            <a:ext cx="142876" cy="785818"/>
          </a:xfrm>
          <a:custGeom>
            <a:avLst/>
            <a:gdLst>
              <a:gd name="connsiteX0" fmla="*/ 0 w 142876"/>
              <a:gd name="connsiteY0" fmla="*/ 0 h 785818"/>
              <a:gd name="connsiteX1" fmla="*/ 56815 w 142876"/>
              <a:gd name="connsiteY1" fmla="*/ 36906 h 785818"/>
              <a:gd name="connsiteX2" fmla="*/ 71438 w 142876"/>
              <a:gd name="connsiteY2" fmla="*/ 93721 h 785818"/>
              <a:gd name="connsiteX3" fmla="*/ 71438 w 142876"/>
              <a:gd name="connsiteY3" fmla="*/ 270034 h 785818"/>
              <a:gd name="connsiteX4" fmla="*/ 142876 w 142876"/>
              <a:gd name="connsiteY4" fmla="*/ 363755 h 785818"/>
              <a:gd name="connsiteX5" fmla="*/ 71438 w 142876"/>
              <a:gd name="connsiteY5" fmla="*/ 457476 h 785818"/>
              <a:gd name="connsiteX6" fmla="*/ 71438 w 142876"/>
              <a:gd name="connsiteY6" fmla="*/ 692097 h 785818"/>
              <a:gd name="connsiteX7" fmla="*/ 56815 w 142876"/>
              <a:gd name="connsiteY7" fmla="*/ 748912 h 785818"/>
              <a:gd name="connsiteX8" fmla="*/ 0 w 142876"/>
              <a:gd name="connsiteY8" fmla="*/ 785818 h 785818"/>
              <a:gd name="connsiteX9" fmla="*/ 0 w 142876"/>
              <a:gd name="connsiteY9" fmla="*/ 0 h 785818"/>
              <a:gd name="connsiteX0" fmla="*/ 0 w 142876"/>
              <a:gd name="connsiteY0" fmla="*/ 0 h 785818"/>
              <a:gd name="connsiteX1" fmla="*/ 56815 w 142876"/>
              <a:gd name="connsiteY1" fmla="*/ 36906 h 785818"/>
              <a:gd name="connsiteX2" fmla="*/ 71438 w 142876"/>
              <a:gd name="connsiteY2" fmla="*/ 93721 h 785818"/>
              <a:gd name="connsiteX3" fmla="*/ 71438 w 142876"/>
              <a:gd name="connsiteY3" fmla="*/ 270034 h 785818"/>
              <a:gd name="connsiteX4" fmla="*/ 142876 w 142876"/>
              <a:gd name="connsiteY4" fmla="*/ 363755 h 785818"/>
              <a:gd name="connsiteX5" fmla="*/ 71438 w 142876"/>
              <a:gd name="connsiteY5" fmla="*/ 457476 h 785818"/>
              <a:gd name="connsiteX6" fmla="*/ 71438 w 142876"/>
              <a:gd name="connsiteY6" fmla="*/ 692097 h 785818"/>
              <a:gd name="connsiteX7" fmla="*/ 56815 w 142876"/>
              <a:gd name="connsiteY7" fmla="*/ 748912 h 785818"/>
              <a:gd name="connsiteX8" fmla="*/ 0 w 142876"/>
              <a:gd name="connsiteY8" fmla="*/ 785818 h 785818"/>
              <a:gd name="connsiteX0" fmla="*/ 0 w 142876"/>
              <a:gd name="connsiteY0" fmla="*/ 0 h 785818"/>
              <a:gd name="connsiteX1" fmla="*/ 56815 w 142876"/>
              <a:gd name="connsiteY1" fmla="*/ 36906 h 785818"/>
              <a:gd name="connsiteX2" fmla="*/ 71438 w 142876"/>
              <a:gd name="connsiteY2" fmla="*/ 93721 h 785818"/>
              <a:gd name="connsiteX3" fmla="*/ 71438 w 142876"/>
              <a:gd name="connsiteY3" fmla="*/ 270034 h 785818"/>
              <a:gd name="connsiteX4" fmla="*/ 142876 w 142876"/>
              <a:gd name="connsiteY4" fmla="*/ 363755 h 785818"/>
              <a:gd name="connsiteX5" fmla="*/ 71438 w 142876"/>
              <a:gd name="connsiteY5" fmla="*/ 457476 h 785818"/>
              <a:gd name="connsiteX6" fmla="*/ 71438 w 142876"/>
              <a:gd name="connsiteY6" fmla="*/ 692097 h 785818"/>
              <a:gd name="connsiteX7" fmla="*/ 56815 w 142876"/>
              <a:gd name="connsiteY7" fmla="*/ 748912 h 785818"/>
              <a:gd name="connsiteX8" fmla="*/ 0 w 142876"/>
              <a:gd name="connsiteY8" fmla="*/ 785818 h 785818"/>
              <a:gd name="connsiteX9" fmla="*/ 0 w 142876"/>
              <a:gd name="connsiteY9" fmla="*/ 0 h 785818"/>
              <a:gd name="connsiteX0" fmla="*/ 0 w 142876"/>
              <a:gd name="connsiteY0" fmla="*/ 0 h 785818"/>
              <a:gd name="connsiteX1" fmla="*/ 56815 w 142876"/>
              <a:gd name="connsiteY1" fmla="*/ 36906 h 785818"/>
              <a:gd name="connsiteX2" fmla="*/ 71438 w 142876"/>
              <a:gd name="connsiteY2" fmla="*/ 93721 h 785818"/>
              <a:gd name="connsiteX3" fmla="*/ 71438 w 142876"/>
              <a:gd name="connsiteY3" fmla="*/ 270034 h 785818"/>
              <a:gd name="connsiteX4" fmla="*/ 142876 w 142876"/>
              <a:gd name="connsiteY4" fmla="*/ 363755 h 785818"/>
              <a:gd name="connsiteX5" fmla="*/ 71438 w 142876"/>
              <a:gd name="connsiteY5" fmla="*/ 600328 h 785818"/>
              <a:gd name="connsiteX6" fmla="*/ 71438 w 142876"/>
              <a:gd name="connsiteY6" fmla="*/ 692097 h 785818"/>
              <a:gd name="connsiteX7" fmla="*/ 56815 w 142876"/>
              <a:gd name="connsiteY7" fmla="*/ 748912 h 785818"/>
              <a:gd name="connsiteX8" fmla="*/ 0 w 142876"/>
              <a:gd name="connsiteY8" fmla="*/ 785818 h 785818"/>
              <a:gd name="connsiteX0" fmla="*/ 0 w 142876"/>
              <a:gd name="connsiteY0" fmla="*/ 0 h 785818"/>
              <a:gd name="connsiteX1" fmla="*/ 56815 w 142876"/>
              <a:gd name="connsiteY1" fmla="*/ 36906 h 785818"/>
              <a:gd name="connsiteX2" fmla="*/ 71438 w 142876"/>
              <a:gd name="connsiteY2" fmla="*/ 93721 h 785818"/>
              <a:gd name="connsiteX3" fmla="*/ 71438 w 142876"/>
              <a:gd name="connsiteY3" fmla="*/ 270034 h 785818"/>
              <a:gd name="connsiteX4" fmla="*/ 142876 w 142876"/>
              <a:gd name="connsiteY4" fmla="*/ 363755 h 785818"/>
              <a:gd name="connsiteX5" fmla="*/ 71438 w 142876"/>
              <a:gd name="connsiteY5" fmla="*/ 457476 h 785818"/>
              <a:gd name="connsiteX6" fmla="*/ 71438 w 142876"/>
              <a:gd name="connsiteY6" fmla="*/ 692097 h 785818"/>
              <a:gd name="connsiteX7" fmla="*/ 56815 w 142876"/>
              <a:gd name="connsiteY7" fmla="*/ 748912 h 785818"/>
              <a:gd name="connsiteX8" fmla="*/ 0 w 142876"/>
              <a:gd name="connsiteY8" fmla="*/ 785818 h 785818"/>
              <a:gd name="connsiteX9" fmla="*/ 0 w 142876"/>
              <a:gd name="connsiteY9" fmla="*/ 0 h 785818"/>
              <a:gd name="connsiteX0" fmla="*/ 0 w 142876"/>
              <a:gd name="connsiteY0" fmla="*/ 0 h 785818"/>
              <a:gd name="connsiteX1" fmla="*/ 56815 w 142876"/>
              <a:gd name="connsiteY1" fmla="*/ 36906 h 785818"/>
              <a:gd name="connsiteX2" fmla="*/ 71438 w 142876"/>
              <a:gd name="connsiteY2" fmla="*/ 93721 h 785818"/>
              <a:gd name="connsiteX3" fmla="*/ 71438 w 142876"/>
              <a:gd name="connsiteY3" fmla="*/ 270034 h 785818"/>
              <a:gd name="connsiteX4" fmla="*/ 142876 w 142876"/>
              <a:gd name="connsiteY4" fmla="*/ 506607 h 785818"/>
              <a:gd name="connsiteX5" fmla="*/ 71438 w 142876"/>
              <a:gd name="connsiteY5" fmla="*/ 600328 h 785818"/>
              <a:gd name="connsiteX6" fmla="*/ 71438 w 142876"/>
              <a:gd name="connsiteY6" fmla="*/ 692097 h 785818"/>
              <a:gd name="connsiteX7" fmla="*/ 56815 w 142876"/>
              <a:gd name="connsiteY7" fmla="*/ 748912 h 785818"/>
              <a:gd name="connsiteX8" fmla="*/ 0 w 142876"/>
              <a:gd name="connsiteY8" fmla="*/ 785818 h 785818"/>
              <a:gd name="connsiteX0" fmla="*/ 0 w 142876"/>
              <a:gd name="connsiteY0" fmla="*/ 0 h 785818"/>
              <a:gd name="connsiteX1" fmla="*/ 56815 w 142876"/>
              <a:gd name="connsiteY1" fmla="*/ 36906 h 785818"/>
              <a:gd name="connsiteX2" fmla="*/ 71438 w 142876"/>
              <a:gd name="connsiteY2" fmla="*/ 93721 h 785818"/>
              <a:gd name="connsiteX3" fmla="*/ 71438 w 142876"/>
              <a:gd name="connsiteY3" fmla="*/ 270034 h 785818"/>
              <a:gd name="connsiteX4" fmla="*/ 142876 w 142876"/>
              <a:gd name="connsiteY4" fmla="*/ 363755 h 785818"/>
              <a:gd name="connsiteX5" fmla="*/ 71438 w 142876"/>
              <a:gd name="connsiteY5" fmla="*/ 457476 h 785818"/>
              <a:gd name="connsiteX6" fmla="*/ 71438 w 142876"/>
              <a:gd name="connsiteY6" fmla="*/ 692097 h 785818"/>
              <a:gd name="connsiteX7" fmla="*/ 56815 w 142876"/>
              <a:gd name="connsiteY7" fmla="*/ 748912 h 785818"/>
              <a:gd name="connsiteX8" fmla="*/ 0 w 142876"/>
              <a:gd name="connsiteY8" fmla="*/ 785818 h 785818"/>
              <a:gd name="connsiteX9" fmla="*/ 0 w 142876"/>
              <a:gd name="connsiteY9" fmla="*/ 0 h 785818"/>
              <a:gd name="connsiteX0" fmla="*/ 0 w 142876"/>
              <a:gd name="connsiteY0" fmla="*/ 0 h 785818"/>
              <a:gd name="connsiteX1" fmla="*/ 56815 w 142876"/>
              <a:gd name="connsiteY1" fmla="*/ 36906 h 785818"/>
              <a:gd name="connsiteX2" fmla="*/ 71438 w 142876"/>
              <a:gd name="connsiteY2" fmla="*/ 93721 h 785818"/>
              <a:gd name="connsiteX3" fmla="*/ 71438 w 142876"/>
              <a:gd name="connsiteY3" fmla="*/ 412886 h 785818"/>
              <a:gd name="connsiteX4" fmla="*/ 142876 w 142876"/>
              <a:gd name="connsiteY4" fmla="*/ 506607 h 785818"/>
              <a:gd name="connsiteX5" fmla="*/ 71438 w 142876"/>
              <a:gd name="connsiteY5" fmla="*/ 600328 h 785818"/>
              <a:gd name="connsiteX6" fmla="*/ 71438 w 142876"/>
              <a:gd name="connsiteY6" fmla="*/ 692097 h 785818"/>
              <a:gd name="connsiteX7" fmla="*/ 56815 w 142876"/>
              <a:gd name="connsiteY7" fmla="*/ 748912 h 785818"/>
              <a:gd name="connsiteX8" fmla="*/ 0 w 142876"/>
              <a:gd name="connsiteY8" fmla="*/ 785818 h 785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876" h="785818" stroke="0" extrusionOk="0">
                <a:moveTo>
                  <a:pt x="0" y="0"/>
                </a:moveTo>
                <a:cubicBezTo>
                  <a:pt x="22290" y="0"/>
                  <a:pt x="43302" y="13650"/>
                  <a:pt x="56815" y="36906"/>
                </a:cubicBezTo>
                <a:cubicBezTo>
                  <a:pt x="66301" y="53232"/>
                  <a:pt x="71438" y="73193"/>
                  <a:pt x="71438" y="93721"/>
                </a:cubicBezTo>
                <a:lnTo>
                  <a:pt x="71438" y="270034"/>
                </a:lnTo>
                <a:cubicBezTo>
                  <a:pt x="71438" y="321795"/>
                  <a:pt x="103422" y="363755"/>
                  <a:pt x="142876" y="363755"/>
                </a:cubicBezTo>
                <a:cubicBezTo>
                  <a:pt x="103422" y="363755"/>
                  <a:pt x="71438" y="405715"/>
                  <a:pt x="71438" y="457476"/>
                </a:cubicBezTo>
                <a:lnTo>
                  <a:pt x="71438" y="692097"/>
                </a:lnTo>
                <a:cubicBezTo>
                  <a:pt x="71438" y="712625"/>
                  <a:pt x="66301" y="732586"/>
                  <a:pt x="56815" y="748912"/>
                </a:cubicBezTo>
                <a:cubicBezTo>
                  <a:pt x="43303" y="772169"/>
                  <a:pt x="22290" y="785818"/>
                  <a:pt x="0" y="785818"/>
                </a:cubicBezTo>
                <a:lnTo>
                  <a:pt x="0" y="0"/>
                </a:lnTo>
                <a:close/>
              </a:path>
              <a:path w="142876" h="785818" fill="none">
                <a:moveTo>
                  <a:pt x="0" y="0"/>
                </a:moveTo>
                <a:cubicBezTo>
                  <a:pt x="22290" y="0"/>
                  <a:pt x="43302" y="13650"/>
                  <a:pt x="56815" y="36906"/>
                </a:cubicBezTo>
                <a:cubicBezTo>
                  <a:pt x="66301" y="53232"/>
                  <a:pt x="71438" y="73193"/>
                  <a:pt x="71438" y="93721"/>
                </a:cubicBezTo>
                <a:lnTo>
                  <a:pt x="71438" y="412886"/>
                </a:lnTo>
                <a:cubicBezTo>
                  <a:pt x="71438" y="464647"/>
                  <a:pt x="142876" y="475367"/>
                  <a:pt x="142876" y="506607"/>
                </a:cubicBezTo>
                <a:cubicBezTo>
                  <a:pt x="142876" y="537847"/>
                  <a:pt x="71438" y="548567"/>
                  <a:pt x="71438" y="600328"/>
                </a:cubicBezTo>
                <a:lnTo>
                  <a:pt x="71438" y="692097"/>
                </a:lnTo>
                <a:cubicBezTo>
                  <a:pt x="71438" y="712625"/>
                  <a:pt x="66301" y="732586"/>
                  <a:pt x="56815" y="748912"/>
                </a:cubicBezTo>
                <a:cubicBezTo>
                  <a:pt x="43303" y="772169"/>
                  <a:pt x="22290" y="785818"/>
                  <a:pt x="0" y="785818"/>
                </a:cubicBezTo>
              </a:path>
            </a:pathLst>
          </a:custGeom>
        </p:spPr>
        <p:style>
          <a:lnRef idx="1">
            <a:schemeClr val="dk1"/>
          </a:lnRef>
          <a:fillRef idx="0">
            <a:schemeClr val="dk1"/>
          </a:fillRef>
          <a:effectRef idx="0">
            <a:schemeClr val="dk1"/>
          </a:effectRef>
          <a:fontRef idx="minor">
            <a:schemeClr val="tx1"/>
          </a:fontRef>
        </p:style>
        <p:txBody>
          <a:bodyPr rtlCol="1" anchor="ctr"/>
          <a:lstStyle/>
          <a:p>
            <a:pPr algn="ctr"/>
            <a:endParaRPr lang="fa-IR" dirty="0">
              <a:solidFill>
                <a:srgbClr val="FF0000"/>
              </a:solidFil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par>
                                <p:cTn id="58" presetID="10" presetClass="entr" presetSubtype="0" fill="hold" grpId="0" nodeType="withEffect">
                                  <p:stCondLst>
                                    <p:cond delay="0"/>
                                  </p:stCondLst>
                                  <p:childTnLst>
                                    <p:set>
                                      <p:cBhvr>
                                        <p:cTn id="59" dur="1" fill="hold">
                                          <p:stCondLst>
                                            <p:cond delay="0"/>
                                          </p:stCondLst>
                                        </p:cTn>
                                        <p:tgtEl>
                                          <p:spTgt spid="8"/>
                                        </p:tgtEl>
                                        <p:attrNameLst>
                                          <p:attrName>style.visibility</p:attrName>
                                        </p:attrNameLst>
                                      </p:cBhvr>
                                      <p:to>
                                        <p:strVal val="visible"/>
                                      </p:to>
                                    </p:set>
                                    <p:animEffect transition="in" filter="fade">
                                      <p:cBhvr>
                                        <p:cTn id="6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8"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پنجم</a:t>
            </a:r>
            <a:endParaRPr lang="fa-IR" sz="4400" dirty="0">
              <a:cs typeface="Homa" pitchFamily="2" charset="-78"/>
            </a:endParaRPr>
          </a:p>
        </p:txBody>
      </p:sp>
      <p:sp>
        <p:nvSpPr>
          <p:cNvPr id="3" name="Content Placeholder 2"/>
          <p:cNvSpPr>
            <a:spLocks noGrp="1"/>
          </p:cNvSpPr>
          <p:nvPr>
            <p:ph idx="1"/>
          </p:nvPr>
        </p:nvSpPr>
        <p:spPr/>
        <p:txBody>
          <a:bodyPr>
            <a:normAutofit lnSpcReduction="10000"/>
          </a:bodyPr>
          <a:lstStyle/>
          <a:p>
            <a:pPr>
              <a:buNone/>
            </a:pPr>
            <a:r>
              <a:rPr lang="ar-SA" sz="2800" dirty="0" smtClean="0">
                <a:solidFill>
                  <a:srgbClr val="1C11FF"/>
                </a:solidFill>
                <a:cs typeface="Nazanin"/>
              </a:rPr>
              <a:t>به ترجمه اسم تفضيل نيز دقّت كنيد:</a:t>
            </a:r>
            <a:endParaRPr lang="en-US" sz="2800" dirty="0" smtClean="0">
              <a:solidFill>
                <a:srgbClr val="1C11FF"/>
              </a:solidFill>
              <a:cs typeface="Nazanin"/>
            </a:endParaRPr>
          </a:p>
          <a:p>
            <a:pPr>
              <a:buNone/>
            </a:pPr>
            <a:r>
              <a:rPr lang="ar-SA" sz="2800" dirty="0" smtClean="0">
                <a:cs typeface="Nazanin"/>
              </a:rPr>
              <a:t>كَبير: </a:t>
            </a:r>
            <a:r>
              <a:rPr lang="ar-SA" sz="2800" dirty="0" smtClean="0">
                <a:solidFill>
                  <a:srgbClr val="FF0000"/>
                </a:solidFill>
                <a:cs typeface="Nazanin"/>
              </a:rPr>
              <a:t>بزرگ</a:t>
            </a:r>
            <a:r>
              <a:rPr lang="ar-SA" sz="2800" dirty="0" smtClean="0">
                <a:cs typeface="Nazanin"/>
              </a:rPr>
              <a:t>		</a:t>
            </a:r>
            <a:r>
              <a:rPr lang="fa-IR" sz="2800" dirty="0" smtClean="0">
                <a:cs typeface="Nazanin"/>
              </a:rPr>
              <a:t>	</a:t>
            </a:r>
            <a:r>
              <a:rPr lang="ar-SA" sz="2800" dirty="0" smtClean="0">
                <a:cs typeface="Nazanin"/>
              </a:rPr>
              <a:t>أكبَر، كُبرَي: </a:t>
            </a:r>
            <a:r>
              <a:rPr lang="fa-IR" sz="2800" dirty="0" smtClean="0">
                <a:cs typeface="Nazanin"/>
              </a:rPr>
              <a:t>    </a:t>
            </a:r>
            <a:r>
              <a:rPr lang="fa-IR" sz="2800" dirty="0" smtClean="0">
                <a:solidFill>
                  <a:srgbClr val="FF0000"/>
                </a:solidFill>
                <a:cs typeface="Nazanin"/>
              </a:rPr>
              <a:t>بزرگ تر</a:t>
            </a:r>
            <a:r>
              <a:rPr lang="ar-SA" sz="2800" dirty="0" smtClean="0">
                <a:solidFill>
                  <a:srgbClr val="FF0000"/>
                </a:solidFill>
                <a:cs typeface="Nazanin"/>
              </a:rPr>
              <a:t>، بزرگ ترين</a:t>
            </a:r>
            <a:endParaRPr lang="en-US" sz="2800" dirty="0" smtClean="0">
              <a:solidFill>
                <a:srgbClr val="FF0000"/>
              </a:solidFill>
              <a:cs typeface="Nazanin"/>
            </a:endParaRPr>
          </a:p>
          <a:p>
            <a:pPr>
              <a:buNone/>
            </a:pPr>
            <a:r>
              <a:rPr lang="ar-SA" sz="2800" dirty="0" smtClean="0">
                <a:cs typeface="Nazanin"/>
              </a:rPr>
              <a:t>صَغير:</a:t>
            </a:r>
            <a:r>
              <a:rPr lang="fa-IR" sz="2800" dirty="0" smtClean="0">
                <a:cs typeface="Nazanin"/>
              </a:rPr>
              <a:t> </a:t>
            </a:r>
            <a:r>
              <a:rPr lang="ar-SA" sz="2800" dirty="0" smtClean="0">
                <a:solidFill>
                  <a:srgbClr val="FF0000"/>
                </a:solidFill>
                <a:cs typeface="Nazanin"/>
              </a:rPr>
              <a:t>كوچك</a:t>
            </a:r>
            <a:r>
              <a:rPr lang="ar-SA" sz="2800" dirty="0" smtClean="0">
                <a:cs typeface="Nazanin"/>
              </a:rPr>
              <a:t>		أصغَر، صُغرَي:  </a:t>
            </a:r>
            <a:r>
              <a:rPr lang="ar-SA" sz="2800" dirty="0" smtClean="0">
                <a:solidFill>
                  <a:srgbClr val="FF0000"/>
                </a:solidFill>
                <a:cs typeface="Nazanin"/>
              </a:rPr>
              <a:t>كوچك تر،كوچك ترين </a:t>
            </a:r>
            <a:endParaRPr lang="en-US" sz="2800" dirty="0" smtClean="0">
              <a:solidFill>
                <a:srgbClr val="FF0000"/>
              </a:solidFill>
              <a:cs typeface="Nazanin"/>
            </a:endParaRPr>
          </a:p>
          <a:p>
            <a:pPr>
              <a:buNone/>
            </a:pPr>
            <a:r>
              <a:rPr lang="ar-SA" sz="2800" dirty="0" smtClean="0">
                <a:cs typeface="Nazanin"/>
              </a:rPr>
              <a:t>چه موقع اسم تفضيل براي مؤنّث بر وزن فُعلَي مي آيد؟ وقتي براي مؤنّث</a:t>
            </a:r>
            <a:r>
              <a:rPr lang="fa-IR" sz="2800" dirty="0" smtClean="0">
                <a:cs typeface="Nazanin"/>
              </a:rPr>
              <a:t>،</a:t>
            </a:r>
            <a:r>
              <a:rPr lang="ar-SA" sz="2800" dirty="0" smtClean="0">
                <a:cs typeface="Nazanin"/>
              </a:rPr>
              <a:t> صفت بياوريم</a:t>
            </a:r>
            <a:r>
              <a:rPr lang="fa-IR" sz="2800" dirty="0" smtClean="0">
                <a:cs typeface="Nazanin"/>
              </a:rPr>
              <a:t>.</a:t>
            </a:r>
            <a:r>
              <a:rPr lang="ar-SA" sz="2800" dirty="0" smtClean="0">
                <a:cs typeface="Nazanin"/>
              </a:rPr>
              <a:t> </a:t>
            </a:r>
            <a:r>
              <a:rPr lang="ar-SA" sz="2800" dirty="0" smtClean="0">
                <a:solidFill>
                  <a:srgbClr val="FF0000"/>
                </a:solidFill>
                <a:cs typeface="Nazanin"/>
              </a:rPr>
              <a:t>مثلاً: </a:t>
            </a:r>
            <a:endParaRPr lang="en-US" sz="2800" dirty="0" smtClean="0">
              <a:solidFill>
                <a:srgbClr val="FF0000"/>
              </a:solidFill>
              <a:cs typeface="Nazanin"/>
            </a:endParaRPr>
          </a:p>
          <a:p>
            <a:pPr>
              <a:buNone/>
            </a:pPr>
            <a:r>
              <a:rPr lang="ar-SA" sz="2800" dirty="0" smtClean="0">
                <a:cs typeface="Nazanin"/>
              </a:rPr>
              <a:t>فاطمةُ الكبري: </a:t>
            </a:r>
            <a:r>
              <a:rPr lang="ar-SA" sz="2800" dirty="0" smtClean="0">
                <a:solidFill>
                  <a:srgbClr val="FF0000"/>
                </a:solidFill>
                <a:cs typeface="Nazanin"/>
              </a:rPr>
              <a:t>فاطمه بزرگتر                   </a:t>
            </a:r>
            <a:r>
              <a:rPr lang="ar-SA" sz="2800" dirty="0" smtClean="0">
                <a:cs typeface="Nazanin"/>
              </a:rPr>
              <a:t>القريةُ السُّفلَي: </a:t>
            </a:r>
            <a:r>
              <a:rPr lang="ar-SA" sz="2800" dirty="0" smtClean="0">
                <a:solidFill>
                  <a:srgbClr val="FF0000"/>
                </a:solidFill>
                <a:cs typeface="Nazanin"/>
              </a:rPr>
              <a:t>روستاي پايين تر</a:t>
            </a:r>
            <a:endParaRPr lang="fa-IR" sz="2800" dirty="0" smtClean="0">
              <a:solidFill>
                <a:srgbClr val="FF0000"/>
              </a:solidFill>
              <a:cs typeface="Nazanin"/>
            </a:endParaRPr>
          </a:p>
          <a:p>
            <a:pPr>
              <a:buNone/>
            </a:pPr>
            <a:r>
              <a:rPr lang="ar-SA" sz="2800" dirty="0" smtClean="0">
                <a:solidFill>
                  <a:srgbClr val="1C11FF"/>
                </a:solidFill>
                <a:cs typeface="Nazanin"/>
              </a:rPr>
              <a:t>التَّحليل الصَّرفِى  و الإعراب</a:t>
            </a:r>
            <a:r>
              <a:rPr lang="fa-IR" sz="2800" dirty="0" smtClean="0">
                <a:solidFill>
                  <a:srgbClr val="1C11FF"/>
                </a:solidFill>
                <a:cs typeface="Nazanin"/>
              </a:rPr>
              <a:t>:</a:t>
            </a:r>
            <a:endParaRPr lang="en-US" sz="2800" dirty="0" smtClean="0">
              <a:solidFill>
                <a:srgbClr val="1C11FF"/>
              </a:solidFill>
              <a:cs typeface="Nazanin"/>
            </a:endParaRPr>
          </a:p>
          <a:p>
            <a:pPr>
              <a:buNone/>
            </a:pPr>
            <a:r>
              <a:rPr lang="ar-SA" sz="2800" dirty="0" smtClean="0">
                <a:cs typeface="Nazanin"/>
              </a:rPr>
              <a:t>تحليل صر</a:t>
            </a:r>
            <a:r>
              <a:rPr lang="fa-IR" sz="2800" dirty="0" smtClean="0">
                <a:cs typeface="Nazanin"/>
              </a:rPr>
              <a:t>في</a:t>
            </a:r>
            <a:r>
              <a:rPr lang="ar-SA" sz="2800" dirty="0" smtClean="0">
                <a:cs typeface="Nazanin"/>
              </a:rPr>
              <a:t>  همان «تجزيه كردن» و اعراب همان «تركيب كردن» در دستور زبان فارسي است. </a:t>
            </a:r>
            <a:endParaRPr lang="fa-IR" sz="2800" dirty="0" smtClean="0">
              <a:cs typeface="Nazanin"/>
            </a:endParaRPr>
          </a:p>
          <a:p>
            <a:pPr>
              <a:buNone/>
            </a:pPr>
            <a:r>
              <a:rPr lang="ar-SA" sz="2800" dirty="0" smtClean="0">
                <a:cs typeface="Nazanin"/>
              </a:rPr>
              <a:t>تجزيه و تركيب يعني چه؟ تجزيه يا  تحليل صر</a:t>
            </a:r>
            <a:r>
              <a:rPr lang="fa-IR" sz="2800" dirty="0" smtClean="0">
                <a:cs typeface="Nazanin"/>
              </a:rPr>
              <a:t>في</a:t>
            </a:r>
            <a:r>
              <a:rPr lang="ar-SA" sz="2800" dirty="0" smtClean="0">
                <a:cs typeface="Nazanin"/>
              </a:rPr>
              <a:t>  يعني ذكر مشخّصات كلمه بدون توجّه  به موقعيت آن </a:t>
            </a:r>
            <a:endParaRPr lang="fa-IR" sz="2800" dirty="0" smtClean="0">
              <a:cs typeface="Nazanin"/>
            </a:endParaRPr>
          </a:p>
          <a:p>
            <a:pPr>
              <a:buNone/>
            </a:pPr>
            <a:r>
              <a:rPr lang="ar-SA" sz="2800" dirty="0" smtClean="0">
                <a:cs typeface="Nazanin"/>
              </a:rPr>
              <a:t>در جمله.</a:t>
            </a:r>
            <a:endParaRPr lang="en-US" sz="2800" dirty="0" smtClean="0">
              <a:cs typeface="Nazanin"/>
            </a:endParaRPr>
          </a:p>
          <a:p>
            <a:pPr>
              <a:buNone/>
            </a:pPr>
            <a:endParaRPr lang="en-US" sz="2800" dirty="0" smtClean="0">
              <a:solidFill>
                <a:srgbClr val="FF0000"/>
              </a:solidFill>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39</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500"/>
                                        <p:tgtEl>
                                          <p:spTgt spid="3">
                                            <p:txEl>
                                              <p:pRg st="8" end="8"/>
                                            </p:txEl>
                                          </p:spTgt>
                                        </p:tgtEl>
                                      </p:cBhvr>
                                    </p:animEffec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اول (جهت ها)</a:t>
            </a:r>
            <a:endParaRPr lang="fa-IR" sz="4400" dirty="0">
              <a:cs typeface="Homa" pitchFamily="2" charset="-78"/>
            </a:endParaRPr>
          </a:p>
        </p:txBody>
      </p:sp>
      <p:sp>
        <p:nvSpPr>
          <p:cNvPr id="3" name="Content Placeholder 2"/>
          <p:cNvSpPr>
            <a:spLocks noGrp="1"/>
          </p:cNvSpPr>
          <p:nvPr>
            <p:ph idx="1"/>
          </p:nvPr>
        </p:nvSpPr>
        <p:spPr/>
        <p:txBody>
          <a:bodyPr>
            <a:normAutofit/>
          </a:bodyPr>
          <a:lstStyle/>
          <a:p>
            <a:pPr>
              <a:buNone/>
            </a:pPr>
            <a:r>
              <a:rPr lang="fa-IR" dirty="0" smtClean="0">
                <a:cs typeface="Nazanin" pitchFamily="2" charset="-78"/>
              </a:rPr>
              <a:t>فرق «هَل» و« أ» چيست؟ «هَل» و« أ» هر دو به معني آيا هستند.</a:t>
            </a:r>
          </a:p>
          <a:p>
            <a:pPr>
              <a:buNone/>
            </a:pPr>
            <a:r>
              <a:rPr lang="fa-IR" dirty="0" smtClean="0">
                <a:cs typeface="Nazanin" pitchFamily="2" charset="-78"/>
              </a:rPr>
              <a:t>الف: «هَلْ» براي فعل منفي نمي آيد ولي« أ » مي آيد.  (ألا تَسمَعُ ؟ آيا نمي شنوي؟)</a:t>
            </a:r>
          </a:p>
          <a:p>
            <a:pPr>
              <a:buNone/>
            </a:pPr>
            <a:r>
              <a:rPr lang="fa-IR" dirty="0" smtClean="0">
                <a:cs typeface="Nazanin" pitchFamily="2" charset="-78"/>
              </a:rPr>
              <a:t>ب:« هَلْ » در جمله اي كه مخاطب را بين دو سؤال قرار مي دهيم و پاسخ نَعَم يا لا انتظار نداريم معمولاً نمي آيد. در چنين حالتي « أ» مي آيد. </a:t>
            </a:r>
          </a:p>
          <a:p>
            <a:pPr>
              <a:buNone/>
            </a:pPr>
            <a:r>
              <a:rPr lang="fa-IR" dirty="0" smtClean="0">
                <a:cs typeface="Nazanin" pitchFamily="2" charset="-78"/>
              </a:rPr>
              <a:t>(أ أنتَ كَسَرْتَ الزُّجاجَ أم أخوك؟ - أخى) (آيا تو شيشه را شكستي يا برادرت ؟ برادرم.)</a:t>
            </a:r>
          </a:p>
          <a:p>
            <a:pPr>
              <a:buNone/>
            </a:pPr>
            <a:r>
              <a:rPr lang="fa-IR" dirty="0" smtClean="0">
                <a:cs typeface="Nazanin" pitchFamily="2" charset="-78"/>
              </a:rPr>
              <a:t>ضمناً  «هل» و « أ» حرف استفهامند نه اسم استفهام.</a:t>
            </a:r>
          </a:p>
          <a:p>
            <a:pPr>
              <a:buNone/>
            </a:pPr>
            <a:endParaRPr lang="fa-IR" dirty="0">
              <a:cs typeface="Nazanin" pitchFamily="2" charset="-78"/>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3"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4</a:t>
            </a:fld>
            <a:endParaRPr lang="fa-IR"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پنجم</a:t>
            </a:r>
            <a:endParaRPr lang="fa-IR" sz="4400" dirty="0">
              <a:cs typeface="Homa" pitchFamily="2" charset="-78"/>
            </a:endParaRPr>
          </a:p>
        </p:txBody>
      </p:sp>
      <p:sp>
        <p:nvSpPr>
          <p:cNvPr id="3" name="Content Placeholder 2"/>
          <p:cNvSpPr>
            <a:spLocks noGrp="1"/>
          </p:cNvSpPr>
          <p:nvPr>
            <p:ph idx="1"/>
          </p:nvPr>
        </p:nvSpPr>
        <p:spPr>
          <a:xfrm>
            <a:off x="285720" y="1428736"/>
            <a:ext cx="8686800" cy="5018110"/>
          </a:xfrm>
        </p:spPr>
        <p:txBody>
          <a:bodyPr>
            <a:noAutofit/>
          </a:bodyPr>
          <a:lstStyle/>
          <a:p>
            <a:pPr>
              <a:buNone/>
            </a:pPr>
            <a:r>
              <a:rPr lang="ar-SA" sz="2800" dirty="0" smtClean="0">
                <a:cs typeface="Nazanin"/>
              </a:rPr>
              <a:t>تركيب يا إعراب يعني ذكر نقش و حالتي كه كلمه در جمله ايفا مي كند.</a:t>
            </a:r>
            <a:endParaRPr lang="en-US" sz="2800" dirty="0" smtClean="0">
              <a:cs typeface="Nazanin"/>
            </a:endParaRPr>
          </a:p>
          <a:p>
            <a:pPr>
              <a:buNone/>
            </a:pPr>
            <a:r>
              <a:rPr lang="ar-SA" sz="2800" dirty="0" smtClean="0">
                <a:cs typeface="Nazanin"/>
              </a:rPr>
              <a:t>قبلاً آموخته ايم  كه كلمه سه نوع است</a:t>
            </a:r>
            <a:r>
              <a:rPr lang="fa-IR" sz="2800" dirty="0" smtClean="0">
                <a:cs typeface="Nazanin"/>
              </a:rPr>
              <a:t>:</a:t>
            </a:r>
            <a:r>
              <a:rPr lang="ar-SA" sz="2800" dirty="0" smtClean="0">
                <a:cs typeface="Nazanin"/>
              </a:rPr>
              <a:t> </a:t>
            </a:r>
            <a:r>
              <a:rPr lang="ar-SA" sz="2800" dirty="0" smtClean="0">
                <a:solidFill>
                  <a:srgbClr val="1C11FF"/>
                </a:solidFill>
                <a:cs typeface="Nazanin"/>
              </a:rPr>
              <a:t>اسم</a:t>
            </a:r>
            <a:r>
              <a:rPr lang="ar-SA" sz="2800" dirty="0" smtClean="0">
                <a:cs typeface="Nazanin"/>
              </a:rPr>
              <a:t>، </a:t>
            </a:r>
            <a:r>
              <a:rPr lang="ar-SA" sz="2800" dirty="0" smtClean="0">
                <a:solidFill>
                  <a:srgbClr val="1C11FF"/>
                </a:solidFill>
                <a:cs typeface="Nazanin"/>
              </a:rPr>
              <a:t>فعل</a:t>
            </a:r>
            <a:r>
              <a:rPr lang="ar-SA" sz="2800" dirty="0" smtClean="0">
                <a:cs typeface="Nazanin"/>
              </a:rPr>
              <a:t> و </a:t>
            </a:r>
            <a:r>
              <a:rPr lang="ar-SA" sz="2800" dirty="0" smtClean="0">
                <a:solidFill>
                  <a:srgbClr val="1C11FF"/>
                </a:solidFill>
                <a:cs typeface="Nazanin"/>
              </a:rPr>
              <a:t>حرف</a:t>
            </a:r>
            <a:r>
              <a:rPr lang="ar-SA" sz="2800" dirty="0" smtClean="0">
                <a:cs typeface="Nazanin"/>
              </a:rPr>
              <a:t>. </a:t>
            </a:r>
            <a:endParaRPr lang="en-US" sz="2800" dirty="0" smtClean="0">
              <a:cs typeface="Nazanin"/>
            </a:endParaRPr>
          </a:p>
          <a:p>
            <a:pPr>
              <a:buNone/>
            </a:pPr>
            <a:r>
              <a:rPr lang="ar-SA" sz="2800" dirty="0" smtClean="0">
                <a:cs typeface="Nazanin"/>
              </a:rPr>
              <a:t>حال </a:t>
            </a:r>
            <a:r>
              <a:rPr lang="fa-IR" sz="2800" dirty="0" smtClean="0">
                <a:cs typeface="Nazanin"/>
              </a:rPr>
              <a:t>ببينيم</a:t>
            </a:r>
            <a:r>
              <a:rPr lang="ar-SA" sz="2800" dirty="0" smtClean="0">
                <a:cs typeface="Nazanin"/>
              </a:rPr>
              <a:t> در تجزيه ي هر يك، چه مواردي را بايد ذكر كنيم.</a:t>
            </a:r>
            <a:endParaRPr lang="en-US" sz="2800" dirty="0" smtClean="0">
              <a:cs typeface="Nazanin"/>
            </a:endParaRPr>
          </a:p>
          <a:p>
            <a:pPr>
              <a:buNone/>
            </a:pPr>
            <a:r>
              <a:rPr lang="ar-SA" sz="2800" dirty="0" smtClean="0">
                <a:cs typeface="Nazanin"/>
              </a:rPr>
              <a:t> مواردي كه در تجزيه «اسم» ( التحليل الصرفِى ) رعايت مي شود عبارتند از:</a:t>
            </a:r>
            <a:endParaRPr lang="en-US" sz="2800" dirty="0" smtClean="0">
              <a:cs typeface="Nazanin"/>
            </a:endParaRPr>
          </a:p>
          <a:p>
            <a:pPr>
              <a:buNone/>
            </a:pPr>
            <a:r>
              <a:rPr lang="ar-SA" sz="2800" dirty="0" smtClean="0">
                <a:cs typeface="Nazanin"/>
              </a:rPr>
              <a:t>1- عدد: مفرد، مثنّي  يا جمع است؟   </a:t>
            </a:r>
            <a:r>
              <a:rPr lang="fa-IR" sz="2800" dirty="0" smtClean="0">
                <a:cs typeface="Nazanin"/>
              </a:rPr>
              <a:t>	</a:t>
            </a:r>
            <a:r>
              <a:rPr lang="ar-SA" sz="2800" dirty="0" smtClean="0">
                <a:cs typeface="Nazanin"/>
              </a:rPr>
              <a:t>2- جنس: مذكّر است يا مؤنّث؟</a:t>
            </a:r>
            <a:endParaRPr lang="en-US" sz="2800" dirty="0" smtClean="0">
              <a:cs typeface="Nazanin"/>
            </a:endParaRPr>
          </a:p>
          <a:p>
            <a:pPr>
              <a:buNone/>
            </a:pPr>
            <a:r>
              <a:rPr lang="ar-SA" sz="2800" dirty="0" smtClean="0">
                <a:cs typeface="Nazanin"/>
              </a:rPr>
              <a:t>3- جامد است يا مشتق. اگر مشتق است كدام يك از انواع هفتگانه  است؟</a:t>
            </a:r>
            <a:endParaRPr lang="en-US" sz="2800" dirty="0" smtClean="0">
              <a:cs typeface="Nazanin"/>
            </a:endParaRPr>
          </a:p>
          <a:p>
            <a:pPr>
              <a:buNone/>
            </a:pPr>
            <a:r>
              <a:rPr lang="fa-IR" sz="2800" dirty="0" smtClean="0">
                <a:cs typeface="Nazanin"/>
              </a:rPr>
              <a:t>4- معرب است یا مبنی ؟  		5- نعرفه است یا نکره    </a:t>
            </a:r>
            <a:endParaRPr lang="en-US" sz="2800" dirty="0" smtClean="0">
              <a:cs typeface="Nazanin"/>
            </a:endParaRPr>
          </a:p>
          <a:p>
            <a:pPr>
              <a:buNone/>
            </a:pPr>
            <a:r>
              <a:rPr lang="ar-SA" sz="2800" dirty="0" smtClean="0">
                <a:cs typeface="Nazanin"/>
              </a:rPr>
              <a:t>مواردي كه در تجزيه ي « فعل» (التحليل الصرفِى ) رعايت مي شود عبارتند از :</a:t>
            </a:r>
            <a:endParaRPr lang="en-US" sz="2800" dirty="0" smtClean="0">
              <a:cs typeface="Nazanin"/>
            </a:endParaRPr>
          </a:p>
          <a:p>
            <a:pPr>
              <a:buNone/>
            </a:pPr>
            <a:r>
              <a:rPr lang="ar-SA" sz="2800" dirty="0" smtClean="0">
                <a:cs typeface="Nazanin"/>
              </a:rPr>
              <a:t>1- ماضي، مضارع يا امر است. 2- صيغه فعل  3- ثلاثي مجرّد است يا مزيد و اگر مزيد است از كدام </a:t>
            </a:r>
            <a:endParaRPr lang="fa-IR" sz="2800" dirty="0" smtClean="0">
              <a:cs typeface="Nazanin"/>
            </a:endParaRPr>
          </a:p>
          <a:p>
            <a:pPr>
              <a:buNone/>
            </a:pPr>
            <a:r>
              <a:rPr lang="ar-SA" sz="2800" dirty="0" smtClean="0">
                <a:cs typeface="Nazanin"/>
              </a:rPr>
              <a:t>باب است؟ </a:t>
            </a:r>
            <a:r>
              <a:rPr lang="fa-IR" sz="2800" dirty="0" smtClean="0">
                <a:cs typeface="Nazanin"/>
              </a:rPr>
              <a:t> 4-معرب است یا مبنی؟ 5- متعدی است یا لازم؟</a:t>
            </a:r>
            <a:endParaRPr lang="en-US" sz="2800" dirty="0" smtClean="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40</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500"/>
                                        <p:tgtEl>
                                          <p:spTgt spid="3">
                                            <p:txEl>
                                              <p:pRg st="8" end="8"/>
                                            </p:txEl>
                                          </p:spTgt>
                                        </p:tgtEl>
                                      </p:cBhvr>
                                    </p:animEffec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64" fill="hold">
                            <p:stCondLst>
                              <p:cond delay="5500"/>
                            </p:stCondLst>
                            <p:childTnLst>
                              <p:par>
                                <p:cTn id="65" presetID="47" presetClass="entr" presetSubtype="0" fill="hold" grpId="0" nodeType="after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Effect transition="in" filter="fade">
                                      <p:cBhvr>
                                        <p:cTn id="67" dur="500"/>
                                        <p:tgtEl>
                                          <p:spTgt spid="3">
                                            <p:txEl>
                                              <p:pRg st="9" end="9"/>
                                            </p:txEl>
                                          </p:spTgt>
                                        </p:tgtEl>
                                      </p:cBhvr>
                                    </p:animEffect>
                                    <p:anim calcmode="lin" valueType="num">
                                      <p:cBhvr>
                                        <p:cTn id="6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9"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پنجم</a:t>
            </a:r>
            <a:endParaRPr lang="fa-IR" sz="4400" dirty="0">
              <a:cs typeface="Homa" pitchFamily="2" charset="-78"/>
            </a:endParaRPr>
          </a:p>
        </p:txBody>
      </p:sp>
      <p:sp>
        <p:nvSpPr>
          <p:cNvPr id="3" name="Content Placeholder 2"/>
          <p:cNvSpPr>
            <a:spLocks noGrp="1"/>
          </p:cNvSpPr>
          <p:nvPr>
            <p:ph idx="1"/>
          </p:nvPr>
        </p:nvSpPr>
        <p:spPr>
          <a:xfrm>
            <a:off x="304800" y="1554162"/>
            <a:ext cx="8686800" cy="4732358"/>
          </a:xfrm>
        </p:spPr>
        <p:txBody>
          <a:bodyPr>
            <a:normAutofit/>
          </a:bodyPr>
          <a:lstStyle/>
          <a:p>
            <a:pPr>
              <a:buNone/>
            </a:pPr>
            <a:r>
              <a:rPr lang="ar-SA" sz="2800" dirty="0" smtClean="0">
                <a:solidFill>
                  <a:srgbClr val="1C11FF"/>
                </a:solidFill>
                <a:cs typeface="Nazanin"/>
              </a:rPr>
              <a:t> موارد تجزيه ي « حرف» عبارتند از:‌</a:t>
            </a:r>
            <a:endParaRPr lang="en-US" sz="2800" dirty="0" smtClean="0">
              <a:solidFill>
                <a:srgbClr val="1C11FF"/>
              </a:solidFill>
              <a:cs typeface="Nazanin"/>
            </a:endParaRPr>
          </a:p>
          <a:p>
            <a:pPr>
              <a:buNone/>
            </a:pPr>
            <a:r>
              <a:rPr lang="ar-SA" sz="2800" dirty="0" smtClean="0">
                <a:cs typeface="Nazanin"/>
              </a:rPr>
              <a:t>1- نوع حرف</a:t>
            </a:r>
            <a:r>
              <a:rPr lang="fa-IR" sz="2800" dirty="0" smtClean="0">
                <a:cs typeface="Nazanin"/>
              </a:rPr>
              <a:t>:</a:t>
            </a:r>
            <a:endParaRPr lang="en-US" sz="2800" dirty="0" smtClean="0">
              <a:cs typeface="Nazanin"/>
            </a:endParaRPr>
          </a:p>
          <a:p>
            <a:pPr>
              <a:buNone/>
            </a:pPr>
            <a:r>
              <a:rPr lang="ar-SA" sz="2800" dirty="0" smtClean="0">
                <a:cs typeface="Nazanin"/>
              </a:rPr>
              <a:t> ( حرف جر = مِن / فِى / عَنْ/عَلَي/ إلي/بِـ / لِـ ) </a:t>
            </a:r>
            <a:r>
              <a:rPr lang="fa-IR" sz="2800" dirty="0" smtClean="0">
                <a:cs typeface="Nazanin"/>
              </a:rPr>
              <a:t>؛</a:t>
            </a:r>
            <a:r>
              <a:rPr lang="ar-SA" sz="2800" dirty="0" smtClean="0">
                <a:cs typeface="Nazanin"/>
              </a:rPr>
              <a:t>(حرف تعريف = ال)؛(حرف استفهام: هَل، أ)</a:t>
            </a:r>
            <a:endParaRPr lang="en-US" sz="2800" dirty="0" smtClean="0">
              <a:cs typeface="Nazanin"/>
            </a:endParaRPr>
          </a:p>
          <a:p>
            <a:pPr>
              <a:buNone/>
            </a:pPr>
            <a:r>
              <a:rPr lang="ar-SA" sz="2800" dirty="0" smtClean="0">
                <a:cs typeface="Nazanin"/>
              </a:rPr>
              <a:t> (حرف نفي= لا ، ما ) ؛ ( حرف استقبال = سَـ ، سَوفَ)</a:t>
            </a:r>
            <a:endParaRPr lang="en-US" sz="2800" dirty="0" smtClean="0">
              <a:cs typeface="Nazanin"/>
            </a:endParaRPr>
          </a:p>
          <a:p>
            <a:pPr>
              <a:buNone/>
            </a:pPr>
            <a:r>
              <a:rPr lang="ar-SA" sz="2800" dirty="0" smtClean="0">
                <a:cs typeface="Nazanin"/>
              </a:rPr>
              <a:t>2- حرف مورد نظر مبني بر چيست؟ ( اين مطلب را در درس هشتم خواهيد خواند.)</a:t>
            </a:r>
            <a:endParaRPr lang="en-US" sz="2800" dirty="0" smtClean="0">
              <a:cs typeface="Nazanin"/>
            </a:endParaRPr>
          </a:p>
          <a:p>
            <a:pPr>
              <a:buNone/>
            </a:pPr>
            <a:r>
              <a:rPr lang="ar-SA" sz="2800" dirty="0" smtClean="0">
                <a:cs typeface="Nazanin"/>
              </a:rPr>
              <a:t>3- عامل است (روی کلمه بعد ازخود ازنظر اعراب اثر گذار است)یا غیر عامل؟ (روی کلمه بعد ازخود </a:t>
            </a:r>
            <a:endParaRPr lang="fa-IR" sz="2800" dirty="0" smtClean="0">
              <a:cs typeface="Nazanin"/>
            </a:endParaRPr>
          </a:p>
          <a:p>
            <a:pPr>
              <a:buNone/>
            </a:pPr>
            <a:r>
              <a:rPr lang="ar-SA" sz="2800" dirty="0" smtClean="0">
                <a:cs typeface="Nazanin"/>
              </a:rPr>
              <a:t>اثر گذار نیست) </a:t>
            </a:r>
            <a:r>
              <a:rPr lang="ar-SA" sz="2800" dirty="0" smtClean="0">
                <a:solidFill>
                  <a:srgbClr val="1C11FF"/>
                </a:solidFill>
                <a:cs typeface="Nazanin"/>
              </a:rPr>
              <a:t>در الإعراب يا تركيب ذكر اين موارد لازم است:</a:t>
            </a:r>
            <a:endParaRPr lang="en-US" sz="2800" dirty="0" smtClean="0">
              <a:solidFill>
                <a:srgbClr val="1C11FF"/>
              </a:solidFill>
              <a:cs typeface="Nazanin"/>
            </a:endParaRPr>
          </a:p>
          <a:p>
            <a:pPr>
              <a:buNone/>
            </a:pPr>
            <a:r>
              <a:rPr lang="ar-SA" sz="2800" dirty="0" smtClean="0">
                <a:solidFill>
                  <a:srgbClr val="FF0000"/>
                </a:solidFill>
                <a:cs typeface="Nazanin"/>
              </a:rPr>
              <a:t>1- </a:t>
            </a:r>
            <a:r>
              <a:rPr lang="ar-SA" sz="2800" dirty="0" smtClean="0">
                <a:cs typeface="Nazanin"/>
              </a:rPr>
              <a:t>فاعل و مرفوع</a:t>
            </a:r>
            <a:r>
              <a:rPr lang="ar-SA" sz="2800" dirty="0" smtClean="0">
                <a:solidFill>
                  <a:srgbClr val="FF0000"/>
                </a:solidFill>
                <a:cs typeface="Nazanin"/>
              </a:rPr>
              <a:t>2-</a:t>
            </a:r>
            <a:r>
              <a:rPr lang="ar-SA" sz="2800" dirty="0" smtClean="0">
                <a:cs typeface="Nazanin"/>
              </a:rPr>
              <a:t> مبتدا و مرفوع</a:t>
            </a:r>
            <a:r>
              <a:rPr lang="ar-SA" sz="2800" dirty="0" smtClean="0">
                <a:solidFill>
                  <a:srgbClr val="FF0000"/>
                </a:solidFill>
                <a:cs typeface="Nazanin"/>
              </a:rPr>
              <a:t>3-</a:t>
            </a:r>
            <a:r>
              <a:rPr lang="ar-SA" sz="2800" dirty="0" smtClean="0">
                <a:cs typeface="Nazanin"/>
              </a:rPr>
              <a:t> خبر و مرفوع</a:t>
            </a:r>
            <a:r>
              <a:rPr lang="ar-SA" sz="2800" dirty="0" smtClean="0">
                <a:solidFill>
                  <a:srgbClr val="FF0000"/>
                </a:solidFill>
                <a:cs typeface="Nazanin"/>
              </a:rPr>
              <a:t>4-</a:t>
            </a:r>
            <a:r>
              <a:rPr lang="ar-SA" sz="2800" dirty="0" smtClean="0">
                <a:cs typeface="Nazanin"/>
              </a:rPr>
              <a:t>جارّ و مجرور  </a:t>
            </a:r>
            <a:r>
              <a:rPr lang="ar-SA" sz="2800" dirty="0" smtClean="0">
                <a:solidFill>
                  <a:srgbClr val="FF0000"/>
                </a:solidFill>
                <a:cs typeface="Nazanin"/>
              </a:rPr>
              <a:t>5-</a:t>
            </a:r>
            <a:r>
              <a:rPr lang="ar-SA" sz="2800" dirty="0" smtClean="0">
                <a:cs typeface="Nazanin"/>
              </a:rPr>
              <a:t> مجرور به حرف جر</a:t>
            </a:r>
            <a:r>
              <a:rPr lang="ar-SA" sz="2800" dirty="0" smtClean="0">
                <a:solidFill>
                  <a:srgbClr val="FF0000"/>
                </a:solidFill>
                <a:cs typeface="Nazanin"/>
              </a:rPr>
              <a:t>6-</a:t>
            </a:r>
            <a:r>
              <a:rPr lang="ar-SA" sz="2800" dirty="0" smtClean="0">
                <a:cs typeface="Nazanin"/>
              </a:rPr>
              <a:t> فعل و</a:t>
            </a:r>
            <a:endParaRPr lang="fa-IR" sz="2800" dirty="0" smtClean="0">
              <a:cs typeface="Nazanin"/>
            </a:endParaRPr>
          </a:p>
          <a:p>
            <a:pPr>
              <a:buNone/>
            </a:pPr>
            <a:r>
              <a:rPr lang="ar-SA" sz="2800" dirty="0" smtClean="0">
                <a:cs typeface="Nazanin"/>
              </a:rPr>
              <a:t>فاعل</a:t>
            </a:r>
            <a:r>
              <a:rPr lang="ar-SA" sz="2800" dirty="0" smtClean="0">
                <a:solidFill>
                  <a:srgbClr val="FF0000"/>
                </a:solidFill>
                <a:cs typeface="Nazanin"/>
              </a:rPr>
              <a:t>7-</a:t>
            </a:r>
            <a:r>
              <a:rPr lang="ar-SA" sz="2800" dirty="0" smtClean="0">
                <a:cs typeface="Nazanin"/>
              </a:rPr>
              <a:t> مفعول و منصوب</a:t>
            </a:r>
            <a:r>
              <a:rPr lang="fa-IR" sz="2800" dirty="0" smtClean="0">
                <a:cs typeface="Nazanin"/>
              </a:rPr>
              <a:t> </a:t>
            </a:r>
            <a:r>
              <a:rPr lang="ar-SA" sz="2800" dirty="0" smtClean="0">
                <a:solidFill>
                  <a:srgbClr val="FF0000"/>
                </a:solidFill>
                <a:cs typeface="Nazanin"/>
              </a:rPr>
              <a:t>8- </a:t>
            </a:r>
            <a:r>
              <a:rPr lang="ar-SA" sz="2800" dirty="0" smtClean="0">
                <a:cs typeface="Nazanin"/>
              </a:rPr>
              <a:t>ذكرِ اين كه جمله، فعليّه است يا اسميّه</a:t>
            </a:r>
            <a:endParaRPr lang="en-US" sz="2800" dirty="0" smtClean="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41</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500"/>
                                        <p:tgtEl>
                                          <p:spTgt spid="3">
                                            <p:txEl>
                                              <p:pRg st="8" end="8"/>
                                            </p:txEl>
                                          </p:spTgt>
                                        </p:tgtEl>
                                      </p:cBhvr>
                                    </p:animEffec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پنجم</a:t>
            </a:r>
            <a:endParaRPr lang="fa-IR" sz="4400" dirty="0">
              <a:cs typeface="Homa" pitchFamily="2" charset="-78"/>
            </a:endParaRPr>
          </a:p>
        </p:txBody>
      </p:sp>
      <p:sp>
        <p:nvSpPr>
          <p:cNvPr id="3" name="Content Placeholder 2"/>
          <p:cNvSpPr>
            <a:spLocks noGrp="1"/>
          </p:cNvSpPr>
          <p:nvPr>
            <p:ph idx="1"/>
          </p:nvPr>
        </p:nvSpPr>
        <p:spPr>
          <a:xfrm>
            <a:off x="214282" y="1554162"/>
            <a:ext cx="8777318" cy="4875234"/>
          </a:xfrm>
        </p:spPr>
        <p:txBody>
          <a:bodyPr>
            <a:normAutofit fontScale="77500" lnSpcReduction="20000"/>
          </a:bodyPr>
          <a:lstStyle/>
          <a:p>
            <a:pPr>
              <a:buNone/>
            </a:pPr>
            <a:r>
              <a:rPr lang="ar-SA" sz="3600" dirty="0" smtClean="0">
                <a:solidFill>
                  <a:srgbClr val="FF0000"/>
                </a:solidFill>
                <a:cs typeface="Nazanin"/>
              </a:rPr>
              <a:t>نكته 1: </a:t>
            </a:r>
            <a:r>
              <a:rPr lang="ar-SA" sz="3600" dirty="0" smtClean="0">
                <a:cs typeface="Nazanin"/>
              </a:rPr>
              <a:t>در ترجمه اسم هاي مبالغه از لفظ «بسيار» استفاده مي كنيم. (صَبّار: بسيار بردبار  غَفّار: بسيار </a:t>
            </a:r>
            <a:endParaRPr lang="fa-IR" sz="3600" dirty="0" smtClean="0">
              <a:cs typeface="Nazanin"/>
            </a:endParaRPr>
          </a:p>
          <a:p>
            <a:pPr>
              <a:buNone/>
            </a:pPr>
            <a:r>
              <a:rPr lang="ar-SA" sz="3600" dirty="0" smtClean="0">
                <a:cs typeface="Nazanin"/>
              </a:rPr>
              <a:t>آمرزنده)</a:t>
            </a:r>
            <a:endParaRPr lang="en-US" sz="3600" dirty="0" smtClean="0">
              <a:cs typeface="Nazanin"/>
            </a:endParaRPr>
          </a:p>
          <a:p>
            <a:pPr>
              <a:buNone/>
            </a:pPr>
            <a:r>
              <a:rPr lang="ar-SA" sz="3600" dirty="0" smtClean="0">
                <a:solidFill>
                  <a:srgbClr val="FF0000"/>
                </a:solidFill>
                <a:cs typeface="Nazanin"/>
              </a:rPr>
              <a:t>نكته 2: </a:t>
            </a:r>
            <a:r>
              <a:rPr lang="ar-SA" sz="3600" dirty="0" smtClean="0">
                <a:cs typeface="Nazanin"/>
              </a:rPr>
              <a:t>گاهي اسم تفضيل ( بدون ال) شبيه فعل ماضي باب إفعال مي شود. در چنين موردي بايد به </a:t>
            </a:r>
            <a:endParaRPr lang="fa-IR" sz="3600" dirty="0" smtClean="0">
              <a:cs typeface="Nazanin"/>
            </a:endParaRPr>
          </a:p>
          <a:p>
            <a:pPr>
              <a:buNone/>
            </a:pPr>
            <a:r>
              <a:rPr lang="ar-SA" sz="3600" dirty="0" smtClean="0">
                <a:cs typeface="Nazanin"/>
              </a:rPr>
              <a:t>معني جمله دقّت كنيم.</a:t>
            </a:r>
            <a:endParaRPr lang="en-US" sz="3600" dirty="0" smtClean="0">
              <a:cs typeface="Nazanin"/>
            </a:endParaRPr>
          </a:p>
          <a:p>
            <a:pPr>
              <a:buNone/>
            </a:pPr>
            <a:r>
              <a:rPr lang="ar-SA" sz="3600" dirty="0" smtClean="0">
                <a:cs typeface="Nazanin"/>
              </a:rPr>
              <a:t>صادقٌ </a:t>
            </a:r>
            <a:r>
              <a:rPr lang="ar-SA" sz="3600" u="sng" dirty="0" smtClean="0">
                <a:cs typeface="Nazanin"/>
              </a:rPr>
              <a:t>أحسَنُ</a:t>
            </a:r>
            <a:r>
              <a:rPr lang="ar-SA" sz="3600" dirty="0" smtClean="0">
                <a:cs typeface="Nazanin"/>
              </a:rPr>
              <a:t> التلاميذ: صادق </a:t>
            </a:r>
            <a:r>
              <a:rPr lang="ar-SA" sz="3600" u="sng" dirty="0" smtClean="0">
                <a:cs typeface="Nazanin"/>
              </a:rPr>
              <a:t> بهترين</a:t>
            </a:r>
            <a:r>
              <a:rPr lang="ar-SA" sz="3600" dirty="0" smtClean="0">
                <a:cs typeface="Nazanin"/>
              </a:rPr>
              <a:t> دانش آموزان است. </a:t>
            </a:r>
            <a:endParaRPr lang="en-US" sz="3600" dirty="0" smtClean="0">
              <a:cs typeface="Nazanin"/>
            </a:endParaRPr>
          </a:p>
          <a:p>
            <a:pPr>
              <a:buNone/>
            </a:pPr>
            <a:r>
              <a:rPr lang="ar-SA" sz="3600" dirty="0" smtClean="0">
                <a:cs typeface="Nazanin"/>
              </a:rPr>
              <a:t>صادقٌ </a:t>
            </a:r>
            <a:r>
              <a:rPr lang="ar-SA" sz="3600" u="sng" dirty="0" smtClean="0">
                <a:cs typeface="Nazanin"/>
              </a:rPr>
              <a:t>أحسَنَ</a:t>
            </a:r>
            <a:r>
              <a:rPr lang="ar-SA" sz="3600" dirty="0" smtClean="0">
                <a:cs typeface="Nazanin"/>
              </a:rPr>
              <a:t> بِأصدِقائِهِ: صادق به دوستانش </a:t>
            </a:r>
            <a:r>
              <a:rPr lang="ar-SA" sz="3600" u="sng" dirty="0" smtClean="0">
                <a:cs typeface="Nazanin"/>
              </a:rPr>
              <a:t> نيكي كرد</a:t>
            </a:r>
            <a:r>
              <a:rPr lang="ar-SA" sz="3600" dirty="0" smtClean="0">
                <a:cs typeface="Nazanin"/>
              </a:rPr>
              <a:t>.</a:t>
            </a:r>
            <a:endParaRPr lang="en-US" sz="3600" dirty="0" smtClean="0">
              <a:cs typeface="Nazanin"/>
            </a:endParaRPr>
          </a:p>
          <a:p>
            <a:pPr>
              <a:buNone/>
            </a:pPr>
            <a:r>
              <a:rPr lang="ar-SA" sz="3600" dirty="0" smtClean="0">
                <a:solidFill>
                  <a:srgbClr val="FF0000"/>
                </a:solidFill>
                <a:cs typeface="Nazanin"/>
              </a:rPr>
              <a:t>نكته 3: </a:t>
            </a:r>
            <a:r>
              <a:rPr lang="ar-SA" sz="3600" dirty="0" smtClean="0">
                <a:cs typeface="Nazanin"/>
              </a:rPr>
              <a:t>اسم تفضيل، دو معني «تر» و « ترين» دارد. امّا اگر بعد از آن «مِن» بيايد، به صورت «تر» </a:t>
            </a:r>
            <a:endParaRPr lang="fa-IR" sz="3600" dirty="0" smtClean="0">
              <a:cs typeface="Nazanin"/>
            </a:endParaRPr>
          </a:p>
          <a:p>
            <a:pPr>
              <a:buNone/>
            </a:pPr>
            <a:r>
              <a:rPr lang="ar-SA" sz="3600" dirty="0" smtClean="0">
                <a:cs typeface="Nazanin"/>
              </a:rPr>
              <a:t>ترجمه </a:t>
            </a:r>
            <a:endParaRPr lang="en-US" sz="3600" dirty="0" smtClean="0">
              <a:cs typeface="Nazanin"/>
            </a:endParaRPr>
          </a:p>
          <a:p>
            <a:pPr>
              <a:buNone/>
            </a:pPr>
            <a:r>
              <a:rPr lang="ar-SA" sz="3600" dirty="0" smtClean="0">
                <a:cs typeface="Nazanin"/>
              </a:rPr>
              <a:t>مي شود. البحرُ أكبرُ مِنَ النَّهر: دريا بزرگتر از رودخانه است</a:t>
            </a:r>
            <a:endParaRPr lang="en-US" sz="3600" dirty="0" smtClean="0">
              <a:cs typeface="Nazanin"/>
            </a:endParaRPr>
          </a:p>
          <a:p>
            <a:pPr>
              <a:buNone/>
            </a:pPr>
            <a:r>
              <a:rPr lang="ar-SA" sz="3600" dirty="0" smtClean="0">
                <a:cs typeface="Nazanin"/>
              </a:rPr>
              <a:t>اگر بعد از اسم تفضيل حرف « مِن» نيايد، معمولاً به صورت «ترين» ترجمه  مي شود.</a:t>
            </a:r>
            <a:endParaRPr lang="en-US" sz="3600" dirty="0" smtClean="0">
              <a:cs typeface="Nazanin"/>
            </a:endParaRPr>
          </a:p>
          <a:p>
            <a:pPr>
              <a:buNone/>
            </a:pPr>
            <a:r>
              <a:rPr lang="ar-SA" sz="3600" dirty="0" smtClean="0">
                <a:cs typeface="Nazanin"/>
              </a:rPr>
              <a:t>أحسنُ طالبٍ: بهترين دانش آموز.</a:t>
            </a:r>
            <a:endParaRPr lang="en-US" sz="3600" dirty="0" smtClean="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42</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500"/>
                                        <p:tgtEl>
                                          <p:spTgt spid="3">
                                            <p:txEl>
                                              <p:pRg st="8" end="8"/>
                                            </p:txEl>
                                          </p:spTgt>
                                        </p:tgtEl>
                                      </p:cBhvr>
                                    </p:animEffec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64" fill="hold">
                            <p:stCondLst>
                              <p:cond delay="5500"/>
                            </p:stCondLst>
                            <p:childTnLst>
                              <p:par>
                                <p:cTn id="65" presetID="47" presetClass="entr" presetSubtype="0" fill="hold" grpId="0" nodeType="after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Effect transition="in" filter="fade">
                                      <p:cBhvr>
                                        <p:cTn id="67" dur="500"/>
                                        <p:tgtEl>
                                          <p:spTgt spid="3">
                                            <p:txEl>
                                              <p:pRg st="9" end="9"/>
                                            </p:txEl>
                                          </p:spTgt>
                                        </p:tgtEl>
                                      </p:cBhvr>
                                    </p:animEffect>
                                    <p:anim calcmode="lin" valueType="num">
                                      <p:cBhvr>
                                        <p:cTn id="6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9"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70" fill="hold">
                            <p:stCondLst>
                              <p:cond delay="6000"/>
                            </p:stCondLst>
                            <p:childTnLst>
                              <p:par>
                                <p:cTn id="71" presetID="47" presetClass="entr" presetSubtype="0" fill="hold" grpId="0" nodeType="after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Effect transition="in" filter="fade">
                                      <p:cBhvr>
                                        <p:cTn id="73" dur="500"/>
                                        <p:tgtEl>
                                          <p:spTgt spid="3">
                                            <p:txEl>
                                              <p:pRg st="10" end="10"/>
                                            </p:txEl>
                                          </p:spTgt>
                                        </p:tgtEl>
                                      </p:cBhvr>
                                    </p:animEffect>
                                    <p:anim calcmode="lin" valueType="num">
                                      <p:cBhvr>
                                        <p:cTn id="74"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5" dur="5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پنجم</a:t>
            </a:r>
            <a:endParaRPr lang="fa-IR" sz="4400" dirty="0">
              <a:cs typeface="Homa" pitchFamily="2" charset="-78"/>
            </a:endParaRPr>
          </a:p>
        </p:txBody>
      </p:sp>
      <p:sp>
        <p:nvSpPr>
          <p:cNvPr id="3" name="Content Placeholder 2"/>
          <p:cNvSpPr>
            <a:spLocks noGrp="1"/>
          </p:cNvSpPr>
          <p:nvPr>
            <p:ph idx="1"/>
          </p:nvPr>
        </p:nvSpPr>
        <p:spPr>
          <a:xfrm>
            <a:off x="142844" y="1554162"/>
            <a:ext cx="8848756" cy="4525963"/>
          </a:xfrm>
        </p:spPr>
        <p:txBody>
          <a:bodyPr>
            <a:normAutofit/>
          </a:bodyPr>
          <a:lstStyle/>
          <a:p>
            <a:pPr>
              <a:buNone/>
            </a:pPr>
            <a:r>
              <a:rPr lang="ar-SA" sz="2800" dirty="0" smtClean="0">
                <a:solidFill>
                  <a:srgbClr val="FF0000"/>
                </a:solidFill>
                <a:cs typeface="Nazanin"/>
              </a:rPr>
              <a:t>نكته 4: </a:t>
            </a:r>
            <a:r>
              <a:rPr lang="ar-SA" sz="2800" dirty="0" smtClean="0">
                <a:cs typeface="Nazanin"/>
              </a:rPr>
              <a:t>نكته خارج از كتاب درسي : هر گاه دو طرف مقايسه مؤنّث باشند از</a:t>
            </a:r>
            <a:endParaRPr lang="en-US" sz="2800" dirty="0" smtClean="0">
              <a:cs typeface="Nazanin"/>
            </a:endParaRPr>
          </a:p>
          <a:p>
            <a:pPr>
              <a:buNone/>
            </a:pPr>
            <a:r>
              <a:rPr lang="ar-SA" sz="2800" dirty="0" smtClean="0">
                <a:cs typeface="Nazanin"/>
              </a:rPr>
              <a:t>« أفعل» براي بيان برتري استفاده مي شود نه فُعلَي. مثال: (فاطمةُ أكبرُ مِن زهراء): فاطمه بزرگ تر از</a:t>
            </a:r>
            <a:r>
              <a:rPr lang="fa-IR" sz="2800" dirty="0" smtClean="0">
                <a:cs typeface="Nazanin"/>
              </a:rPr>
              <a:t> </a:t>
            </a:r>
            <a:r>
              <a:rPr lang="ar-SA" sz="2800" dirty="0" smtClean="0">
                <a:cs typeface="Nazanin"/>
              </a:rPr>
              <a:t>زهرا</a:t>
            </a:r>
            <a:endParaRPr lang="fa-IR" sz="2800" dirty="0" smtClean="0">
              <a:cs typeface="Nazanin"/>
            </a:endParaRPr>
          </a:p>
          <a:p>
            <a:pPr>
              <a:buNone/>
            </a:pPr>
            <a:r>
              <a:rPr lang="ar-SA" sz="2800" dirty="0" smtClean="0">
                <a:cs typeface="Nazanin"/>
              </a:rPr>
              <a:t>است.</a:t>
            </a:r>
            <a:endParaRPr lang="en-US" sz="2800" dirty="0" smtClean="0">
              <a:cs typeface="Nazanin"/>
            </a:endParaRPr>
          </a:p>
          <a:p>
            <a:pPr>
              <a:buNone/>
            </a:pPr>
            <a:r>
              <a:rPr lang="ar-SA" sz="2800" dirty="0" smtClean="0">
                <a:cs typeface="Nazanin"/>
              </a:rPr>
              <a:t>در چنين تركيب ها يي نيز از وزن «أفعل» استفاده مي شود. أحسَنُ شَرِكةٍ فِى العالَم: بهترين شركتِ</a:t>
            </a:r>
            <a:r>
              <a:rPr lang="fa-IR" sz="2800" dirty="0" smtClean="0">
                <a:cs typeface="Nazanin"/>
              </a:rPr>
              <a:t> </a:t>
            </a:r>
            <a:r>
              <a:rPr lang="ar-SA" sz="2800" dirty="0" smtClean="0">
                <a:cs typeface="Nazanin"/>
              </a:rPr>
              <a:t>جهان</a:t>
            </a:r>
            <a:endParaRPr lang="en-US" sz="2800" dirty="0" smtClean="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43</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ششم</a:t>
            </a:r>
            <a:endParaRPr lang="fa-IR" sz="4400" dirty="0">
              <a:cs typeface="Homa" pitchFamily="2" charset="-78"/>
            </a:endParaRPr>
          </a:p>
        </p:txBody>
      </p:sp>
      <p:graphicFrame>
        <p:nvGraphicFramePr>
          <p:cNvPr id="8" name="Content Placeholder 7"/>
          <p:cNvGraphicFramePr>
            <a:graphicFrameLocks noGrp="1"/>
          </p:cNvGraphicFramePr>
          <p:nvPr>
            <p:ph idx="1"/>
          </p:nvPr>
        </p:nvGraphicFramePr>
        <p:xfrm>
          <a:off x="304800" y="1554163"/>
          <a:ext cx="8686800" cy="4416552"/>
        </p:xfrm>
        <a:graphic>
          <a:graphicData uri="http://schemas.openxmlformats.org/drawingml/2006/table">
            <a:tbl>
              <a:tblPr rtl="1" firstRow="1" bandRow="1">
                <a:tableStyleId>{5C22544A-7EE6-4342-B048-85BDC9FD1C3A}</a:tableStyleId>
              </a:tblPr>
              <a:tblGrid>
                <a:gridCol w="2895600"/>
                <a:gridCol w="2895600"/>
                <a:gridCol w="2895600"/>
              </a:tblGrid>
              <a:tr h="370840">
                <a:tc>
                  <a:txBody>
                    <a:bodyPr/>
                    <a:lstStyle/>
                    <a:p>
                      <a:pPr algn="justLow" rtl="1">
                        <a:lnSpc>
                          <a:spcPct val="115000"/>
                        </a:lnSpc>
                        <a:spcAft>
                          <a:spcPts val="0"/>
                        </a:spcAft>
                      </a:pPr>
                      <a:r>
                        <a:rPr lang="ar-SA" sz="2800" b="0" dirty="0">
                          <a:latin typeface="Times New Roman"/>
                          <a:ea typeface="Times New Roman"/>
                          <a:cs typeface="Nazanin"/>
                        </a:rPr>
                        <a:t>ضماير منفصل  مرفوع</a:t>
                      </a:r>
                      <a:endParaRPr lang="en-US" sz="2800" b="0" dirty="0">
                        <a:latin typeface="Calibri"/>
                        <a:ea typeface="Calibri"/>
                        <a:cs typeface="Nazanin"/>
                      </a:endParaRPr>
                    </a:p>
                  </a:txBody>
                  <a:tcPr marL="68580" marR="68580" marT="0" marB="0"/>
                </a:tc>
                <a:tc>
                  <a:txBody>
                    <a:bodyPr/>
                    <a:lstStyle/>
                    <a:p>
                      <a:pPr algn="justLow" rtl="1">
                        <a:lnSpc>
                          <a:spcPct val="115000"/>
                        </a:lnSpc>
                        <a:spcAft>
                          <a:spcPts val="0"/>
                        </a:spcAft>
                      </a:pPr>
                      <a:r>
                        <a:rPr lang="ar-SA" sz="2800" b="0" dirty="0">
                          <a:latin typeface="Times New Roman"/>
                          <a:ea typeface="Times New Roman"/>
                          <a:cs typeface="Nazanin"/>
                        </a:rPr>
                        <a:t>ضماير منفصل منصوب</a:t>
                      </a:r>
                      <a:endParaRPr lang="en-US" sz="2800" b="0" dirty="0">
                        <a:latin typeface="Calibri"/>
                        <a:ea typeface="Calibri"/>
                        <a:cs typeface="Nazanin"/>
                      </a:endParaRPr>
                    </a:p>
                  </a:txBody>
                  <a:tcPr marL="68580" marR="68580" marT="0" marB="0"/>
                </a:tc>
                <a:tc>
                  <a:txBody>
                    <a:bodyPr/>
                    <a:lstStyle/>
                    <a:p>
                      <a:pPr algn="justLow" rtl="1">
                        <a:lnSpc>
                          <a:spcPct val="115000"/>
                        </a:lnSpc>
                        <a:spcAft>
                          <a:spcPts val="0"/>
                        </a:spcAft>
                      </a:pPr>
                      <a:r>
                        <a:rPr lang="ar-SA" sz="2800" b="0" dirty="0">
                          <a:latin typeface="Times New Roman"/>
                          <a:ea typeface="Times New Roman"/>
                          <a:cs typeface="Nazanin"/>
                        </a:rPr>
                        <a:t>ضماير متصل به سه قسم كلمه (ضماير متصل منصوب يا مجرور)</a:t>
                      </a:r>
                      <a:endParaRPr lang="en-US" sz="2800" b="0" dirty="0">
                        <a:latin typeface="Calibri"/>
                        <a:ea typeface="Calibri"/>
                        <a:cs typeface="Nazanin"/>
                      </a:endParaRPr>
                    </a:p>
                  </a:txBody>
                  <a:tcPr marL="68580" marR="68580" marT="0" marB="0"/>
                </a:tc>
              </a:tr>
              <a:tr h="370840">
                <a:tc>
                  <a:txBody>
                    <a:bodyPr/>
                    <a:lstStyle/>
                    <a:p>
                      <a:pPr algn="justLow" rtl="1">
                        <a:lnSpc>
                          <a:spcPct val="115000"/>
                        </a:lnSpc>
                        <a:spcAft>
                          <a:spcPts val="0"/>
                        </a:spcAft>
                      </a:pPr>
                      <a:r>
                        <a:rPr lang="ar-SA" sz="2800" b="0" dirty="0">
                          <a:latin typeface="Times New Roman"/>
                          <a:ea typeface="Times New Roman"/>
                          <a:cs typeface="Nazanin"/>
                        </a:rPr>
                        <a:t>1- هوَ             او</a:t>
                      </a:r>
                      <a:endParaRPr lang="en-US" sz="2800" b="0" dirty="0">
                        <a:latin typeface="Calibri"/>
                        <a:ea typeface="Calibri"/>
                        <a:cs typeface="Nazanin"/>
                      </a:endParaRPr>
                    </a:p>
                  </a:txBody>
                  <a:tcPr marL="68580" marR="68580" marT="0" marB="0"/>
                </a:tc>
                <a:tc>
                  <a:txBody>
                    <a:bodyPr/>
                    <a:lstStyle/>
                    <a:p>
                      <a:pPr algn="justLow" rtl="1">
                        <a:lnSpc>
                          <a:spcPct val="115000"/>
                        </a:lnSpc>
                        <a:spcAft>
                          <a:spcPts val="0"/>
                        </a:spcAft>
                      </a:pPr>
                      <a:r>
                        <a:rPr lang="fa-IR" sz="2800" b="0" dirty="0">
                          <a:latin typeface="Times New Roman"/>
                          <a:ea typeface="Times New Roman"/>
                          <a:cs typeface="Nazanin"/>
                        </a:rPr>
                        <a:t>إ</a:t>
                      </a:r>
                      <a:r>
                        <a:rPr lang="ar-SA" sz="2800" b="0" dirty="0">
                          <a:latin typeface="Times New Roman"/>
                          <a:ea typeface="Times New Roman"/>
                          <a:cs typeface="Nazanin"/>
                        </a:rPr>
                        <a:t>يّاهُ              او را </a:t>
                      </a:r>
                      <a:endParaRPr lang="en-US" sz="2800" b="0" dirty="0">
                        <a:latin typeface="Calibri"/>
                        <a:ea typeface="Calibri"/>
                        <a:cs typeface="Nazanin"/>
                      </a:endParaRPr>
                    </a:p>
                  </a:txBody>
                  <a:tcPr marL="68580" marR="68580" marT="0" marB="0"/>
                </a:tc>
                <a:tc>
                  <a:txBody>
                    <a:bodyPr/>
                    <a:lstStyle/>
                    <a:p>
                      <a:pPr algn="justLow" rtl="1">
                        <a:lnSpc>
                          <a:spcPct val="115000"/>
                        </a:lnSpc>
                        <a:spcAft>
                          <a:spcPts val="0"/>
                        </a:spcAft>
                      </a:pPr>
                      <a:r>
                        <a:rPr lang="ar-SA" sz="2800" b="0" dirty="0">
                          <a:latin typeface="Times New Roman"/>
                          <a:ea typeface="Times New Roman"/>
                          <a:cs typeface="Nazanin"/>
                        </a:rPr>
                        <a:t>ـهُ،ـهِ           </a:t>
                      </a:r>
                      <a:r>
                        <a:rPr lang="fa-IR" sz="2800" b="0" dirty="0" smtClean="0">
                          <a:latin typeface="Times New Roman"/>
                          <a:ea typeface="Times New Roman"/>
                          <a:cs typeface="Nazanin"/>
                        </a:rPr>
                        <a:t>  </a:t>
                      </a:r>
                      <a:r>
                        <a:rPr lang="ar-SA" sz="2800" b="0" dirty="0" smtClean="0">
                          <a:latin typeface="Times New Roman"/>
                          <a:ea typeface="Times New Roman"/>
                          <a:cs typeface="Nazanin"/>
                        </a:rPr>
                        <a:t>  </a:t>
                      </a:r>
                      <a:r>
                        <a:rPr lang="ar-SA" sz="2800" b="0" dirty="0">
                          <a:latin typeface="Times New Roman"/>
                          <a:ea typeface="Times New Roman"/>
                          <a:cs typeface="Nazanin"/>
                        </a:rPr>
                        <a:t>ـَشَ</a:t>
                      </a:r>
                      <a:endParaRPr lang="en-US" sz="2800" b="0" dirty="0">
                        <a:latin typeface="Calibri"/>
                        <a:ea typeface="Calibri"/>
                        <a:cs typeface="Nazanin"/>
                      </a:endParaRPr>
                    </a:p>
                  </a:txBody>
                  <a:tcPr marL="68580" marR="68580" marT="0" marB="0"/>
                </a:tc>
              </a:tr>
              <a:tr h="370840">
                <a:tc>
                  <a:txBody>
                    <a:bodyPr/>
                    <a:lstStyle/>
                    <a:p>
                      <a:pPr algn="justLow" rtl="1">
                        <a:lnSpc>
                          <a:spcPct val="115000"/>
                        </a:lnSpc>
                        <a:spcAft>
                          <a:spcPts val="0"/>
                        </a:spcAft>
                      </a:pPr>
                      <a:r>
                        <a:rPr lang="ar-SA" sz="2800" b="0">
                          <a:latin typeface="Times New Roman"/>
                          <a:ea typeface="Times New Roman"/>
                          <a:cs typeface="Nazanin"/>
                        </a:rPr>
                        <a:t>2- هُما            آن دو </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fa-IR" sz="2800" b="0">
                          <a:latin typeface="Times New Roman"/>
                          <a:ea typeface="Times New Roman"/>
                          <a:cs typeface="Nazanin"/>
                        </a:rPr>
                        <a:t>إ</a:t>
                      </a:r>
                      <a:r>
                        <a:rPr lang="ar-SA" sz="2800" b="0">
                          <a:latin typeface="Times New Roman"/>
                          <a:ea typeface="Times New Roman"/>
                          <a:cs typeface="Nazanin"/>
                        </a:rPr>
                        <a:t>يّاهُما           آن دو را </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ar-SA" sz="2800" b="0" dirty="0">
                          <a:latin typeface="Times New Roman"/>
                          <a:ea typeface="Times New Roman"/>
                          <a:cs typeface="Nazanin"/>
                        </a:rPr>
                        <a:t>ـهُما ،ـهِما    </a:t>
                      </a:r>
                      <a:r>
                        <a:rPr lang="fa-IR" sz="2800" b="0" dirty="0" smtClean="0">
                          <a:latin typeface="Times New Roman"/>
                          <a:ea typeface="Times New Roman"/>
                          <a:cs typeface="Nazanin"/>
                        </a:rPr>
                        <a:t> </a:t>
                      </a:r>
                      <a:r>
                        <a:rPr lang="ar-SA" sz="2800" b="0" dirty="0" smtClean="0">
                          <a:latin typeface="Times New Roman"/>
                          <a:ea typeface="Times New Roman"/>
                          <a:cs typeface="Nazanin"/>
                        </a:rPr>
                        <a:t>   </a:t>
                      </a:r>
                      <a:r>
                        <a:rPr lang="ar-SA" sz="2800" b="0" dirty="0">
                          <a:latin typeface="Times New Roman"/>
                          <a:ea typeface="Times New Roman"/>
                          <a:cs typeface="Nazanin"/>
                        </a:rPr>
                        <a:t>ـِشان</a:t>
                      </a:r>
                      <a:endParaRPr lang="en-US" sz="2800" b="0" dirty="0">
                        <a:latin typeface="Calibri"/>
                        <a:ea typeface="Calibri"/>
                        <a:cs typeface="Nazanin"/>
                      </a:endParaRPr>
                    </a:p>
                  </a:txBody>
                  <a:tcPr marL="68580" marR="68580" marT="0" marB="0"/>
                </a:tc>
              </a:tr>
              <a:tr h="370840">
                <a:tc>
                  <a:txBody>
                    <a:bodyPr/>
                    <a:lstStyle/>
                    <a:p>
                      <a:pPr algn="justLow" rtl="1">
                        <a:lnSpc>
                          <a:spcPct val="115000"/>
                        </a:lnSpc>
                        <a:spcAft>
                          <a:spcPts val="0"/>
                        </a:spcAft>
                      </a:pPr>
                      <a:r>
                        <a:rPr lang="ar-SA" sz="2800" b="0">
                          <a:latin typeface="Times New Roman"/>
                          <a:ea typeface="Times New Roman"/>
                          <a:cs typeface="Nazanin"/>
                        </a:rPr>
                        <a:t>3- هُم             آنان </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fa-IR" sz="2800" b="0">
                          <a:latin typeface="Times New Roman"/>
                          <a:ea typeface="Times New Roman"/>
                          <a:cs typeface="Nazanin"/>
                        </a:rPr>
                        <a:t>إ</a:t>
                      </a:r>
                      <a:r>
                        <a:rPr lang="ar-SA" sz="2800" b="0">
                          <a:latin typeface="Times New Roman"/>
                          <a:ea typeface="Times New Roman"/>
                          <a:cs typeface="Nazanin"/>
                        </a:rPr>
                        <a:t>يّاهُم            آنان را </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ar-SA" sz="2800" b="0" dirty="0">
                          <a:latin typeface="Times New Roman"/>
                          <a:ea typeface="Times New Roman"/>
                          <a:cs typeface="Nazanin"/>
                        </a:rPr>
                        <a:t>ـهُم، ـهِم       </a:t>
                      </a:r>
                      <a:r>
                        <a:rPr lang="fa-IR" sz="2800" b="0" dirty="0" smtClean="0">
                          <a:latin typeface="Times New Roman"/>
                          <a:ea typeface="Times New Roman"/>
                          <a:cs typeface="Nazanin"/>
                        </a:rPr>
                        <a:t> </a:t>
                      </a:r>
                      <a:r>
                        <a:rPr lang="ar-SA" sz="2800" b="0" dirty="0" smtClean="0">
                          <a:latin typeface="Times New Roman"/>
                          <a:ea typeface="Times New Roman"/>
                          <a:cs typeface="Nazanin"/>
                        </a:rPr>
                        <a:t>  </a:t>
                      </a:r>
                      <a:r>
                        <a:rPr lang="ar-SA" sz="2800" b="0" dirty="0">
                          <a:latin typeface="Times New Roman"/>
                          <a:ea typeface="Times New Roman"/>
                          <a:cs typeface="Nazanin"/>
                        </a:rPr>
                        <a:t>ـِشان</a:t>
                      </a:r>
                      <a:endParaRPr lang="en-US" sz="2800" b="0" dirty="0">
                        <a:latin typeface="Calibri"/>
                        <a:ea typeface="Calibri"/>
                        <a:cs typeface="Nazanin"/>
                      </a:endParaRPr>
                    </a:p>
                  </a:txBody>
                  <a:tcPr marL="68580" marR="68580" marT="0" marB="0"/>
                </a:tc>
              </a:tr>
              <a:tr h="370840">
                <a:tc>
                  <a:txBody>
                    <a:bodyPr/>
                    <a:lstStyle/>
                    <a:p>
                      <a:pPr algn="justLow" rtl="1">
                        <a:lnSpc>
                          <a:spcPct val="115000"/>
                        </a:lnSpc>
                        <a:spcAft>
                          <a:spcPts val="0"/>
                        </a:spcAft>
                      </a:pPr>
                      <a:r>
                        <a:rPr lang="ar-SA" sz="2800" b="0">
                          <a:latin typeface="Times New Roman"/>
                          <a:ea typeface="Times New Roman"/>
                          <a:cs typeface="Nazanin"/>
                        </a:rPr>
                        <a:t>4- هىَ            او</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fa-IR" sz="2800" b="0">
                          <a:latin typeface="Times New Roman"/>
                          <a:ea typeface="Times New Roman"/>
                          <a:cs typeface="Nazanin"/>
                        </a:rPr>
                        <a:t>إ</a:t>
                      </a:r>
                      <a:r>
                        <a:rPr lang="ar-SA" sz="2800" b="0">
                          <a:latin typeface="Times New Roman"/>
                          <a:ea typeface="Times New Roman"/>
                          <a:cs typeface="Nazanin"/>
                        </a:rPr>
                        <a:t>يّاها             او را </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ar-SA" sz="2800" b="0" dirty="0">
                          <a:latin typeface="Times New Roman"/>
                          <a:ea typeface="Times New Roman"/>
                          <a:cs typeface="Nazanin"/>
                        </a:rPr>
                        <a:t>ـها              </a:t>
                      </a:r>
                      <a:r>
                        <a:rPr lang="fa-IR" sz="2800" b="0" dirty="0" smtClean="0">
                          <a:latin typeface="Times New Roman"/>
                          <a:ea typeface="Times New Roman"/>
                          <a:cs typeface="Nazanin"/>
                        </a:rPr>
                        <a:t> </a:t>
                      </a:r>
                      <a:r>
                        <a:rPr lang="ar-SA" sz="2800" b="0" dirty="0" smtClean="0">
                          <a:latin typeface="Times New Roman"/>
                          <a:ea typeface="Times New Roman"/>
                          <a:cs typeface="Nazanin"/>
                        </a:rPr>
                        <a:t>  </a:t>
                      </a:r>
                      <a:r>
                        <a:rPr lang="fa-IR" sz="2800" b="0" dirty="0" smtClean="0">
                          <a:latin typeface="Times New Roman"/>
                          <a:ea typeface="Times New Roman"/>
                          <a:cs typeface="Nazanin"/>
                        </a:rPr>
                        <a:t>    </a:t>
                      </a:r>
                      <a:r>
                        <a:rPr lang="ar-SA" sz="2800" b="0" dirty="0" smtClean="0">
                          <a:latin typeface="Times New Roman"/>
                          <a:ea typeface="Times New Roman"/>
                          <a:cs typeface="Nazanin"/>
                        </a:rPr>
                        <a:t>ـَش</a:t>
                      </a:r>
                      <a:endParaRPr lang="en-US" sz="2800" b="0" dirty="0">
                        <a:latin typeface="Calibri"/>
                        <a:ea typeface="Calibri"/>
                        <a:cs typeface="Nazanin"/>
                      </a:endParaRPr>
                    </a:p>
                  </a:txBody>
                  <a:tcPr marL="68580" marR="68580" marT="0" marB="0"/>
                </a:tc>
              </a:tr>
              <a:tr h="370840">
                <a:tc>
                  <a:txBody>
                    <a:bodyPr/>
                    <a:lstStyle/>
                    <a:p>
                      <a:pPr algn="justLow" rtl="1">
                        <a:lnSpc>
                          <a:spcPct val="115000"/>
                        </a:lnSpc>
                        <a:spcAft>
                          <a:spcPts val="0"/>
                        </a:spcAft>
                      </a:pPr>
                      <a:r>
                        <a:rPr lang="ar-SA" sz="2800" b="0" dirty="0">
                          <a:latin typeface="Times New Roman"/>
                          <a:ea typeface="Times New Roman"/>
                          <a:cs typeface="Nazanin"/>
                        </a:rPr>
                        <a:t>5- هُما            آن دو </a:t>
                      </a:r>
                      <a:endParaRPr lang="en-US" sz="2800" b="0" dirty="0">
                        <a:latin typeface="Calibri"/>
                        <a:ea typeface="Calibri"/>
                        <a:cs typeface="Nazanin"/>
                      </a:endParaRPr>
                    </a:p>
                  </a:txBody>
                  <a:tcPr marL="68580" marR="68580" marT="0" marB="0"/>
                </a:tc>
                <a:tc>
                  <a:txBody>
                    <a:bodyPr/>
                    <a:lstStyle/>
                    <a:p>
                      <a:pPr algn="justLow" rtl="1">
                        <a:lnSpc>
                          <a:spcPct val="115000"/>
                        </a:lnSpc>
                        <a:spcAft>
                          <a:spcPts val="0"/>
                        </a:spcAft>
                      </a:pPr>
                      <a:r>
                        <a:rPr lang="fa-IR" sz="2800" b="0">
                          <a:latin typeface="Times New Roman"/>
                          <a:ea typeface="Times New Roman"/>
                          <a:cs typeface="Nazanin"/>
                        </a:rPr>
                        <a:t>إ</a:t>
                      </a:r>
                      <a:r>
                        <a:rPr lang="ar-SA" sz="2800" b="0">
                          <a:latin typeface="Times New Roman"/>
                          <a:ea typeface="Times New Roman"/>
                          <a:cs typeface="Nazanin"/>
                        </a:rPr>
                        <a:t>يّاهُما           آن دو را </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ar-SA" sz="2800" b="0" dirty="0">
                          <a:latin typeface="Times New Roman"/>
                          <a:ea typeface="Times New Roman"/>
                          <a:cs typeface="Nazanin"/>
                        </a:rPr>
                        <a:t>ـهُما، ـهِما    </a:t>
                      </a:r>
                      <a:r>
                        <a:rPr lang="fa-IR" sz="2800" b="0" dirty="0" smtClean="0">
                          <a:latin typeface="Times New Roman"/>
                          <a:ea typeface="Times New Roman"/>
                          <a:cs typeface="Nazanin"/>
                        </a:rPr>
                        <a:t> </a:t>
                      </a:r>
                      <a:r>
                        <a:rPr lang="ar-SA" sz="2800" b="0" dirty="0" smtClean="0">
                          <a:latin typeface="Times New Roman"/>
                          <a:ea typeface="Times New Roman"/>
                          <a:cs typeface="Nazanin"/>
                        </a:rPr>
                        <a:t>   </a:t>
                      </a:r>
                      <a:r>
                        <a:rPr lang="ar-SA" sz="2800" b="0" dirty="0">
                          <a:latin typeface="Times New Roman"/>
                          <a:ea typeface="Times New Roman"/>
                          <a:cs typeface="Nazanin"/>
                        </a:rPr>
                        <a:t>ـِشان</a:t>
                      </a:r>
                      <a:endParaRPr lang="en-US" sz="2800" b="0" dirty="0">
                        <a:latin typeface="Calibri"/>
                        <a:ea typeface="Calibri"/>
                        <a:cs typeface="Nazanin"/>
                      </a:endParaRPr>
                    </a:p>
                  </a:txBody>
                  <a:tcPr marL="68580" marR="68580" marT="0" marB="0"/>
                </a:tc>
              </a:tr>
              <a:tr h="370840">
                <a:tc>
                  <a:txBody>
                    <a:bodyPr/>
                    <a:lstStyle/>
                    <a:p>
                      <a:pPr algn="justLow" rtl="1">
                        <a:lnSpc>
                          <a:spcPct val="115000"/>
                        </a:lnSpc>
                        <a:spcAft>
                          <a:spcPts val="0"/>
                        </a:spcAft>
                      </a:pPr>
                      <a:r>
                        <a:rPr lang="ar-SA" sz="2800" b="0">
                          <a:latin typeface="Times New Roman"/>
                          <a:ea typeface="Times New Roman"/>
                          <a:cs typeface="Nazanin"/>
                        </a:rPr>
                        <a:t>6- هُنَّ            آنان </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fa-IR" sz="2800" b="0">
                          <a:latin typeface="Times New Roman"/>
                          <a:ea typeface="Times New Roman"/>
                          <a:cs typeface="Nazanin"/>
                        </a:rPr>
                        <a:t>إ</a:t>
                      </a:r>
                      <a:r>
                        <a:rPr lang="ar-SA" sz="2800" b="0">
                          <a:latin typeface="Times New Roman"/>
                          <a:ea typeface="Times New Roman"/>
                          <a:cs typeface="Nazanin"/>
                        </a:rPr>
                        <a:t>يّاهُنَّ           آنان را </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ar-SA" sz="2800" b="0" dirty="0">
                          <a:latin typeface="Times New Roman"/>
                          <a:ea typeface="Times New Roman"/>
                          <a:cs typeface="Nazanin"/>
                        </a:rPr>
                        <a:t>ـهُنَّ، ـهِنَّ   </a:t>
                      </a:r>
                      <a:r>
                        <a:rPr lang="fa-IR" sz="2800" b="0" dirty="0" smtClean="0">
                          <a:latin typeface="Times New Roman"/>
                          <a:ea typeface="Times New Roman"/>
                          <a:cs typeface="Nazanin"/>
                        </a:rPr>
                        <a:t>  </a:t>
                      </a:r>
                      <a:r>
                        <a:rPr lang="ar-SA" sz="2800" b="0" dirty="0" smtClean="0">
                          <a:latin typeface="Times New Roman"/>
                          <a:ea typeface="Times New Roman"/>
                          <a:cs typeface="Nazanin"/>
                        </a:rPr>
                        <a:t>    </a:t>
                      </a:r>
                      <a:r>
                        <a:rPr lang="ar-SA" sz="2800" b="0" dirty="0">
                          <a:latin typeface="Times New Roman"/>
                          <a:ea typeface="Times New Roman"/>
                          <a:cs typeface="Nazanin"/>
                        </a:rPr>
                        <a:t>ـِشان</a:t>
                      </a:r>
                      <a:endParaRPr lang="en-US" sz="2800" b="0" dirty="0">
                        <a:latin typeface="Calibri"/>
                        <a:ea typeface="Calibri"/>
                        <a:cs typeface="Nazanin"/>
                      </a:endParaRPr>
                    </a:p>
                  </a:txBody>
                  <a:tcPr marL="68580" marR="68580" marT="0" marB="0"/>
                </a:tc>
              </a:tr>
              <a:tr h="370840">
                <a:tc>
                  <a:txBody>
                    <a:bodyPr/>
                    <a:lstStyle/>
                    <a:p>
                      <a:pPr algn="justLow" rtl="1">
                        <a:lnSpc>
                          <a:spcPct val="115000"/>
                        </a:lnSpc>
                        <a:spcAft>
                          <a:spcPts val="0"/>
                        </a:spcAft>
                      </a:pPr>
                      <a:r>
                        <a:rPr lang="ar-SA" sz="2800" b="0">
                          <a:latin typeface="Times New Roman"/>
                          <a:ea typeface="Times New Roman"/>
                          <a:cs typeface="Nazanin"/>
                        </a:rPr>
                        <a:t>7- أنتَ           تو</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fa-IR" sz="2800" b="0">
                          <a:latin typeface="Times New Roman"/>
                          <a:ea typeface="Times New Roman"/>
                          <a:cs typeface="Nazanin"/>
                        </a:rPr>
                        <a:t>إ</a:t>
                      </a:r>
                      <a:r>
                        <a:rPr lang="ar-SA" sz="2800" b="0">
                          <a:latin typeface="Times New Roman"/>
                          <a:ea typeface="Times New Roman"/>
                          <a:cs typeface="Nazanin"/>
                        </a:rPr>
                        <a:t>يّاكَ             تو را </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ar-SA" sz="2800" b="0" dirty="0">
                          <a:latin typeface="Times New Roman"/>
                          <a:ea typeface="Times New Roman"/>
                          <a:cs typeface="Nazanin"/>
                        </a:rPr>
                        <a:t>ـكَ          </a:t>
                      </a:r>
                      <a:r>
                        <a:rPr lang="fa-IR" sz="2800" b="0" dirty="0" smtClean="0">
                          <a:latin typeface="Times New Roman"/>
                          <a:ea typeface="Times New Roman"/>
                          <a:cs typeface="Nazanin"/>
                        </a:rPr>
                        <a:t>      </a:t>
                      </a:r>
                      <a:r>
                        <a:rPr lang="ar-SA" sz="2800" b="0" dirty="0" smtClean="0">
                          <a:latin typeface="Times New Roman"/>
                          <a:ea typeface="Times New Roman"/>
                          <a:cs typeface="Nazanin"/>
                        </a:rPr>
                        <a:t>     </a:t>
                      </a:r>
                      <a:r>
                        <a:rPr lang="ar-SA" sz="2800" b="0" dirty="0">
                          <a:latin typeface="Times New Roman"/>
                          <a:ea typeface="Times New Roman"/>
                          <a:cs typeface="Nazanin"/>
                        </a:rPr>
                        <a:t>ـَت</a:t>
                      </a:r>
                      <a:endParaRPr lang="en-US" sz="2800" b="0" dirty="0">
                        <a:latin typeface="Calibri"/>
                        <a:ea typeface="Calibri"/>
                        <a:cs typeface="Nazanin"/>
                      </a:endParaRPr>
                    </a:p>
                  </a:txBody>
                  <a:tcPr marL="68580" marR="68580" marT="0" marB="0"/>
                </a:tc>
              </a:tr>
            </a:tbl>
          </a:graphicData>
        </a:graphic>
      </p:graphicFrame>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44</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nodeType="after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anim calcmode="lin" valueType="num">
                                      <p:cBhvr>
                                        <p:cTn id="14" dur="500" fill="hold"/>
                                        <p:tgtEl>
                                          <p:spTgt spid="8"/>
                                        </p:tgtEl>
                                        <p:attrNameLst>
                                          <p:attrName>ppt_x</p:attrName>
                                        </p:attrNameLst>
                                      </p:cBhvr>
                                      <p:tavLst>
                                        <p:tav tm="0">
                                          <p:val>
                                            <p:strVal val="#ppt_x"/>
                                          </p:val>
                                        </p:tav>
                                        <p:tav tm="100000">
                                          <p:val>
                                            <p:strVal val="#ppt_x"/>
                                          </p:val>
                                        </p:tav>
                                      </p:tavLst>
                                    </p:anim>
                                    <p:anim calcmode="lin" valueType="num">
                                      <p:cBhvr>
                                        <p:cTn id="15" dur="5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ششم</a:t>
            </a:r>
            <a:endParaRPr lang="fa-IR" sz="4400" dirty="0">
              <a:cs typeface="Homa" pitchFamily="2" charset="-78"/>
            </a:endParaRPr>
          </a:p>
        </p:txBody>
      </p:sp>
      <p:sp>
        <p:nvSpPr>
          <p:cNvPr id="3" name="Content Placeholder 2"/>
          <p:cNvSpPr>
            <a:spLocks noGrp="1"/>
          </p:cNvSpPr>
          <p:nvPr>
            <p:ph idx="1"/>
          </p:nvPr>
        </p:nvSpPr>
        <p:spPr/>
        <p:txBody>
          <a:bodyPr>
            <a:normAutofit/>
          </a:bodyPr>
          <a:lstStyle/>
          <a:p>
            <a:pPr>
              <a:buNone/>
            </a:pPr>
            <a:endParaRPr lang="en-US" dirty="0" smtClean="0">
              <a:solidFill>
                <a:srgbClr val="0070C0"/>
              </a:solidFill>
              <a:cs typeface="Nazanin" pitchFamily="2" charset="-78"/>
            </a:endParaRPr>
          </a:p>
          <a:p>
            <a:pPr>
              <a:buNone/>
            </a:pPr>
            <a:endParaRPr lang="fa-IR" dirty="0">
              <a:cs typeface="Nazanin" pitchFamily="2" charset="-78"/>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45</a:t>
            </a:fld>
            <a:endParaRPr lang="fa-IR"/>
          </a:p>
        </p:txBody>
      </p:sp>
      <p:graphicFrame>
        <p:nvGraphicFramePr>
          <p:cNvPr id="9" name="Table 8"/>
          <p:cNvGraphicFramePr>
            <a:graphicFrameLocks noGrp="1"/>
          </p:cNvGraphicFramePr>
          <p:nvPr/>
        </p:nvGraphicFramePr>
        <p:xfrm>
          <a:off x="285721" y="1571612"/>
          <a:ext cx="8715435" cy="4417889"/>
        </p:xfrm>
        <a:graphic>
          <a:graphicData uri="http://schemas.openxmlformats.org/drawingml/2006/table">
            <a:tbl>
              <a:tblPr rtl="1" firstRow="1" bandRow="1">
                <a:tableStyleId>{5C22544A-7EE6-4342-B048-85BDC9FD1C3A}</a:tableStyleId>
              </a:tblPr>
              <a:tblGrid>
                <a:gridCol w="2905145"/>
                <a:gridCol w="2905145"/>
                <a:gridCol w="2905145"/>
              </a:tblGrid>
              <a:tr h="926331">
                <a:tc>
                  <a:txBody>
                    <a:bodyPr/>
                    <a:lstStyle/>
                    <a:p>
                      <a:pPr algn="justLow" rtl="1">
                        <a:lnSpc>
                          <a:spcPct val="115000"/>
                        </a:lnSpc>
                        <a:spcAft>
                          <a:spcPts val="0"/>
                        </a:spcAft>
                      </a:pPr>
                      <a:r>
                        <a:rPr lang="ar-SA" sz="2800" b="0" dirty="0">
                          <a:latin typeface="Times New Roman"/>
                          <a:ea typeface="Times New Roman"/>
                          <a:cs typeface="Nazanin"/>
                        </a:rPr>
                        <a:t>ضماير منفصل  مرفوع</a:t>
                      </a:r>
                      <a:endParaRPr lang="en-US" sz="2800" b="0" dirty="0">
                        <a:latin typeface="Calibri"/>
                        <a:ea typeface="Calibri"/>
                        <a:cs typeface="Nazanin"/>
                      </a:endParaRPr>
                    </a:p>
                  </a:txBody>
                  <a:tcPr marL="69707" marR="69707" marT="0" marB="0"/>
                </a:tc>
                <a:tc>
                  <a:txBody>
                    <a:bodyPr/>
                    <a:lstStyle/>
                    <a:p>
                      <a:pPr algn="justLow" rtl="1">
                        <a:lnSpc>
                          <a:spcPct val="115000"/>
                        </a:lnSpc>
                        <a:spcAft>
                          <a:spcPts val="0"/>
                        </a:spcAft>
                      </a:pPr>
                      <a:r>
                        <a:rPr lang="ar-SA" sz="2800" b="0" dirty="0">
                          <a:latin typeface="Times New Roman"/>
                          <a:ea typeface="Times New Roman"/>
                          <a:cs typeface="Nazanin"/>
                        </a:rPr>
                        <a:t>ضماير منفصل منصوب</a:t>
                      </a:r>
                      <a:endParaRPr lang="en-US" sz="2800" b="0" dirty="0">
                        <a:latin typeface="Calibri"/>
                        <a:ea typeface="Calibri"/>
                        <a:cs typeface="Nazanin"/>
                      </a:endParaRPr>
                    </a:p>
                  </a:txBody>
                  <a:tcPr marL="69707" marR="69707" marT="0" marB="0"/>
                </a:tc>
                <a:tc>
                  <a:txBody>
                    <a:bodyPr/>
                    <a:lstStyle/>
                    <a:p>
                      <a:pPr algn="justLow" rtl="1">
                        <a:lnSpc>
                          <a:spcPct val="115000"/>
                        </a:lnSpc>
                        <a:spcAft>
                          <a:spcPts val="0"/>
                        </a:spcAft>
                      </a:pPr>
                      <a:r>
                        <a:rPr lang="ar-SA" sz="2800" b="0" dirty="0">
                          <a:latin typeface="Times New Roman"/>
                          <a:ea typeface="Times New Roman"/>
                          <a:cs typeface="Nazanin"/>
                        </a:rPr>
                        <a:t>ضماير متصل به سه قسم كلمه </a:t>
                      </a:r>
                      <a:r>
                        <a:rPr lang="ar-SA" sz="2400" b="0" dirty="0">
                          <a:latin typeface="Times New Roman"/>
                          <a:ea typeface="Times New Roman"/>
                          <a:cs typeface="Nazanin"/>
                        </a:rPr>
                        <a:t>(ضماير متصل </a:t>
                      </a:r>
                      <a:r>
                        <a:rPr lang="ar-SA" sz="2400" b="0" dirty="0" smtClean="0">
                          <a:latin typeface="Times New Roman"/>
                          <a:ea typeface="Times New Roman"/>
                          <a:cs typeface="Nazanin"/>
                        </a:rPr>
                        <a:t>من</a:t>
                      </a:r>
                      <a:r>
                        <a:rPr lang="fa-IR" sz="2400" b="0" dirty="0" smtClean="0">
                          <a:latin typeface="Times New Roman"/>
                          <a:ea typeface="Times New Roman"/>
                          <a:cs typeface="Nazanin"/>
                        </a:rPr>
                        <a:t>ص</a:t>
                      </a:r>
                      <a:r>
                        <a:rPr lang="ar-SA" sz="2400" b="0" dirty="0" smtClean="0">
                          <a:latin typeface="Times New Roman"/>
                          <a:ea typeface="Times New Roman"/>
                          <a:cs typeface="Nazanin"/>
                        </a:rPr>
                        <a:t>وب </a:t>
                      </a:r>
                      <a:r>
                        <a:rPr lang="ar-SA" sz="2400" b="0" dirty="0">
                          <a:latin typeface="Times New Roman"/>
                          <a:ea typeface="Times New Roman"/>
                          <a:cs typeface="Nazanin"/>
                        </a:rPr>
                        <a:t>يا مجرور)</a:t>
                      </a:r>
                      <a:endParaRPr lang="en-US" sz="2800" b="0" dirty="0">
                        <a:latin typeface="Calibri"/>
                        <a:ea typeface="Calibri"/>
                        <a:cs typeface="Nazanin"/>
                      </a:endParaRPr>
                    </a:p>
                  </a:txBody>
                  <a:tcPr marL="69707" marR="69707" marT="0" marB="0"/>
                </a:tc>
              </a:tr>
              <a:tr h="498794">
                <a:tc>
                  <a:txBody>
                    <a:bodyPr/>
                    <a:lstStyle/>
                    <a:p>
                      <a:pPr algn="justLow" rtl="1">
                        <a:lnSpc>
                          <a:spcPct val="115000"/>
                        </a:lnSpc>
                        <a:spcAft>
                          <a:spcPts val="0"/>
                        </a:spcAft>
                      </a:pPr>
                      <a:r>
                        <a:rPr lang="ar-SA" sz="2800" b="0" dirty="0">
                          <a:latin typeface="Times New Roman"/>
                          <a:ea typeface="Times New Roman"/>
                          <a:cs typeface="Nazanin"/>
                        </a:rPr>
                        <a:t>8- أنتما       شما دو تا</a:t>
                      </a:r>
                      <a:endParaRPr lang="en-US" sz="2800" b="0" dirty="0">
                        <a:latin typeface="Calibri"/>
                        <a:ea typeface="Calibri"/>
                        <a:cs typeface="Nazanin"/>
                      </a:endParaRPr>
                    </a:p>
                  </a:txBody>
                  <a:tcPr marL="69707" marR="69707" marT="0" marB="0"/>
                </a:tc>
                <a:tc>
                  <a:txBody>
                    <a:bodyPr/>
                    <a:lstStyle/>
                    <a:p>
                      <a:pPr algn="justLow" rtl="1">
                        <a:lnSpc>
                          <a:spcPct val="115000"/>
                        </a:lnSpc>
                        <a:spcAft>
                          <a:spcPts val="0"/>
                        </a:spcAft>
                      </a:pPr>
                      <a:r>
                        <a:rPr lang="fa-IR" sz="2800" b="0">
                          <a:latin typeface="Times New Roman"/>
                          <a:ea typeface="Times New Roman"/>
                          <a:cs typeface="Nazanin"/>
                        </a:rPr>
                        <a:t>إ</a:t>
                      </a:r>
                      <a:r>
                        <a:rPr lang="ar-SA" sz="2800" b="0">
                          <a:latin typeface="Times New Roman"/>
                          <a:ea typeface="Times New Roman"/>
                          <a:cs typeface="Nazanin"/>
                        </a:rPr>
                        <a:t>يّاكُما          شما دوتا را </a:t>
                      </a:r>
                      <a:endParaRPr lang="en-US" sz="2800" b="0">
                        <a:latin typeface="Calibri"/>
                        <a:ea typeface="Calibri"/>
                        <a:cs typeface="Nazanin"/>
                      </a:endParaRPr>
                    </a:p>
                  </a:txBody>
                  <a:tcPr marL="69707" marR="69707" marT="0" marB="0"/>
                </a:tc>
                <a:tc>
                  <a:txBody>
                    <a:bodyPr/>
                    <a:lstStyle/>
                    <a:p>
                      <a:pPr algn="justLow" rtl="1">
                        <a:lnSpc>
                          <a:spcPct val="115000"/>
                        </a:lnSpc>
                        <a:spcAft>
                          <a:spcPts val="0"/>
                        </a:spcAft>
                      </a:pPr>
                      <a:r>
                        <a:rPr lang="ar-SA" sz="2800" b="0" dirty="0">
                          <a:latin typeface="Times New Roman"/>
                          <a:ea typeface="Times New Roman"/>
                          <a:cs typeface="Nazanin"/>
                        </a:rPr>
                        <a:t>ـكُما             ـِتان</a:t>
                      </a:r>
                      <a:endParaRPr lang="en-US" sz="2800" b="0" dirty="0">
                        <a:latin typeface="Calibri"/>
                        <a:ea typeface="Calibri"/>
                        <a:cs typeface="Nazanin"/>
                      </a:endParaRPr>
                    </a:p>
                  </a:txBody>
                  <a:tcPr marL="69707" marR="69707" marT="0" marB="0"/>
                </a:tc>
              </a:tr>
              <a:tr h="498794">
                <a:tc>
                  <a:txBody>
                    <a:bodyPr/>
                    <a:lstStyle/>
                    <a:p>
                      <a:pPr algn="justLow" rtl="1">
                        <a:lnSpc>
                          <a:spcPct val="115000"/>
                        </a:lnSpc>
                        <a:spcAft>
                          <a:spcPts val="0"/>
                        </a:spcAft>
                      </a:pPr>
                      <a:r>
                        <a:rPr lang="ar-SA" sz="2800" b="0">
                          <a:latin typeface="Times New Roman"/>
                          <a:ea typeface="Times New Roman"/>
                          <a:cs typeface="Nazanin"/>
                        </a:rPr>
                        <a:t>9- أنتم          شما </a:t>
                      </a:r>
                      <a:endParaRPr lang="en-US" sz="2800" b="0">
                        <a:latin typeface="Calibri"/>
                        <a:ea typeface="Calibri"/>
                        <a:cs typeface="Nazanin"/>
                      </a:endParaRPr>
                    </a:p>
                  </a:txBody>
                  <a:tcPr marL="69707" marR="69707" marT="0" marB="0"/>
                </a:tc>
                <a:tc>
                  <a:txBody>
                    <a:bodyPr/>
                    <a:lstStyle/>
                    <a:p>
                      <a:pPr algn="justLow" rtl="1">
                        <a:lnSpc>
                          <a:spcPct val="115000"/>
                        </a:lnSpc>
                        <a:spcAft>
                          <a:spcPts val="0"/>
                        </a:spcAft>
                      </a:pPr>
                      <a:r>
                        <a:rPr lang="fa-IR" sz="2800" b="0">
                          <a:latin typeface="Times New Roman"/>
                          <a:ea typeface="Times New Roman"/>
                          <a:cs typeface="Nazanin"/>
                        </a:rPr>
                        <a:t>إ</a:t>
                      </a:r>
                      <a:r>
                        <a:rPr lang="ar-SA" sz="2800" b="0">
                          <a:latin typeface="Times New Roman"/>
                          <a:ea typeface="Times New Roman"/>
                          <a:cs typeface="Nazanin"/>
                        </a:rPr>
                        <a:t>يّاكُم            شما را </a:t>
                      </a:r>
                      <a:endParaRPr lang="en-US" sz="2800" b="0">
                        <a:latin typeface="Calibri"/>
                        <a:ea typeface="Calibri"/>
                        <a:cs typeface="Nazanin"/>
                      </a:endParaRPr>
                    </a:p>
                  </a:txBody>
                  <a:tcPr marL="69707" marR="69707" marT="0" marB="0"/>
                </a:tc>
                <a:tc>
                  <a:txBody>
                    <a:bodyPr/>
                    <a:lstStyle/>
                    <a:p>
                      <a:pPr algn="justLow" rtl="1">
                        <a:lnSpc>
                          <a:spcPct val="115000"/>
                        </a:lnSpc>
                        <a:spcAft>
                          <a:spcPts val="0"/>
                        </a:spcAft>
                      </a:pPr>
                      <a:r>
                        <a:rPr lang="ar-SA" sz="2800" b="0" dirty="0">
                          <a:latin typeface="Times New Roman"/>
                          <a:ea typeface="Times New Roman"/>
                          <a:cs typeface="Nazanin"/>
                        </a:rPr>
                        <a:t>ـكُم              ـِتان</a:t>
                      </a:r>
                      <a:endParaRPr lang="en-US" sz="2800" b="0" dirty="0">
                        <a:latin typeface="Calibri"/>
                        <a:ea typeface="Calibri"/>
                        <a:cs typeface="Nazanin"/>
                      </a:endParaRPr>
                    </a:p>
                  </a:txBody>
                  <a:tcPr marL="69707" marR="69707" marT="0" marB="0"/>
                </a:tc>
              </a:tr>
              <a:tr h="498794">
                <a:tc>
                  <a:txBody>
                    <a:bodyPr/>
                    <a:lstStyle/>
                    <a:p>
                      <a:pPr algn="justLow" rtl="1">
                        <a:lnSpc>
                          <a:spcPct val="115000"/>
                        </a:lnSpc>
                        <a:spcAft>
                          <a:spcPts val="0"/>
                        </a:spcAft>
                      </a:pPr>
                      <a:r>
                        <a:rPr lang="ar-SA" sz="2800" b="0">
                          <a:latin typeface="Times New Roman"/>
                          <a:ea typeface="Times New Roman"/>
                          <a:cs typeface="Nazanin"/>
                        </a:rPr>
                        <a:t>10- أنتِ        تو</a:t>
                      </a:r>
                      <a:endParaRPr lang="en-US" sz="2800" b="0">
                        <a:latin typeface="Calibri"/>
                        <a:ea typeface="Calibri"/>
                        <a:cs typeface="Nazanin"/>
                      </a:endParaRPr>
                    </a:p>
                  </a:txBody>
                  <a:tcPr marL="69707" marR="69707" marT="0" marB="0"/>
                </a:tc>
                <a:tc>
                  <a:txBody>
                    <a:bodyPr/>
                    <a:lstStyle/>
                    <a:p>
                      <a:pPr algn="justLow" rtl="1">
                        <a:lnSpc>
                          <a:spcPct val="115000"/>
                        </a:lnSpc>
                        <a:spcAft>
                          <a:spcPts val="0"/>
                        </a:spcAft>
                      </a:pPr>
                      <a:r>
                        <a:rPr lang="fa-IR" sz="2800" b="0">
                          <a:latin typeface="Times New Roman"/>
                          <a:ea typeface="Times New Roman"/>
                          <a:cs typeface="Nazanin"/>
                        </a:rPr>
                        <a:t>إ</a:t>
                      </a:r>
                      <a:r>
                        <a:rPr lang="ar-SA" sz="2800" b="0">
                          <a:latin typeface="Times New Roman"/>
                          <a:ea typeface="Times New Roman"/>
                          <a:cs typeface="Nazanin"/>
                        </a:rPr>
                        <a:t>يّاكِ             تو را </a:t>
                      </a:r>
                      <a:endParaRPr lang="en-US" sz="2800" b="0">
                        <a:latin typeface="Calibri"/>
                        <a:ea typeface="Calibri"/>
                        <a:cs typeface="Nazanin"/>
                      </a:endParaRPr>
                    </a:p>
                  </a:txBody>
                  <a:tcPr marL="69707" marR="69707" marT="0" marB="0"/>
                </a:tc>
                <a:tc>
                  <a:txBody>
                    <a:bodyPr/>
                    <a:lstStyle/>
                    <a:p>
                      <a:pPr algn="justLow" rtl="1">
                        <a:lnSpc>
                          <a:spcPct val="115000"/>
                        </a:lnSpc>
                        <a:spcAft>
                          <a:spcPts val="0"/>
                        </a:spcAft>
                      </a:pPr>
                      <a:r>
                        <a:rPr lang="ar-SA" sz="2800" b="0">
                          <a:latin typeface="Times New Roman"/>
                          <a:ea typeface="Times New Roman"/>
                          <a:cs typeface="Nazanin"/>
                        </a:rPr>
                        <a:t>ـكِ              ـَت</a:t>
                      </a:r>
                      <a:endParaRPr lang="en-US" sz="2800" b="0">
                        <a:latin typeface="Calibri"/>
                        <a:ea typeface="Calibri"/>
                        <a:cs typeface="Nazanin"/>
                      </a:endParaRPr>
                    </a:p>
                  </a:txBody>
                  <a:tcPr marL="69707" marR="69707" marT="0" marB="0"/>
                </a:tc>
              </a:tr>
              <a:tr h="498794">
                <a:tc>
                  <a:txBody>
                    <a:bodyPr/>
                    <a:lstStyle/>
                    <a:p>
                      <a:pPr algn="justLow" rtl="1">
                        <a:lnSpc>
                          <a:spcPct val="115000"/>
                        </a:lnSpc>
                        <a:spcAft>
                          <a:spcPts val="0"/>
                        </a:spcAft>
                      </a:pPr>
                      <a:r>
                        <a:rPr lang="ar-SA" sz="2800" b="0">
                          <a:latin typeface="Times New Roman"/>
                          <a:ea typeface="Times New Roman"/>
                          <a:cs typeface="Nazanin"/>
                        </a:rPr>
                        <a:t>11- أنتما     شما دو تا</a:t>
                      </a:r>
                      <a:endParaRPr lang="en-US" sz="2800" b="0">
                        <a:latin typeface="Calibri"/>
                        <a:ea typeface="Calibri"/>
                        <a:cs typeface="Nazanin"/>
                      </a:endParaRPr>
                    </a:p>
                  </a:txBody>
                  <a:tcPr marL="69707" marR="69707" marT="0" marB="0"/>
                </a:tc>
                <a:tc>
                  <a:txBody>
                    <a:bodyPr/>
                    <a:lstStyle/>
                    <a:p>
                      <a:pPr algn="justLow" rtl="1">
                        <a:lnSpc>
                          <a:spcPct val="115000"/>
                        </a:lnSpc>
                        <a:spcAft>
                          <a:spcPts val="0"/>
                        </a:spcAft>
                      </a:pPr>
                      <a:r>
                        <a:rPr lang="fa-IR" sz="2800" b="0">
                          <a:latin typeface="Times New Roman"/>
                          <a:ea typeface="Times New Roman"/>
                          <a:cs typeface="Nazanin"/>
                        </a:rPr>
                        <a:t>إ</a:t>
                      </a:r>
                      <a:r>
                        <a:rPr lang="ar-SA" sz="2800" b="0">
                          <a:latin typeface="Times New Roman"/>
                          <a:ea typeface="Times New Roman"/>
                          <a:cs typeface="Nazanin"/>
                        </a:rPr>
                        <a:t>يّاكُما          شما دوتا را </a:t>
                      </a:r>
                      <a:endParaRPr lang="en-US" sz="2800" b="0">
                        <a:latin typeface="Calibri"/>
                        <a:ea typeface="Calibri"/>
                        <a:cs typeface="Nazanin"/>
                      </a:endParaRPr>
                    </a:p>
                  </a:txBody>
                  <a:tcPr marL="69707" marR="69707" marT="0" marB="0"/>
                </a:tc>
                <a:tc>
                  <a:txBody>
                    <a:bodyPr/>
                    <a:lstStyle/>
                    <a:p>
                      <a:pPr algn="justLow" rtl="1">
                        <a:lnSpc>
                          <a:spcPct val="115000"/>
                        </a:lnSpc>
                        <a:spcAft>
                          <a:spcPts val="0"/>
                        </a:spcAft>
                      </a:pPr>
                      <a:r>
                        <a:rPr lang="ar-SA" sz="2800" b="0">
                          <a:latin typeface="Times New Roman"/>
                          <a:ea typeface="Times New Roman"/>
                          <a:cs typeface="Nazanin"/>
                        </a:rPr>
                        <a:t>ـكُما            ـِتان</a:t>
                      </a:r>
                      <a:endParaRPr lang="en-US" sz="2800" b="0">
                        <a:latin typeface="Calibri"/>
                        <a:ea typeface="Calibri"/>
                        <a:cs typeface="Nazanin"/>
                      </a:endParaRPr>
                    </a:p>
                  </a:txBody>
                  <a:tcPr marL="69707" marR="69707" marT="0" marB="0"/>
                </a:tc>
              </a:tr>
              <a:tr h="498794">
                <a:tc>
                  <a:txBody>
                    <a:bodyPr/>
                    <a:lstStyle/>
                    <a:p>
                      <a:pPr algn="justLow" rtl="1">
                        <a:lnSpc>
                          <a:spcPct val="115000"/>
                        </a:lnSpc>
                        <a:spcAft>
                          <a:spcPts val="0"/>
                        </a:spcAft>
                      </a:pPr>
                      <a:r>
                        <a:rPr lang="ar-SA" sz="2800" b="0">
                          <a:latin typeface="Times New Roman"/>
                          <a:ea typeface="Times New Roman"/>
                          <a:cs typeface="Nazanin"/>
                        </a:rPr>
                        <a:t>12- أنتنَّ        شما </a:t>
                      </a:r>
                      <a:endParaRPr lang="en-US" sz="2800" b="0">
                        <a:latin typeface="Calibri"/>
                        <a:ea typeface="Calibri"/>
                        <a:cs typeface="Nazanin"/>
                      </a:endParaRPr>
                    </a:p>
                  </a:txBody>
                  <a:tcPr marL="69707" marR="69707" marT="0" marB="0"/>
                </a:tc>
                <a:tc>
                  <a:txBody>
                    <a:bodyPr/>
                    <a:lstStyle/>
                    <a:p>
                      <a:pPr algn="justLow" rtl="1">
                        <a:lnSpc>
                          <a:spcPct val="115000"/>
                        </a:lnSpc>
                        <a:spcAft>
                          <a:spcPts val="0"/>
                        </a:spcAft>
                      </a:pPr>
                      <a:r>
                        <a:rPr lang="fa-IR" sz="2800" b="0">
                          <a:latin typeface="Times New Roman"/>
                          <a:ea typeface="Times New Roman"/>
                          <a:cs typeface="Nazanin"/>
                        </a:rPr>
                        <a:t>إ</a:t>
                      </a:r>
                      <a:r>
                        <a:rPr lang="ar-SA" sz="2800" b="0">
                          <a:latin typeface="Times New Roman"/>
                          <a:ea typeface="Times New Roman"/>
                          <a:cs typeface="Nazanin"/>
                        </a:rPr>
                        <a:t>يّاكُنَّ           شما را </a:t>
                      </a:r>
                      <a:endParaRPr lang="en-US" sz="2800" b="0">
                        <a:latin typeface="Calibri"/>
                        <a:ea typeface="Calibri"/>
                        <a:cs typeface="Nazanin"/>
                      </a:endParaRPr>
                    </a:p>
                  </a:txBody>
                  <a:tcPr marL="69707" marR="69707" marT="0" marB="0"/>
                </a:tc>
                <a:tc>
                  <a:txBody>
                    <a:bodyPr/>
                    <a:lstStyle/>
                    <a:p>
                      <a:pPr algn="justLow" rtl="1">
                        <a:lnSpc>
                          <a:spcPct val="115000"/>
                        </a:lnSpc>
                        <a:spcAft>
                          <a:spcPts val="0"/>
                        </a:spcAft>
                      </a:pPr>
                      <a:r>
                        <a:rPr lang="ar-SA" sz="2800" b="0">
                          <a:latin typeface="Times New Roman"/>
                          <a:ea typeface="Times New Roman"/>
                          <a:cs typeface="Nazanin"/>
                        </a:rPr>
                        <a:t>ـكُنَّ            ـِتان</a:t>
                      </a:r>
                      <a:endParaRPr lang="en-US" sz="2800" b="0">
                        <a:latin typeface="Calibri"/>
                        <a:ea typeface="Calibri"/>
                        <a:cs typeface="Nazanin"/>
                      </a:endParaRPr>
                    </a:p>
                  </a:txBody>
                  <a:tcPr marL="69707" marR="69707" marT="0" marB="0"/>
                </a:tc>
              </a:tr>
              <a:tr h="498794">
                <a:tc>
                  <a:txBody>
                    <a:bodyPr/>
                    <a:lstStyle/>
                    <a:p>
                      <a:pPr algn="justLow" rtl="1">
                        <a:lnSpc>
                          <a:spcPct val="115000"/>
                        </a:lnSpc>
                        <a:spcAft>
                          <a:spcPts val="0"/>
                        </a:spcAft>
                      </a:pPr>
                      <a:r>
                        <a:rPr lang="ar-SA" sz="2800" b="0">
                          <a:latin typeface="Times New Roman"/>
                          <a:ea typeface="Times New Roman"/>
                          <a:cs typeface="Nazanin"/>
                        </a:rPr>
                        <a:t>13- أنا         من</a:t>
                      </a:r>
                      <a:endParaRPr lang="en-US" sz="2800" b="0">
                        <a:latin typeface="Calibri"/>
                        <a:ea typeface="Calibri"/>
                        <a:cs typeface="Nazanin"/>
                      </a:endParaRPr>
                    </a:p>
                  </a:txBody>
                  <a:tcPr marL="69707" marR="69707" marT="0" marB="0"/>
                </a:tc>
                <a:tc>
                  <a:txBody>
                    <a:bodyPr/>
                    <a:lstStyle/>
                    <a:p>
                      <a:pPr algn="justLow" rtl="1">
                        <a:lnSpc>
                          <a:spcPct val="115000"/>
                        </a:lnSpc>
                        <a:spcAft>
                          <a:spcPts val="0"/>
                        </a:spcAft>
                      </a:pPr>
                      <a:r>
                        <a:rPr lang="fa-IR" sz="2800" b="0">
                          <a:latin typeface="Times New Roman"/>
                          <a:ea typeface="Times New Roman"/>
                          <a:cs typeface="Nazanin"/>
                        </a:rPr>
                        <a:t>إ</a:t>
                      </a:r>
                      <a:r>
                        <a:rPr lang="ar-SA" sz="2800" b="0">
                          <a:latin typeface="Times New Roman"/>
                          <a:ea typeface="Times New Roman"/>
                          <a:cs typeface="Nazanin"/>
                        </a:rPr>
                        <a:t>يّاىَ            مرا </a:t>
                      </a:r>
                      <a:endParaRPr lang="en-US" sz="2800" b="0">
                        <a:latin typeface="Calibri"/>
                        <a:ea typeface="Calibri"/>
                        <a:cs typeface="Nazanin"/>
                      </a:endParaRPr>
                    </a:p>
                  </a:txBody>
                  <a:tcPr marL="69707" marR="69707" marT="0" marB="0"/>
                </a:tc>
                <a:tc>
                  <a:txBody>
                    <a:bodyPr/>
                    <a:lstStyle/>
                    <a:p>
                      <a:pPr algn="justLow" rtl="1">
                        <a:lnSpc>
                          <a:spcPct val="115000"/>
                        </a:lnSpc>
                        <a:spcAft>
                          <a:spcPts val="0"/>
                        </a:spcAft>
                      </a:pPr>
                      <a:r>
                        <a:rPr lang="ar-SA" sz="2800" b="0">
                          <a:latin typeface="Times New Roman"/>
                          <a:ea typeface="Times New Roman"/>
                          <a:cs typeface="Nazanin"/>
                        </a:rPr>
                        <a:t>ـى              ـَم</a:t>
                      </a:r>
                      <a:endParaRPr lang="en-US" sz="2800" b="0">
                        <a:latin typeface="Calibri"/>
                        <a:ea typeface="Calibri"/>
                        <a:cs typeface="Nazanin"/>
                      </a:endParaRPr>
                    </a:p>
                  </a:txBody>
                  <a:tcPr marL="69707" marR="69707" marT="0" marB="0"/>
                </a:tc>
              </a:tr>
              <a:tr h="498794">
                <a:tc>
                  <a:txBody>
                    <a:bodyPr/>
                    <a:lstStyle/>
                    <a:p>
                      <a:pPr algn="justLow" rtl="1">
                        <a:lnSpc>
                          <a:spcPct val="115000"/>
                        </a:lnSpc>
                        <a:spcAft>
                          <a:spcPts val="0"/>
                        </a:spcAft>
                      </a:pPr>
                      <a:r>
                        <a:rPr lang="ar-SA" sz="2800" b="0">
                          <a:latin typeface="Times New Roman"/>
                          <a:ea typeface="Times New Roman"/>
                          <a:cs typeface="Nazanin"/>
                        </a:rPr>
                        <a:t>14- نَحنُ      ما </a:t>
                      </a:r>
                      <a:endParaRPr lang="en-US" sz="2800" b="0">
                        <a:latin typeface="Calibri"/>
                        <a:ea typeface="Calibri"/>
                        <a:cs typeface="Nazanin"/>
                      </a:endParaRPr>
                    </a:p>
                  </a:txBody>
                  <a:tcPr marL="69707" marR="69707" marT="0" marB="0"/>
                </a:tc>
                <a:tc>
                  <a:txBody>
                    <a:bodyPr/>
                    <a:lstStyle/>
                    <a:p>
                      <a:pPr algn="justLow" rtl="1">
                        <a:lnSpc>
                          <a:spcPct val="115000"/>
                        </a:lnSpc>
                        <a:spcAft>
                          <a:spcPts val="0"/>
                        </a:spcAft>
                      </a:pPr>
                      <a:r>
                        <a:rPr lang="fa-IR" sz="2800" b="0">
                          <a:latin typeface="Times New Roman"/>
                          <a:ea typeface="Times New Roman"/>
                          <a:cs typeface="Nazanin"/>
                        </a:rPr>
                        <a:t>إ</a:t>
                      </a:r>
                      <a:r>
                        <a:rPr lang="ar-SA" sz="2800" b="0">
                          <a:latin typeface="Times New Roman"/>
                          <a:ea typeface="Times New Roman"/>
                          <a:cs typeface="Nazanin"/>
                        </a:rPr>
                        <a:t>يّانا             ما را</a:t>
                      </a:r>
                      <a:endParaRPr lang="en-US" sz="2800" b="0">
                        <a:latin typeface="Calibri"/>
                        <a:ea typeface="Calibri"/>
                        <a:cs typeface="Nazanin"/>
                      </a:endParaRPr>
                    </a:p>
                  </a:txBody>
                  <a:tcPr marL="69707" marR="69707" marT="0" marB="0"/>
                </a:tc>
                <a:tc>
                  <a:txBody>
                    <a:bodyPr/>
                    <a:lstStyle/>
                    <a:p>
                      <a:pPr algn="justLow" rtl="1">
                        <a:lnSpc>
                          <a:spcPct val="115000"/>
                        </a:lnSpc>
                        <a:spcAft>
                          <a:spcPts val="0"/>
                        </a:spcAft>
                      </a:pPr>
                      <a:r>
                        <a:rPr lang="ar-SA" sz="2800" b="0" dirty="0">
                          <a:latin typeface="Times New Roman"/>
                          <a:ea typeface="Times New Roman"/>
                          <a:cs typeface="Nazanin"/>
                        </a:rPr>
                        <a:t>ـنا              ـِمان</a:t>
                      </a:r>
                      <a:endParaRPr lang="en-US" sz="2800" b="0" dirty="0">
                        <a:latin typeface="Calibri"/>
                        <a:ea typeface="Calibri"/>
                        <a:cs typeface="Nazanin"/>
                      </a:endParaRPr>
                    </a:p>
                  </a:txBody>
                  <a:tcPr marL="69707" marR="69707" marT="0" marB="0"/>
                </a:tc>
              </a:tr>
            </a:tbl>
          </a:graphicData>
        </a:graphic>
      </p:graphicFrame>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nodeType="after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anim calcmode="lin" valueType="num">
                                      <p:cBhvr>
                                        <p:cTn id="14" dur="500" fill="hold"/>
                                        <p:tgtEl>
                                          <p:spTgt spid="9"/>
                                        </p:tgtEl>
                                        <p:attrNameLst>
                                          <p:attrName>ppt_x</p:attrName>
                                        </p:attrNameLst>
                                      </p:cBhvr>
                                      <p:tavLst>
                                        <p:tav tm="0">
                                          <p:val>
                                            <p:strVal val="#ppt_x"/>
                                          </p:val>
                                        </p:tav>
                                        <p:tav tm="100000">
                                          <p:val>
                                            <p:strVal val="#ppt_x"/>
                                          </p:val>
                                        </p:tav>
                                      </p:tavLst>
                                    </p:anim>
                                    <p:anim calcmode="lin" valueType="num">
                                      <p:cBhvr>
                                        <p:cTn id="15" dur="5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ششم</a:t>
            </a:r>
            <a:endParaRPr lang="fa-IR" sz="4400" dirty="0">
              <a:cs typeface="Homa" pitchFamily="2" charset="-78"/>
            </a:endParaRPr>
          </a:p>
        </p:txBody>
      </p:sp>
      <p:sp>
        <p:nvSpPr>
          <p:cNvPr id="3" name="Content Placeholder 2"/>
          <p:cNvSpPr>
            <a:spLocks noGrp="1"/>
          </p:cNvSpPr>
          <p:nvPr>
            <p:ph idx="1"/>
          </p:nvPr>
        </p:nvSpPr>
        <p:spPr>
          <a:xfrm>
            <a:off x="304800" y="1285860"/>
            <a:ext cx="8686800" cy="4794265"/>
          </a:xfrm>
        </p:spPr>
        <p:txBody>
          <a:bodyPr>
            <a:noAutofit/>
          </a:bodyPr>
          <a:lstStyle/>
          <a:p>
            <a:pPr>
              <a:buNone/>
            </a:pPr>
            <a:r>
              <a:rPr lang="ar-SA" sz="2800" dirty="0" smtClean="0">
                <a:solidFill>
                  <a:srgbClr val="1C11FF"/>
                </a:solidFill>
                <a:cs typeface="Nazanin"/>
              </a:rPr>
              <a:t>نكته ها </a:t>
            </a:r>
            <a:r>
              <a:rPr lang="fa-IR" sz="2800" dirty="0" smtClean="0">
                <a:solidFill>
                  <a:srgbClr val="1C11FF"/>
                </a:solidFill>
                <a:cs typeface="Nazanin"/>
              </a:rPr>
              <a:t> </a:t>
            </a:r>
            <a:r>
              <a:rPr lang="ar-SA" sz="2800" dirty="0" smtClean="0">
                <a:cs typeface="Nazanin"/>
              </a:rPr>
              <a:t>(شاهَدْتُك	عَلَيكَ	أخوكَ)</a:t>
            </a:r>
            <a:endParaRPr lang="en-US" sz="2800" dirty="0" smtClean="0">
              <a:cs typeface="Nazanin"/>
            </a:endParaRPr>
          </a:p>
          <a:p>
            <a:pPr>
              <a:buNone/>
            </a:pPr>
            <a:r>
              <a:rPr lang="ar-SA" sz="2800" dirty="0" smtClean="0">
                <a:solidFill>
                  <a:srgbClr val="FF0000"/>
                </a:solidFill>
                <a:cs typeface="Nazanin"/>
              </a:rPr>
              <a:t>نكته  1: </a:t>
            </a:r>
            <a:r>
              <a:rPr lang="ar-SA" sz="2800" dirty="0" smtClean="0">
                <a:cs typeface="Nazanin"/>
              </a:rPr>
              <a:t>ترجمه ي ضماير متصل به سه قسم كلمه يا( ضمير متصل نصب و جر) را مي توان با ترجمه ي</a:t>
            </a:r>
            <a:endParaRPr lang="fa-IR" sz="2800" dirty="0" smtClean="0">
              <a:cs typeface="Nazanin"/>
            </a:endParaRPr>
          </a:p>
          <a:p>
            <a:pPr>
              <a:buNone/>
            </a:pPr>
            <a:r>
              <a:rPr lang="ar-SA" sz="2800" dirty="0" smtClean="0">
                <a:cs typeface="Nazanin"/>
              </a:rPr>
              <a:t>ضماير منفصل يكي دانست. اين ضماير به هر سه نوع كلمه متّصل مي شوند. مثال:</a:t>
            </a:r>
            <a:endParaRPr lang="en-US" sz="2800" dirty="0" smtClean="0">
              <a:cs typeface="Nazanin"/>
            </a:endParaRPr>
          </a:p>
          <a:p>
            <a:pPr>
              <a:buNone/>
            </a:pPr>
            <a:r>
              <a:rPr lang="ar-SA" sz="2800" dirty="0" smtClean="0">
                <a:cs typeface="Nazanin"/>
              </a:rPr>
              <a:t>شاَهَدتُ + ـكَ = شاهَدتُكَ: تو را ديدم                 عَلَي + ـكَ     = عَلَيكَ :    بر تو</a:t>
            </a:r>
            <a:endParaRPr lang="en-US" sz="2800" dirty="0" smtClean="0">
              <a:cs typeface="Nazanin"/>
            </a:endParaRPr>
          </a:p>
          <a:p>
            <a:pPr>
              <a:buNone/>
            </a:pPr>
            <a:r>
              <a:rPr lang="ar-SA" sz="2800" dirty="0" smtClean="0">
                <a:cs typeface="Nazanin"/>
              </a:rPr>
              <a:t>أخو + ـكَ     = أخوكَ :   برادر تو </a:t>
            </a:r>
            <a:endParaRPr lang="en-US" sz="2800" dirty="0" smtClean="0">
              <a:cs typeface="Nazanin"/>
            </a:endParaRPr>
          </a:p>
          <a:p>
            <a:pPr>
              <a:buNone/>
            </a:pPr>
            <a:r>
              <a:rPr lang="fa-IR" sz="2800" dirty="0" smtClean="0">
                <a:cs typeface="Nazanin"/>
              </a:rPr>
              <a:t>(</a:t>
            </a:r>
            <a:r>
              <a:rPr lang="ar-SA" sz="2800" dirty="0" smtClean="0">
                <a:cs typeface="Nazanin"/>
              </a:rPr>
              <a:t>ـهُ	ـهِ</a:t>
            </a:r>
            <a:r>
              <a:rPr lang="fa-IR" sz="2800" dirty="0" smtClean="0">
                <a:cs typeface="Nazanin"/>
              </a:rPr>
              <a:t>)</a:t>
            </a:r>
            <a:r>
              <a:rPr lang="ar-SA" sz="2800" dirty="0" smtClean="0">
                <a:cs typeface="Nazanin"/>
              </a:rPr>
              <a:t>	</a:t>
            </a:r>
            <a:r>
              <a:rPr lang="fa-IR" sz="2800" dirty="0" smtClean="0">
                <a:cs typeface="Nazanin"/>
              </a:rPr>
              <a:t>             (</a:t>
            </a:r>
            <a:r>
              <a:rPr lang="ar-SA" sz="2800" dirty="0" smtClean="0">
                <a:cs typeface="Nazanin"/>
              </a:rPr>
              <a:t>ـهُما</a:t>
            </a:r>
            <a:r>
              <a:rPr lang="fa-IR" sz="2800" dirty="0" smtClean="0">
                <a:cs typeface="Nazanin"/>
              </a:rPr>
              <a:t>             </a:t>
            </a:r>
            <a:r>
              <a:rPr lang="ar-SA" sz="2800" dirty="0" smtClean="0">
                <a:cs typeface="Nazanin"/>
              </a:rPr>
              <a:t>ـهِما </a:t>
            </a:r>
            <a:r>
              <a:rPr lang="fa-IR" sz="2800" dirty="0" smtClean="0">
                <a:cs typeface="Nazanin"/>
              </a:rPr>
              <a:t>)</a:t>
            </a:r>
            <a:r>
              <a:rPr lang="ar-SA" sz="2800" dirty="0" smtClean="0">
                <a:cs typeface="Nazanin"/>
              </a:rPr>
              <a:t>     </a:t>
            </a:r>
            <a:r>
              <a:rPr lang="fa-IR" sz="2800" dirty="0" smtClean="0">
                <a:cs typeface="Nazanin"/>
              </a:rPr>
              <a:t>          </a:t>
            </a:r>
            <a:r>
              <a:rPr lang="ar-SA" sz="2800" dirty="0" smtClean="0">
                <a:cs typeface="Nazanin"/>
              </a:rPr>
              <a:t>  </a:t>
            </a:r>
            <a:r>
              <a:rPr lang="fa-IR" sz="2800" dirty="0" smtClean="0">
                <a:cs typeface="Nazanin"/>
              </a:rPr>
              <a:t>(</a:t>
            </a:r>
            <a:r>
              <a:rPr lang="ar-SA" sz="2800" dirty="0" smtClean="0">
                <a:cs typeface="Nazanin"/>
              </a:rPr>
              <a:t> ـهُم	</a:t>
            </a:r>
            <a:r>
              <a:rPr lang="fa-IR" sz="2800" dirty="0" smtClean="0">
                <a:cs typeface="Nazanin"/>
              </a:rPr>
              <a:t>     </a:t>
            </a:r>
            <a:r>
              <a:rPr lang="ar-SA" sz="2800" dirty="0" smtClean="0">
                <a:cs typeface="Nazanin"/>
              </a:rPr>
              <a:t>ـهِم</a:t>
            </a:r>
            <a:r>
              <a:rPr lang="fa-IR" sz="2800" dirty="0" smtClean="0">
                <a:cs typeface="Nazanin"/>
              </a:rPr>
              <a:t>)</a:t>
            </a:r>
            <a:r>
              <a:rPr lang="ar-SA" sz="2800" dirty="0" smtClean="0">
                <a:cs typeface="Nazanin"/>
              </a:rPr>
              <a:t>        </a:t>
            </a:r>
            <a:r>
              <a:rPr lang="fa-IR" sz="2800" dirty="0" smtClean="0">
                <a:cs typeface="Nazanin"/>
              </a:rPr>
              <a:t>            </a:t>
            </a:r>
            <a:r>
              <a:rPr lang="ar-SA" sz="2800" dirty="0" smtClean="0">
                <a:cs typeface="Nazanin"/>
              </a:rPr>
              <a:t>   </a:t>
            </a:r>
            <a:r>
              <a:rPr lang="fa-IR" sz="2800" dirty="0" smtClean="0">
                <a:cs typeface="Nazanin"/>
              </a:rPr>
              <a:t>(</a:t>
            </a:r>
            <a:r>
              <a:rPr lang="ar-SA" sz="2800" dirty="0" smtClean="0">
                <a:cs typeface="Nazanin"/>
              </a:rPr>
              <a:t>ـهُنَّ	ـهِنَّ</a:t>
            </a:r>
            <a:r>
              <a:rPr lang="fa-IR" sz="2800" dirty="0" smtClean="0">
                <a:cs typeface="Nazanin"/>
              </a:rPr>
              <a:t>)</a:t>
            </a:r>
            <a:endParaRPr lang="en-US" sz="2800" dirty="0" smtClean="0">
              <a:cs typeface="Nazanin"/>
            </a:endParaRPr>
          </a:p>
          <a:p>
            <a:pPr>
              <a:buNone/>
            </a:pPr>
            <a:r>
              <a:rPr lang="ar-SA" sz="2800" dirty="0" smtClean="0">
                <a:solidFill>
                  <a:srgbClr val="FF0000"/>
                </a:solidFill>
                <a:cs typeface="Nazanin"/>
              </a:rPr>
              <a:t>نكته 2: </a:t>
            </a:r>
            <a:r>
              <a:rPr lang="ar-SA" sz="2800" dirty="0" smtClean="0">
                <a:cs typeface="Nazanin"/>
              </a:rPr>
              <a:t>هر گاه قبل از ضماير ( ـهُ، ـهُما،ـهُم، ـهُنَّ ). « كسره» يا « </a:t>
            </a:r>
            <a:r>
              <a:rPr lang="fa-IR" sz="2800" dirty="0" smtClean="0">
                <a:cs typeface="Nazanin"/>
              </a:rPr>
              <a:t>ﻯ</a:t>
            </a:r>
            <a:r>
              <a:rPr lang="ar-SA" sz="2800" dirty="0" smtClean="0">
                <a:cs typeface="Nazanin"/>
              </a:rPr>
              <a:t>» بيايد؛ تبديل به ( ـهِ ، ـهِما،</a:t>
            </a:r>
            <a:endParaRPr lang="fa-IR" sz="2800" dirty="0" smtClean="0">
              <a:cs typeface="Nazanin"/>
            </a:endParaRPr>
          </a:p>
          <a:p>
            <a:pPr>
              <a:buNone/>
            </a:pPr>
            <a:r>
              <a:rPr lang="ar-SA" sz="2800" dirty="0" smtClean="0">
                <a:cs typeface="Nazanin"/>
              </a:rPr>
              <a:t>ـهِم، ـهُنَّ ) مي شوند . مثال: فِى  مدرسةِ + هُ  = فِى  مدرستِهِ      فِى  + هُما        = فيهِما</a:t>
            </a:r>
            <a:endParaRPr lang="en-US" sz="2800" dirty="0" smtClean="0">
              <a:cs typeface="Nazanin"/>
            </a:endParaRPr>
          </a:p>
          <a:p>
            <a:pPr>
              <a:buNone/>
            </a:pPr>
            <a:r>
              <a:rPr lang="ar-SA" sz="2800" dirty="0" smtClean="0">
                <a:solidFill>
                  <a:srgbClr val="FF0000"/>
                </a:solidFill>
                <a:cs typeface="Nazanin"/>
              </a:rPr>
              <a:t>نكته 3: </a:t>
            </a:r>
            <a:r>
              <a:rPr lang="ar-SA" sz="2800" dirty="0" smtClean="0">
                <a:cs typeface="Nazanin"/>
              </a:rPr>
              <a:t>هر گاه ضمايري مانند إيّاك در اوّل جمله بيايند؛ ترجمه فارسي را با «فقط» يا «تنها»  شروع</a:t>
            </a:r>
            <a:endParaRPr lang="fa-IR" sz="2800" dirty="0" smtClean="0">
              <a:cs typeface="Nazanin"/>
            </a:endParaRPr>
          </a:p>
          <a:p>
            <a:pPr>
              <a:buNone/>
            </a:pPr>
            <a:r>
              <a:rPr lang="ar-SA" sz="2800" dirty="0" smtClean="0">
                <a:cs typeface="Nazanin"/>
              </a:rPr>
              <a:t>مي كنيم.  ﴿ إياكَ نعبُدُ﴾ : فقط تو را مي پرستيم. يا تنها تو را مي پرستيم.</a:t>
            </a:r>
            <a:endParaRPr lang="en-US" sz="2800" dirty="0" smtClean="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46</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500"/>
                                        <p:tgtEl>
                                          <p:spTgt spid="3">
                                            <p:txEl>
                                              <p:pRg st="8" end="8"/>
                                            </p:txEl>
                                          </p:spTgt>
                                        </p:tgtEl>
                                      </p:cBhvr>
                                    </p:animEffec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64" fill="hold">
                            <p:stCondLst>
                              <p:cond delay="5500"/>
                            </p:stCondLst>
                            <p:childTnLst>
                              <p:par>
                                <p:cTn id="65" presetID="47" presetClass="entr" presetSubtype="0" fill="hold" grpId="0" nodeType="after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Effect transition="in" filter="fade">
                                      <p:cBhvr>
                                        <p:cTn id="67" dur="500"/>
                                        <p:tgtEl>
                                          <p:spTgt spid="3">
                                            <p:txEl>
                                              <p:pRg st="9" end="9"/>
                                            </p:txEl>
                                          </p:spTgt>
                                        </p:tgtEl>
                                      </p:cBhvr>
                                    </p:animEffect>
                                    <p:anim calcmode="lin" valueType="num">
                                      <p:cBhvr>
                                        <p:cTn id="6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9"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ششم</a:t>
            </a:r>
            <a:endParaRPr lang="fa-IR" sz="4400" dirty="0">
              <a:cs typeface="Homa" pitchFamily="2" charset="-78"/>
            </a:endParaRPr>
          </a:p>
        </p:txBody>
      </p:sp>
      <p:sp>
        <p:nvSpPr>
          <p:cNvPr id="3" name="Content Placeholder 2"/>
          <p:cNvSpPr>
            <a:spLocks noGrp="1"/>
          </p:cNvSpPr>
          <p:nvPr>
            <p:ph idx="1"/>
          </p:nvPr>
        </p:nvSpPr>
        <p:spPr>
          <a:xfrm>
            <a:off x="304800" y="1554162"/>
            <a:ext cx="8686800" cy="5089548"/>
          </a:xfrm>
        </p:spPr>
        <p:txBody>
          <a:bodyPr>
            <a:normAutofit/>
          </a:bodyPr>
          <a:lstStyle/>
          <a:p>
            <a:pPr>
              <a:buNone/>
            </a:pPr>
            <a:r>
              <a:rPr lang="ar-SA" sz="2800" dirty="0" smtClean="0">
                <a:solidFill>
                  <a:srgbClr val="1C11FF"/>
                </a:solidFill>
                <a:cs typeface="Nazanin"/>
              </a:rPr>
              <a:t>ضماير متصل فاعلي</a:t>
            </a:r>
            <a:r>
              <a:rPr lang="fa-IR" sz="2800" dirty="0" smtClean="0">
                <a:solidFill>
                  <a:srgbClr val="1C11FF"/>
                </a:solidFill>
                <a:cs typeface="Nazanin"/>
              </a:rPr>
              <a:t>:</a:t>
            </a:r>
            <a:endParaRPr lang="en-US" sz="2800" dirty="0" smtClean="0">
              <a:solidFill>
                <a:srgbClr val="1C11FF"/>
              </a:solidFill>
              <a:cs typeface="Nazanin"/>
            </a:endParaRPr>
          </a:p>
          <a:p>
            <a:pPr>
              <a:buNone/>
            </a:pPr>
            <a:r>
              <a:rPr lang="ar-SA" sz="2800" dirty="0" smtClean="0">
                <a:cs typeface="Nazanin"/>
              </a:rPr>
              <a:t>ضماير متّصل فاعلي چسبيده به فعل ماضي، مضارع و امر است؛ البتّه بعضي فعل ها ضمير متّصل </a:t>
            </a:r>
            <a:endParaRPr lang="fa-IR" sz="2800" dirty="0" smtClean="0">
              <a:cs typeface="Nazanin"/>
            </a:endParaRPr>
          </a:p>
          <a:p>
            <a:pPr>
              <a:buNone/>
            </a:pPr>
            <a:r>
              <a:rPr lang="ar-SA" sz="2800" dirty="0" smtClean="0">
                <a:cs typeface="Nazanin"/>
              </a:rPr>
              <a:t>فاعلي ندارند بلكه ضمير مستتر (يعني پنهان ) دارند.</a:t>
            </a:r>
            <a:endParaRPr lang="en-US" sz="2800" dirty="0" smtClean="0">
              <a:cs typeface="Nazanin"/>
            </a:endParaRPr>
          </a:p>
          <a:p>
            <a:pPr>
              <a:buNone/>
            </a:pPr>
            <a:r>
              <a:rPr lang="ar-SA" sz="2800" dirty="0" smtClean="0">
                <a:solidFill>
                  <a:srgbClr val="C00000"/>
                </a:solidFill>
                <a:cs typeface="Nazanin"/>
              </a:rPr>
              <a:t>ضماير متّصل فاعلي عبارتند از :</a:t>
            </a:r>
            <a:endParaRPr lang="en-US" sz="2800" dirty="0" smtClean="0">
              <a:solidFill>
                <a:srgbClr val="C00000"/>
              </a:solidFill>
              <a:cs typeface="Nazanin"/>
            </a:endParaRPr>
          </a:p>
          <a:p>
            <a:pPr>
              <a:buNone/>
            </a:pPr>
            <a:r>
              <a:rPr lang="ar-SA" sz="2800" dirty="0" smtClean="0">
                <a:cs typeface="Nazanin"/>
              </a:rPr>
              <a:t> ( ا، و، نَ، تَ، تُما، تُم، تِ، تُما، تُنَّ، تُ، نا، </a:t>
            </a:r>
            <a:r>
              <a:rPr lang="fa-IR" sz="2800" dirty="0" smtClean="0">
                <a:cs typeface="Nazanin"/>
              </a:rPr>
              <a:t>ی</a:t>
            </a:r>
            <a:r>
              <a:rPr lang="ar-SA" sz="2800" dirty="0" smtClean="0">
                <a:cs typeface="Nazanin"/>
              </a:rPr>
              <a:t> )</a:t>
            </a:r>
            <a:endParaRPr lang="en-US" sz="2800" dirty="0" smtClean="0">
              <a:cs typeface="Nazanin"/>
            </a:endParaRPr>
          </a:p>
          <a:p>
            <a:pPr>
              <a:buNone/>
            </a:pPr>
            <a:r>
              <a:rPr lang="ar-SA" sz="2800" dirty="0" smtClean="0">
                <a:cs typeface="Nazanin"/>
              </a:rPr>
              <a:t>براي اينكه بهتر ضماير متّصل فاعلي را بشناسيم و از طرفي بدانيم كدام فعل ها ضمير متّصل فاعلي </a:t>
            </a:r>
            <a:endParaRPr lang="fa-IR" sz="2800" dirty="0" smtClean="0">
              <a:cs typeface="Nazanin"/>
            </a:endParaRPr>
          </a:p>
          <a:p>
            <a:pPr>
              <a:buNone/>
            </a:pPr>
            <a:r>
              <a:rPr lang="ar-SA" sz="2800" dirty="0" smtClean="0">
                <a:cs typeface="Nazanin"/>
              </a:rPr>
              <a:t>ندارند بلكه ضمير مستتر دارند؛ به جدول صفحه بعد توجّه  كنيد:</a:t>
            </a:r>
            <a:endParaRPr lang="en-US" sz="2800" dirty="0" smtClean="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47</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ششم</a:t>
            </a:r>
            <a:endParaRPr lang="fa-IR" sz="4400" dirty="0">
              <a:cs typeface="Homa" pitchFamily="2" charset="-78"/>
            </a:endParaRPr>
          </a:p>
        </p:txBody>
      </p:sp>
      <p:graphicFrame>
        <p:nvGraphicFramePr>
          <p:cNvPr id="8" name="Content Placeholder 7"/>
          <p:cNvGraphicFramePr>
            <a:graphicFrameLocks noGrp="1"/>
          </p:cNvGraphicFramePr>
          <p:nvPr>
            <p:ph idx="1"/>
          </p:nvPr>
        </p:nvGraphicFramePr>
        <p:xfrm>
          <a:off x="214282" y="1500174"/>
          <a:ext cx="8686800" cy="3925824"/>
        </p:xfrm>
        <a:graphic>
          <a:graphicData uri="http://schemas.openxmlformats.org/drawingml/2006/table">
            <a:tbl>
              <a:tblPr rtl="1" firstRow="1" bandRow="1">
                <a:tableStyleId>{5C22544A-7EE6-4342-B048-85BDC9FD1C3A}</a:tableStyleId>
              </a:tblPr>
              <a:tblGrid>
                <a:gridCol w="2895600"/>
                <a:gridCol w="2895600"/>
                <a:gridCol w="2895600"/>
              </a:tblGrid>
              <a:tr h="370840">
                <a:tc>
                  <a:txBody>
                    <a:bodyPr/>
                    <a:lstStyle/>
                    <a:p>
                      <a:pPr algn="ctr" rtl="1">
                        <a:lnSpc>
                          <a:spcPct val="115000"/>
                        </a:lnSpc>
                        <a:spcAft>
                          <a:spcPts val="0"/>
                        </a:spcAft>
                      </a:pPr>
                      <a:r>
                        <a:rPr lang="ar-SA" sz="2800" b="0" dirty="0">
                          <a:latin typeface="Times New Roman"/>
                          <a:ea typeface="Times New Roman"/>
                          <a:cs typeface="Nazanin"/>
                        </a:rPr>
                        <a:t>ماضي </a:t>
                      </a:r>
                      <a:endParaRPr lang="en-US" sz="2800" b="0" dirty="0">
                        <a:latin typeface="Calibri"/>
                        <a:ea typeface="Calibri"/>
                        <a:cs typeface="Nazanin"/>
                      </a:endParaRPr>
                    </a:p>
                  </a:txBody>
                  <a:tcPr marL="68580" marR="68580" marT="0" marB="0"/>
                </a:tc>
                <a:tc>
                  <a:txBody>
                    <a:bodyPr/>
                    <a:lstStyle/>
                    <a:p>
                      <a:pPr algn="ctr" rtl="1">
                        <a:lnSpc>
                          <a:spcPct val="115000"/>
                        </a:lnSpc>
                        <a:spcAft>
                          <a:spcPts val="0"/>
                        </a:spcAft>
                      </a:pPr>
                      <a:r>
                        <a:rPr lang="ar-SA" sz="2800" b="0" dirty="0">
                          <a:latin typeface="Times New Roman"/>
                          <a:ea typeface="Times New Roman"/>
                          <a:cs typeface="Nazanin"/>
                        </a:rPr>
                        <a:t>مضارع</a:t>
                      </a:r>
                      <a:endParaRPr lang="en-US" sz="2800" b="0" dirty="0">
                        <a:latin typeface="Calibri"/>
                        <a:ea typeface="Calibri"/>
                        <a:cs typeface="Nazanin"/>
                      </a:endParaRPr>
                    </a:p>
                  </a:txBody>
                  <a:tcPr marL="68580" marR="68580" marT="0" marB="0"/>
                </a:tc>
                <a:tc>
                  <a:txBody>
                    <a:bodyPr/>
                    <a:lstStyle/>
                    <a:p>
                      <a:pPr algn="ctr" rtl="1">
                        <a:lnSpc>
                          <a:spcPct val="115000"/>
                        </a:lnSpc>
                        <a:spcAft>
                          <a:spcPts val="0"/>
                        </a:spcAft>
                      </a:pPr>
                      <a:r>
                        <a:rPr lang="ar-SA" sz="2800" b="0" dirty="0">
                          <a:latin typeface="Times New Roman"/>
                          <a:ea typeface="Times New Roman"/>
                          <a:cs typeface="Nazanin"/>
                        </a:rPr>
                        <a:t>امر</a:t>
                      </a:r>
                      <a:endParaRPr lang="en-US" sz="2800" b="0" dirty="0">
                        <a:latin typeface="Calibri"/>
                        <a:ea typeface="Calibri"/>
                        <a:cs typeface="Nazanin"/>
                      </a:endParaRPr>
                    </a:p>
                  </a:txBody>
                  <a:tcPr marL="68580" marR="68580" marT="0" marB="0"/>
                </a:tc>
              </a:tr>
              <a:tr h="370840">
                <a:tc>
                  <a:txBody>
                    <a:bodyPr/>
                    <a:lstStyle/>
                    <a:p>
                      <a:pPr algn="justLow" rtl="1">
                        <a:lnSpc>
                          <a:spcPct val="115000"/>
                        </a:lnSpc>
                        <a:spcAft>
                          <a:spcPts val="0"/>
                        </a:spcAft>
                      </a:pPr>
                      <a:r>
                        <a:rPr lang="ar-SA" sz="2800" b="0">
                          <a:latin typeface="Times New Roman"/>
                          <a:ea typeface="Times New Roman"/>
                          <a:cs typeface="Nazanin"/>
                        </a:rPr>
                        <a:t>فَعَلَ    </a:t>
                      </a:r>
                      <a:r>
                        <a:rPr lang="ar-SA" sz="2800" b="0">
                          <a:solidFill>
                            <a:srgbClr val="FF0000"/>
                          </a:solidFill>
                          <a:latin typeface="Times New Roman"/>
                          <a:ea typeface="Times New Roman"/>
                          <a:cs typeface="Nazanin"/>
                        </a:rPr>
                        <a:t>ضمير مستتر هوَ</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ar-SA" sz="2800" b="0" dirty="0">
                          <a:latin typeface="Times New Roman"/>
                          <a:ea typeface="Times New Roman"/>
                          <a:cs typeface="Nazanin"/>
                        </a:rPr>
                        <a:t>يفعَلُ     </a:t>
                      </a:r>
                      <a:r>
                        <a:rPr lang="ar-SA" sz="2800" b="0" dirty="0">
                          <a:solidFill>
                            <a:srgbClr val="FF0000"/>
                          </a:solidFill>
                          <a:latin typeface="Times New Roman"/>
                          <a:ea typeface="Times New Roman"/>
                          <a:cs typeface="Nazanin"/>
                        </a:rPr>
                        <a:t> ضمير مستتر هو</a:t>
                      </a:r>
                      <a:endParaRPr lang="en-US" sz="2800" b="0" dirty="0">
                        <a:latin typeface="Calibri"/>
                        <a:ea typeface="Calibri"/>
                        <a:cs typeface="Nazanin"/>
                      </a:endParaRPr>
                    </a:p>
                  </a:txBody>
                  <a:tcPr marL="68580" marR="68580" marT="0" marB="0"/>
                </a:tc>
                <a:tc>
                  <a:txBody>
                    <a:bodyPr/>
                    <a:lstStyle/>
                    <a:p>
                      <a:pPr algn="justLow" rtl="1">
                        <a:lnSpc>
                          <a:spcPct val="115000"/>
                        </a:lnSpc>
                        <a:spcAft>
                          <a:spcPts val="0"/>
                        </a:spcAft>
                      </a:pPr>
                      <a:endParaRPr lang="en-US" sz="2800" b="0">
                        <a:latin typeface="Calibri"/>
                        <a:ea typeface="Calibri"/>
                        <a:cs typeface="Nazanin"/>
                      </a:endParaRPr>
                    </a:p>
                  </a:txBody>
                  <a:tcPr marL="68580" marR="68580" marT="0" marB="0"/>
                </a:tc>
              </a:tr>
              <a:tr h="370840">
                <a:tc>
                  <a:txBody>
                    <a:bodyPr/>
                    <a:lstStyle/>
                    <a:p>
                      <a:pPr algn="justLow" rtl="1">
                        <a:lnSpc>
                          <a:spcPct val="115000"/>
                        </a:lnSpc>
                        <a:spcAft>
                          <a:spcPts val="0"/>
                        </a:spcAft>
                      </a:pPr>
                      <a:r>
                        <a:rPr lang="fa-IR" sz="2800" b="0">
                          <a:latin typeface="Times New Roman"/>
                          <a:ea typeface="Times New Roman"/>
                          <a:cs typeface="Nazanin"/>
                        </a:rPr>
                        <a:t>فَعَلـ</a:t>
                      </a:r>
                      <a:r>
                        <a:rPr lang="fa-IR" sz="2800" b="0">
                          <a:solidFill>
                            <a:srgbClr val="0000FF"/>
                          </a:solidFill>
                          <a:latin typeface="Times New Roman"/>
                          <a:ea typeface="Times New Roman"/>
                          <a:cs typeface="Nazanin"/>
                        </a:rPr>
                        <a:t>ا</a:t>
                      </a:r>
                      <a:r>
                        <a:rPr lang="ar-SA" sz="2800" b="0">
                          <a:latin typeface="Times New Roman"/>
                          <a:ea typeface="Times New Roman"/>
                          <a:cs typeface="Nazanin"/>
                        </a:rPr>
                        <a:t>          </a:t>
                      </a:r>
                      <a:r>
                        <a:rPr lang="ar-SA" sz="2800" b="0">
                          <a:solidFill>
                            <a:srgbClr val="FF0000"/>
                          </a:solidFill>
                          <a:latin typeface="Times New Roman"/>
                          <a:ea typeface="Times New Roman"/>
                          <a:cs typeface="Nazanin"/>
                        </a:rPr>
                        <a:t>   ا</a:t>
                      </a:r>
                      <a:endParaRPr lang="en-US" sz="2800" b="0">
                        <a:latin typeface="Calibri"/>
                        <a:ea typeface="Calibri"/>
                        <a:cs typeface="Nazanin"/>
                      </a:endParaRPr>
                    </a:p>
                  </a:txBody>
                  <a:tcPr marL="68580" marR="68580" marT="0" marB="0"/>
                </a:tc>
                <a:tc>
                  <a:txBody>
                    <a:bodyPr/>
                    <a:lstStyle/>
                    <a:p>
                      <a:pPr algn="r" rtl="1">
                        <a:lnSpc>
                          <a:spcPct val="115000"/>
                        </a:lnSpc>
                        <a:spcAft>
                          <a:spcPts val="0"/>
                        </a:spcAft>
                      </a:pPr>
                      <a:r>
                        <a:rPr lang="fa-IR" sz="2800" b="0">
                          <a:latin typeface="Times New Roman"/>
                          <a:ea typeface="Times New Roman"/>
                          <a:cs typeface="Nazanin"/>
                        </a:rPr>
                        <a:t>يفعَلـ</a:t>
                      </a:r>
                      <a:r>
                        <a:rPr lang="fa-IR" sz="2800" b="0">
                          <a:solidFill>
                            <a:srgbClr val="0000FF"/>
                          </a:solidFill>
                          <a:latin typeface="Times New Roman"/>
                          <a:ea typeface="Times New Roman"/>
                          <a:cs typeface="Nazanin"/>
                        </a:rPr>
                        <a:t>ا</a:t>
                      </a:r>
                      <a:r>
                        <a:rPr lang="fa-IR" sz="2800" b="0">
                          <a:latin typeface="Times New Roman"/>
                          <a:ea typeface="Times New Roman"/>
                          <a:cs typeface="Nazanin"/>
                        </a:rPr>
                        <a:t>نِ</a:t>
                      </a:r>
                      <a:r>
                        <a:rPr lang="ar-SA" sz="2800" b="0">
                          <a:latin typeface="Times New Roman"/>
                          <a:ea typeface="Times New Roman"/>
                          <a:cs typeface="Nazanin"/>
                        </a:rPr>
                        <a:t>             </a:t>
                      </a:r>
                      <a:r>
                        <a:rPr lang="ar-SA" sz="2800" b="0">
                          <a:solidFill>
                            <a:srgbClr val="FF0000"/>
                          </a:solidFill>
                          <a:latin typeface="Times New Roman"/>
                          <a:ea typeface="Times New Roman"/>
                          <a:cs typeface="Nazanin"/>
                        </a:rPr>
                        <a:t> ا</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endParaRPr lang="en-US" sz="2800" b="0">
                        <a:latin typeface="Calibri"/>
                        <a:ea typeface="Calibri"/>
                        <a:cs typeface="Nazanin"/>
                      </a:endParaRPr>
                    </a:p>
                  </a:txBody>
                  <a:tcPr marL="68580" marR="68580" marT="0" marB="0"/>
                </a:tc>
              </a:tr>
              <a:tr h="370840">
                <a:tc>
                  <a:txBody>
                    <a:bodyPr/>
                    <a:lstStyle/>
                    <a:p>
                      <a:pPr algn="justLow" rtl="1">
                        <a:lnSpc>
                          <a:spcPct val="115000"/>
                        </a:lnSpc>
                        <a:spcAft>
                          <a:spcPts val="0"/>
                        </a:spcAft>
                      </a:pPr>
                      <a:r>
                        <a:rPr lang="ar-SA" sz="2800" b="0">
                          <a:latin typeface="Times New Roman"/>
                          <a:ea typeface="Times New Roman"/>
                          <a:cs typeface="Nazanin"/>
                        </a:rPr>
                        <a:t>فَعَل</a:t>
                      </a:r>
                      <a:r>
                        <a:rPr lang="ar-SA" sz="2800" b="0">
                          <a:solidFill>
                            <a:srgbClr val="0000FF"/>
                          </a:solidFill>
                          <a:latin typeface="Times New Roman"/>
                          <a:ea typeface="Times New Roman"/>
                          <a:cs typeface="Nazanin"/>
                        </a:rPr>
                        <a:t>وا</a:t>
                      </a:r>
                      <a:r>
                        <a:rPr lang="ar-SA" sz="2800" b="0">
                          <a:latin typeface="Times New Roman"/>
                          <a:ea typeface="Times New Roman"/>
                          <a:cs typeface="Nazanin"/>
                        </a:rPr>
                        <a:t>            </a:t>
                      </a:r>
                      <a:r>
                        <a:rPr lang="ar-SA" sz="2800" b="0">
                          <a:solidFill>
                            <a:srgbClr val="FF0000"/>
                          </a:solidFill>
                          <a:latin typeface="Times New Roman"/>
                          <a:ea typeface="Times New Roman"/>
                          <a:cs typeface="Nazanin"/>
                        </a:rPr>
                        <a:t>و</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ar-SA" sz="2800" b="0">
                          <a:latin typeface="Times New Roman"/>
                          <a:ea typeface="Times New Roman"/>
                          <a:cs typeface="Nazanin"/>
                        </a:rPr>
                        <a:t>يفعل</a:t>
                      </a:r>
                      <a:r>
                        <a:rPr lang="ar-SA" sz="2800" b="0">
                          <a:solidFill>
                            <a:srgbClr val="0000FF"/>
                          </a:solidFill>
                          <a:latin typeface="Times New Roman"/>
                          <a:ea typeface="Times New Roman"/>
                          <a:cs typeface="Nazanin"/>
                        </a:rPr>
                        <a:t>و</a:t>
                      </a:r>
                      <a:r>
                        <a:rPr lang="ar-SA" sz="2800" b="0">
                          <a:latin typeface="Times New Roman"/>
                          <a:ea typeface="Times New Roman"/>
                          <a:cs typeface="Nazanin"/>
                        </a:rPr>
                        <a:t>نَ              </a:t>
                      </a:r>
                      <a:r>
                        <a:rPr lang="ar-SA" sz="2800" b="0">
                          <a:solidFill>
                            <a:srgbClr val="FF0000"/>
                          </a:solidFill>
                          <a:latin typeface="Times New Roman"/>
                          <a:ea typeface="Times New Roman"/>
                          <a:cs typeface="Nazanin"/>
                        </a:rPr>
                        <a:t>و</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endParaRPr lang="en-US" sz="2800" b="0">
                        <a:latin typeface="Calibri"/>
                        <a:ea typeface="Calibri"/>
                        <a:cs typeface="Nazanin"/>
                      </a:endParaRPr>
                    </a:p>
                  </a:txBody>
                  <a:tcPr marL="68580" marR="68580" marT="0" marB="0"/>
                </a:tc>
              </a:tr>
              <a:tr h="370840">
                <a:tc>
                  <a:txBody>
                    <a:bodyPr/>
                    <a:lstStyle/>
                    <a:p>
                      <a:pPr algn="justLow" rtl="1">
                        <a:lnSpc>
                          <a:spcPct val="115000"/>
                        </a:lnSpc>
                        <a:spcAft>
                          <a:spcPts val="0"/>
                        </a:spcAft>
                      </a:pPr>
                      <a:r>
                        <a:rPr lang="ar-SA" sz="2800" b="0">
                          <a:latin typeface="Times New Roman"/>
                          <a:ea typeface="Times New Roman"/>
                          <a:cs typeface="Nazanin"/>
                        </a:rPr>
                        <a:t>فَعَلَت</a:t>
                      </a:r>
                      <a:r>
                        <a:rPr lang="fa-IR" sz="2800" b="0">
                          <a:latin typeface="Times New Roman"/>
                          <a:ea typeface="Times New Roman"/>
                          <a:cs typeface="Nazanin"/>
                        </a:rPr>
                        <a:t>ْ</a:t>
                      </a:r>
                      <a:r>
                        <a:rPr lang="ar-SA" sz="2800" b="0">
                          <a:latin typeface="Times New Roman"/>
                          <a:ea typeface="Times New Roman"/>
                          <a:cs typeface="Nazanin"/>
                        </a:rPr>
                        <a:t>  </a:t>
                      </a:r>
                      <a:r>
                        <a:rPr lang="ar-SA" sz="2800" b="0">
                          <a:solidFill>
                            <a:srgbClr val="FF0000"/>
                          </a:solidFill>
                          <a:latin typeface="Times New Roman"/>
                          <a:ea typeface="Times New Roman"/>
                          <a:cs typeface="Nazanin"/>
                        </a:rPr>
                        <a:t>ضمير مستتر هىَ </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ar-SA" sz="2800" b="0">
                          <a:latin typeface="Times New Roman"/>
                          <a:ea typeface="Times New Roman"/>
                          <a:cs typeface="Nazanin"/>
                        </a:rPr>
                        <a:t>تَفعلُ    </a:t>
                      </a:r>
                      <a:r>
                        <a:rPr lang="ar-SA" sz="2800" b="0">
                          <a:solidFill>
                            <a:srgbClr val="FF0000"/>
                          </a:solidFill>
                          <a:latin typeface="Times New Roman"/>
                          <a:ea typeface="Times New Roman"/>
                          <a:cs typeface="Nazanin"/>
                        </a:rPr>
                        <a:t> ضمير مستتر هىَ </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endParaRPr lang="en-US" sz="2800" b="0">
                        <a:latin typeface="Calibri"/>
                        <a:ea typeface="Calibri"/>
                        <a:cs typeface="Nazanin"/>
                      </a:endParaRPr>
                    </a:p>
                  </a:txBody>
                  <a:tcPr marL="68580" marR="68580" marT="0" marB="0"/>
                </a:tc>
              </a:tr>
              <a:tr h="370840">
                <a:tc>
                  <a:txBody>
                    <a:bodyPr/>
                    <a:lstStyle/>
                    <a:p>
                      <a:pPr algn="justLow" rtl="1">
                        <a:lnSpc>
                          <a:spcPct val="115000"/>
                        </a:lnSpc>
                        <a:spcAft>
                          <a:spcPts val="0"/>
                        </a:spcAft>
                      </a:pPr>
                      <a:r>
                        <a:rPr lang="ar-SA" sz="2800" b="0">
                          <a:latin typeface="Times New Roman"/>
                          <a:ea typeface="Times New Roman"/>
                          <a:cs typeface="Nazanin"/>
                        </a:rPr>
                        <a:t>فَعَلَت</a:t>
                      </a:r>
                      <a:r>
                        <a:rPr lang="ar-SA" sz="2800" b="0">
                          <a:solidFill>
                            <a:srgbClr val="0000FF"/>
                          </a:solidFill>
                          <a:latin typeface="Times New Roman"/>
                          <a:ea typeface="Times New Roman"/>
                          <a:cs typeface="Nazanin"/>
                        </a:rPr>
                        <a:t>ا </a:t>
                      </a:r>
                      <a:r>
                        <a:rPr lang="ar-SA" sz="2800" b="0">
                          <a:latin typeface="Times New Roman"/>
                          <a:ea typeface="Times New Roman"/>
                          <a:cs typeface="Nazanin"/>
                        </a:rPr>
                        <a:t>         </a:t>
                      </a:r>
                      <a:r>
                        <a:rPr lang="ar-SA" sz="2800" b="0">
                          <a:solidFill>
                            <a:srgbClr val="FF0000"/>
                          </a:solidFill>
                          <a:latin typeface="Times New Roman"/>
                          <a:ea typeface="Times New Roman"/>
                          <a:cs typeface="Nazanin"/>
                        </a:rPr>
                        <a:t> ا</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fa-IR" sz="2800" b="0">
                          <a:latin typeface="Times New Roman"/>
                          <a:ea typeface="Times New Roman"/>
                          <a:cs typeface="Nazanin"/>
                        </a:rPr>
                        <a:t>تَفعلـ</a:t>
                      </a:r>
                      <a:r>
                        <a:rPr lang="ar-SA" sz="2800" b="0">
                          <a:solidFill>
                            <a:srgbClr val="0000FF"/>
                          </a:solidFill>
                          <a:latin typeface="Times New Roman"/>
                          <a:ea typeface="Times New Roman"/>
                          <a:cs typeface="Nazanin"/>
                        </a:rPr>
                        <a:t>ا</a:t>
                      </a:r>
                      <a:r>
                        <a:rPr lang="ar-SA" sz="2800" b="0">
                          <a:latin typeface="Times New Roman"/>
                          <a:ea typeface="Times New Roman"/>
                          <a:cs typeface="Nazanin"/>
                        </a:rPr>
                        <a:t>نِ               </a:t>
                      </a:r>
                      <a:r>
                        <a:rPr lang="ar-SA" sz="2800" b="0">
                          <a:solidFill>
                            <a:srgbClr val="FF0000"/>
                          </a:solidFill>
                          <a:latin typeface="Times New Roman"/>
                          <a:ea typeface="Times New Roman"/>
                          <a:cs typeface="Nazanin"/>
                        </a:rPr>
                        <a:t>ا</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endParaRPr lang="en-US" sz="2800" b="0">
                        <a:latin typeface="Calibri"/>
                        <a:ea typeface="Calibri"/>
                        <a:cs typeface="Nazanin"/>
                      </a:endParaRPr>
                    </a:p>
                  </a:txBody>
                  <a:tcPr marL="68580" marR="68580" marT="0" marB="0"/>
                </a:tc>
              </a:tr>
              <a:tr h="370840">
                <a:tc>
                  <a:txBody>
                    <a:bodyPr/>
                    <a:lstStyle/>
                    <a:p>
                      <a:pPr algn="justLow" rtl="1">
                        <a:lnSpc>
                          <a:spcPct val="115000"/>
                        </a:lnSpc>
                        <a:spcAft>
                          <a:spcPts val="0"/>
                        </a:spcAft>
                      </a:pPr>
                      <a:r>
                        <a:rPr lang="ar-SA" sz="2800" b="0">
                          <a:latin typeface="Times New Roman"/>
                          <a:ea typeface="Times New Roman"/>
                          <a:cs typeface="Nazanin"/>
                        </a:rPr>
                        <a:t>فَعَلْ</a:t>
                      </a:r>
                      <a:r>
                        <a:rPr lang="ar-SA" sz="2800" b="0">
                          <a:solidFill>
                            <a:srgbClr val="0000FF"/>
                          </a:solidFill>
                          <a:latin typeface="Times New Roman"/>
                          <a:ea typeface="Times New Roman"/>
                          <a:cs typeface="Nazanin"/>
                        </a:rPr>
                        <a:t>نَ </a:t>
                      </a:r>
                      <a:r>
                        <a:rPr lang="ar-SA" sz="2800" b="0">
                          <a:latin typeface="Times New Roman"/>
                          <a:ea typeface="Times New Roman"/>
                          <a:cs typeface="Nazanin"/>
                        </a:rPr>
                        <a:t>          </a:t>
                      </a:r>
                      <a:r>
                        <a:rPr lang="ar-SA" sz="2800" b="0">
                          <a:solidFill>
                            <a:srgbClr val="FF0000"/>
                          </a:solidFill>
                          <a:latin typeface="Times New Roman"/>
                          <a:ea typeface="Times New Roman"/>
                          <a:cs typeface="Nazanin"/>
                        </a:rPr>
                        <a:t>نَ</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ar-SA" sz="2800" b="0">
                          <a:latin typeface="Times New Roman"/>
                          <a:ea typeface="Times New Roman"/>
                          <a:cs typeface="Nazanin"/>
                        </a:rPr>
                        <a:t>يفعَلْ</a:t>
                      </a:r>
                      <a:r>
                        <a:rPr lang="ar-SA" sz="2800" b="0">
                          <a:solidFill>
                            <a:srgbClr val="0000FF"/>
                          </a:solidFill>
                          <a:latin typeface="Times New Roman"/>
                          <a:ea typeface="Times New Roman"/>
                          <a:cs typeface="Nazanin"/>
                        </a:rPr>
                        <a:t>نَ</a:t>
                      </a:r>
                      <a:r>
                        <a:rPr lang="ar-SA" sz="2800" b="0">
                          <a:latin typeface="Times New Roman"/>
                          <a:ea typeface="Times New Roman"/>
                          <a:cs typeface="Nazanin"/>
                        </a:rPr>
                        <a:t>               </a:t>
                      </a:r>
                      <a:r>
                        <a:rPr lang="ar-SA" sz="2800" b="0">
                          <a:solidFill>
                            <a:srgbClr val="FF0000"/>
                          </a:solidFill>
                          <a:latin typeface="Times New Roman"/>
                          <a:ea typeface="Times New Roman"/>
                          <a:cs typeface="Nazanin"/>
                        </a:rPr>
                        <a:t>نَ</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endParaRPr lang="en-US" sz="2800" b="0">
                        <a:latin typeface="Calibri"/>
                        <a:ea typeface="Calibri"/>
                        <a:cs typeface="Nazanin"/>
                      </a:endParaRPr>
                    </a:p>
                  </a:txBody>
                  <a:tcPr marL="68580" marR="68580" marT="0" marB="0"/>
                </a:tc>
              </a:tr>
              <a:tr h="370840">
                <a:tc>
                  <a:txBody>
                    <a:bodyPr/>
                    <a:lstStyle/>
                    <a:p>
                      <a:pPr algn="justLow" rtl="1">
                        <a:lnSpc>
                          <a:spcPct val="115000"/>
                        </a:lnSpc>
                        <a:spcAft>
                          <a:spcPts val="0"/>
                        </a:spcAft>
                      </a:pPr>
                      <a:r>
                        <a:rPr lang="ar-SA" sz="2800" b="0">
                          <a:latin typeface="Times New Roman"/>
                          <a:ea typeface="Times New Roman"/>
                          <a:cs typeface="Nazanin"/>
                        </a:rPr>
                        <a:t>فَعَلْ</a:t>
                      </a:r>
                      <a:r>
                        <a:rPr lang="ar-SA" sz="2800" b="0">
                          <a:solidFill>
                            <a:srgbClr val="0000FF"/>
                          </a:solidFill>
                          <a:latin typeface="Times New Roman"/>
                          <a:ea typeface="Times New Roman"/>
                          <a:cs typeface="Nazanin"/>
                        </a:rPr>
                        <a:t>تَ </a:t>
                      </a:r>
                      <a:r>
                        <a:rPr lang="ar-SA" sz="2800" b="0">
                          <a:latin typeface="Times New Roman"/>
                          <a:ea typeface="Times New Roman"/>
                          <a:cs typeface="Nazanin"/>
                        </a:rPr>
                        <a:t>         </a:t>
                      </a:r>
                      <a:r>
                        <a:rPr lang="ar-SA" sz="2800" b="0">
                          <a:solidFill>
                            <a:srgbClr val="FF0000"/>
                          </a:solidFill>
                          <a:latin typeface="Times New Roman"/>
                          <a:ea typeface="Times New Roman"/>
                          <a:cs typeface="Nazanin"/>
                        </a:rPr>
                        <a:t>تَ</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ar-SA" sz="2800" b="0">
                          <a:latin typeface="Times New Roman"/>
                          <a:ea typeface="Times New Roman"/>
                          <a:cs typeface="Nazanin"/>
                        </a:rPr>
                        <a:t>تَفعَلُ     </a:t>
                      </a:r>
                      <a:r>
                        <a:rPr lang="ar-SA" sz="2800" b="0">
                          <a:solidFill>
                            <a:srgbClr val="FF0000"/>
                          </a:solidFill>
                          <a:latin typeface="Times New Roman"/>
                          <a:ea typeface="Times New Roman"/>
                          <a:cs typeface="Nazanin"/>
                        </a:rPr>
                        <a:t>ضمير مستتر أنتَ</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ar-SA" sz="2800" b="0" dirty="0">
                          <a:latin typeface="Times New Roman"/>
                          <a:ea typeface="Times New Roman"/>
                          <a:cs typeface="Nazanin"/>
                        </a:rPr>
                        <a:t>اِفعلْ    </a:t>
                      </a:r>
                      <a:r>
                        <a:rPr lang="ar-SA" sz="2800" b="0" dirty="0">
                          <a:solidFill>
                            <a:srgbClr val="FF0000"/>
                          </a:solidFill>
                          <a:latin typeface="Times New Roman"/>
                          <a:ea typeface="Times New Roman"/>
                          <a:cs typeface="Nazanin"/>
                        </a:rPr>
                        <a:t>ضمير مستتر أنتَ</a:t>
                      </a:r>
                      <a:endParaRPr lang="en-US" sz="2800" b="0" dirty="0">
                        <a:latin typeface="Calibri"/>
                        <a:ea typeface="Calibri"/>
                        <a:cs typeface="Nazanin"/>
                      </a:endParaRPr>
                    </a:p>
                  </a:txBody>
                  <a:tcPr marL="68580" marR="68580" marT="0" marB="0"/>
                </a:tc>
              </a:tr>
            </a:tbl>
          </a:graphicData>
        </a:graphic>
      </p:graphicFrame>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48</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nodeType="after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anim calcmode="lin" valueType="num">
                                      <p:cBhvr>
                                        <p:cTn id="14" dur="500" fill="hold"/>
                                        <p:tgtEl>
                                          <p:spTgt spid="8"/>
                                        </p:tgtEl>
                                        <p:attrNameLst>
                                          <p:attrName>ppt_x</p:attrName>
                                        </p:attrNameLst>
                                      </p:cBhvr>
                                      <p:tavLst>
                                        <p:tav tm="0">
                                          <p:val>
                                            <p:strVal val="#ppt_x"/>
                                          </p:val>
                                        </p:tav>
                                        <p:tav tm="100000">
                                          <p:val>
                                            <p:strVal val="#ppt_x"/>
                                          </p:val>
                                        </p:tav>
                                      </p:tavLst>
                                    </p:anim>
                                    <p:anim calcmode="lin" valueType="num">
                                      <p:cBhvr>
                                        <p:cTn id="15" dur="5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ششم</a:t>
            </a:r>
            <a:endParaRPr lang="fa-IR" sz="4400" dirty="0">
              <a:cs typeface="Homa" pitchFamily="2" charset="-78"/>
            </a:endParaRPr>
          </a:p>
        </p:txBody>
      </p:sp>
      <p:sp>
        <p:nvSpPr>
          <p:cNvPr id="3" name="Content Placeholder 2"/>
          <p:cNvSpPr>
            <a:spLocks noGrp="1"/>
          </p:cNvSpPr>
          <p:nvPr>
            <p:ph idx="1"/>
          </p:nvPr>
        </p:nvSpPr>
        <p:spPr>
          <a:xfrm>
            <a:off x="304800" y="1554162"/>
            <a:ext cx="8686800" cy="4875234"/>
          </a:xfrm>
        </p:spPr>
        <p:txBody>
          <a:bodyPr>
            <a:normAutofit/>
          </a:bodyPr>
          <a:lstStyle/>
          <a:p>
            <a:pPr>
              <a:buNone/>
            </a:pPr>
            <a:endParaRPr lang="en-US" sz="2800" dirty="0" smtClean="0">
              <a:solidFill>
                <a:srgbClr val="FF0000"/>
              </a:solidFill>
              <a:cs typeface="Nazanin" pitchFamily="2" charset="-78"/>
            </a:endParaRPr>
          </a:p>
          <a:p>
            <a:pPr>
              <a:buNone/>
            </a:pPr>
            <a:endParaRPr lang="fa-IR" sz="2800" dirty="0">
              <a:cs typeface="Nazanin" pitchFamily="2" charset="-78"/>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49</a:t>
            </a:fld>
            <a:endParaRPr lang="fa-IR"/>
          </a:p>
        </p:txBody>
      </p:sp>
      <p:graphicFrame>
        <p:nvGraphicFramePr>
          <p:cNvPr id="8" name="Content Placeholder 7"/>
          <p:cNvGraphicFramePr>
            <a:graphicFrameLocks/>
          </p:cNvGraphicFramePr>
          <p:nvPr/>
        </p:nvGraphicFramePr>
        <p:xfrm>
          <a:off x="214282" y="1500174"/>
          <a:ext cx="8686800" cy="3925824"/>
        </p:xfrm>
        <a:graphic>
          <a:graphicData uri="http://schemas.openxmlformats.org/drawingml/2006/table">
            <a:tbl>
              <a:tblPr rtl="1" firstRow="1" bandRow="1">
                <a:tableStyleId>{5C22544A-7EE6-4342-B048-85BDC9FD1C3A}</a:tableStyleId>
              </a:tblPr>
              <a:tblGrid>
                <a:gridCol w="2895600"/>
                <a:gridCol w="2895600"/>
                <a:gridCol w="2895600"/>
              </a:tblGrid>
              <a:tr h="370840">
                <a:tc>
                  <a:txBody>
                    <a:bodyPr/>
                    <a:lstStyle/>
                    <a:p>
                      <a:pPr algn="ctr" rtl="1">
                        <a:lnSpc>
                          <a:spcPct val="115000"/>
                        </a:lnSpc>
                        <a:spcAft>
                          <a:spcPts val="0"/>
                        </a:spcAft>
                      </a:pPr>
                      <a:r>
                        <a:rPr lang="ar-SA" sz="2800" b="0" dirty="0">
                          <a:latin typeface="Times New Roman"/>
                          <a:ea typeface="Times New Roman"/>
                          <a:cs typeface="Nazanin"/>
                        </a:rPr>
                        <a:t>ماضي </a:t>
                      </a:r>
                      <a:endParaRPr lang="en-US" sz="2800" b="0" dirty="0">
                        <a:latin typeface="Calibri"/>
                        <a:ea typeface="Calibri"/>
                        <a:cs typeface="Nazanin"/>
                      </a:endParaRPr>
                    </a:p>
                  </a:txBody>
                  <a:tcPr marL="68580" marR="68580" marT="0" marB="0"/>
                </a:tc>
                <a:tc>
                  <a:txBody>
                    <a:bodyPr/>
                    <a:lstStyle/>
                    <a:p>
                      <a:pPr algn="ctr" rtl="1">
                        <a:lnSpc>
                          <a:spcPct val="115000"/>
                        </a:lnSpc>
                        <a:spcAft>
                          <a:spcPts val="0"/>
                        </a:spcAft>
                      </a:pPr>
                      <a:r>
                        <a:rPr lang="ar-SA" sz="2800" b="0" dirty="0">
                          <a:latin typeface="Times New Roman"/>
                          <a:ea typeface="Times New Roman"/>
                          <a:cs typeface="Nazanin"/>
                        </a:rPr>
                        <a:t>مضارع</a:t>
                      </a:r>
                      <a:endParaRPr lang="en-US" sz="2800" b="0" dirty="0">
                        <a:latin typeface="Calibri"/>
                        <a:ea typeface="Calibri"/>
                        <a:cs typeface="Nazanin"/>
                      </a:endParaRPr>
                    </a:p>
                  </a:txBody>
                  <a:tcPr marL="68580" marR="68580" marT="0" marB="0"/>
                </a:tc>
                <a:tc>
                  <a:txBody>
                    <a:bodyPr/>
                    <a:lstStyle/>
                    <a:p>
                      <a:pPr algn="ctr" rtl="1">
                        <a:lnSpc>
                          <a:spcPct val="115000"/>
                        </a:lnSpc>
                        <a:spcAft>
                          <a:spcPts val="0"/>
                        </a:spcAft>
                      </a:pPr>
                      <a:r>
                        <a:rPr lang="ar-SA" sz="2800" b="0" dirty="0">
                          <a:latin typeface="Times New Roman"/>
                          <a:ea typeface="Times New Roman"/>
                          <a:cs typeface="Nazanin"/>
                        </a:rPr>
                        <a:t>امر</a:t>
                      </a:r>
                      <a:endParaRPr lang="en-US" sz="2800" b="0" dirty="0">
                        <a:latin typeface="Calibri"/>
                        <a:ea typeface="Calibri"/>
                        <a:cs typeface="Nazanin"/>
                      </a:endParaRPr>
                    </a:p>
                  </a:txBody>
                  <a:tcPr marL="68580" marR="68580" marT="0" marB="0"/>
                </a:tc>
              </a:tr>
              <a:tr h="370840">
                <a:tc>
                  <a:txBody>
                    <a:bodyPr/>
                    <a:lstStyle/>
                    <a:p>
                      <a:pPr algn="justLow" rtl="1">
                        <a:lnSpc>
                          <a:spcPct val="115000"/>
                        </a:lnSpc>
                        <a:spcAft>
                          <a:spcPts val="0"/>
                        </a:spcAft>
                      </a:pPr>
                      <a:r>
                        <a:rPr lang="ar-SA" sz="2800" b="0">
                          <a:latin typeface="Times New Roman"/>
                          <a:ea typeface="Times New Roman"/>
                          <a:cs typeface="Nazanin"/>
                        </a:rPr>
                        <a:t>فَعَلْ</a:t>
                      </a:r>
                      <a:r>
                        <a:rPr lang="ar-SA" sz="2800" b="0">
                          <a:solidFill>
                            <a:srgbClr val="0000FF"/>
                          </a:solidFill>
                          <a:latin typeface="Times New Roman"/>
                          <a:ea typeface="Times New Roman"/>
                          <a:cs typeface="Nazanin"/>
                        </a:rPr>
                        <a:t>تُما</a:t>
                      </a:r>
                      <a:r>
                        <a:rPr lang="ar-SA" sz="2800" b="0">
                          <a:latin typeface="Times New Roman"/>
                          <a:ea typeface="Times New Roman"/>
                          <a:cs typeface="Nazanin"/>
                        </a:rPr>
                        <a:t>          </a:t>
                      </a:r>
                      <a:r>
                        <a:rPr lang="ar-SA" sz="2800" b="0">
                          <a:solidFill>
                            <a:srgbClr val="FF0000"/>
                          </a:solidFill>
                          <a:latin typeface="Times New Roman"/>
                          <a:ea typeface="Times New Roman"/>
                          <a:cs typeface="Nazanin"/>
                        </a:rPr>
                        <a:t>تُما </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fa-IR" sz="2800" b="0">
                          <a:latin typeface="Times New Roman"/>
                          <a:ea typeface="Times New Roman"/>
                          <a:cs typeface="Nazanin"/>
                        </a:rPr>
                        <a:t>تَفعلـ</a:t>
                      </a:r>
                      <a:r>
                        <a:rPr lang="fa-IR" sz="2800" b="0">
                          <a:solidFill>
                            <a:srgbClr val="0000FF"/>
                          </a:solidFill>
                          <a:latin typeface="Times New Roman"/>
                          <a:ea typeface="Times New Roman"/>
                          <a:cs typeface="Nazanin"/>
                        </a:rPr>
                        <a:t>ا</a:t>
                      </a:r>
                      <a:r>
                        <a:rPr lang="ar-SA" sz="2800" b="0">
                          <a:latin typeface="Times New Roman"/>
                          <a:ea typeface="Times New Roman"/>
                          <a:cs typeface="Nazanin"/>
                        </a:rPr>
                        <a:t>نِ              </a:t>
                      </a:r>
                      <a:r>
                        <a:rPr lang="ar-SA" sz="2800" b="0">
                          <a:solidFill>
                            <a:srgbClr val="FF0000"/>
                          </a:solidFill>
                          <a:latin typeface="Times New Roman"/>
                          <a:ea typeface="Times New Roman"/>
                          <a:cs typeface="Nazanin"/>
                        </a:rPr>
                        <a:t>ا</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ar-SA" sz="2800" b="0">
                          <a:latin typeface="Times New Roman"/>
                          <a:ea typeface="Times New Roman"/>
                          <a:cs typeface="Nazanin"/>
                        </a:rPr>
                        <a:t>اِ</a:t>
                      </a:r>
                      <a:r>
                        <a:rPr lang="fa-IR" sz="2800" b="0">
                          <a:latin typeface="Times New Roman"/>
                          <a:ea typeface="Times New Roman"/>
                          <a:cs typeface="Nazanin"/>
                        </a:rPr>
                        <a:t>فعَلـ</a:t>
                      </a:r>
                      <a:r>
                        <a:rPr lang="fa-IR" sz="2800" b="0">
                          <a:solidFill>
                            <a:srgbClr val="0000FF"/>
                          </a:solidFill>
                          <a:latin typeface="Times New Roman"/>
                          <a:ea typeface="Times New Roman"/>
                          <a:cs typeface="Nazanin"/>
                        </a:rPr>
                        <a:t>ا</a:t>
                      </a:r>
                      <a:r>
                        <a:rPr lang="ar-SA" sz="2800" b="0">
                          <a:latin typeface="Times New Roman"/>
                          <a:ea typeface="Times New Roman"/>
                          <a:cs typeface="Nazanin"/>
                        </a:rPr>
                        <a:t>             </a:t>
                      </a:r>
                      <a:r>
                        <a:rPr lang="ar-SA" sz="2800" b="0">
                          <a:solidFill>
                            <a:srgbClr val="FF0000"/>
                          </a:solidFill>
                          <a:latin typeface="Times New Roman"/>
                          <a:ea typeface="Times New Roman"/>
                          <a:cs typeface="Nazanin"/>
                        </a:rPr>
                        <a:t> ا</a:t>
                      </a:r>
                      <a:endParaRPr lang="en-US" sz="2800" b="0">
                        <a:latin typeface="Calibri"/>
                        <a:ea typeface="Calibri"/>
                        <a:cs typeface="Nazanin"/>
                      </a:endParaRPr>
                    </a:p>
                  </a:txBody>
                  <a:tcPr marL="68580" marR="68580" marT="0" marB="0"/>
                </a:tc>
              </a:tr>
              <a:tr h="370840">
                <a:tc>
                  <a:txBody>
                    <a:bodyPr/>
                    <a:lstStyle/>
                    <a:p>
                      <a:pPr algn="justLow" rtl="1">
                        <a:lnSpc>
                          <a:spcPct val="115000"/>
                        </a:lnSpc>
                        <a:spcAft>
                          <a:spcPts val="0"/>
                        </a:spcAft>
                      </a:pPr>
                      <a:r>
                        <a:rPr lang="ar-SA" sz="2800" b="0">
                          <a:latin typeface="Times New Roman"/>
                          <a:ea typeface="Times New Roman"/>
                          <a:cs typeface="Nazanin"/>
                        </a:rPr>
                        <a:t>فَعَلْ</a:t>
                      </a:r>
                      <a:r>
                        <a:rPr lang="ar-SA" sz="2800" b="0">
                          <a:solidFill>
                            <a:srgbClr val="0000FF"/>
                          </a:solidFill>
                          <a:latin typeface="Times New Roman"/>
                          <a:ea typeface="Times New Roman"/>
                          <a:cs typeface="Nazanin"/>
                        </a:rPr>
                        <a:t>تُم</a:t>
                      </a:r>
                      <a:r>
                        <a:rPr lang="ar-SA" sz="2800" b="0">
                          <a:latin typeface="Times New Roman"/>
                          <a:ea typeface="Times New Roman"/>
                          <a:cs typeface="Nazanin"/>
                        </a:rPr>
                        <a:t>           </a:t>
                      </a:r>
                      <a:r>
                        <a:rPr lang="ar-SA" sz="2800" b="0">
                          <a:solidFill>
                            <a:srgbClr val="FF0000"/>
                          </a:solidFill>
                          <a:latin typeface="Times New Roman"/>
                          <a:ea typeface="Times New Roman"/>
                          <a:cs typeface="Nazanin"/>
                        </a:rPr>
                        <a:t>تُم</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ar-SA" sz="2800" b="0">
                          <a:latin typeface="Times New Roman"/>
                          <a:ea typeface="Times New Roman"/>
                          <a:cs typeface="Nazanin"/>
                        </a:rPr>
                        <a:t>تَفعَل</a:t>
                      </a:r>
                      <a:r>
                        <a:rPr lang="ar-SA" sz="2800" b="0">
                          <a:solidFill>
                            <a:srgbClr val="0000FF"/>
                          </a:solidFill>
                          <a:latin typeface="Times New Roman"/>
                          <a:ea typeface="Times New Roman"/>
                          <a:cs typeface="Nazanin"/>
                        </a:rPr>
                        <a:t>و</a:t>
                      </a:r>
                      <a:r>
                        <a:rPr lang="ar-SA" sz="2800" b="0">
                          <a:latin typeface="Times New Roman"/>
                          <a:ea typeface="Times New Roman"/>
                          <a:cs typeface="Nazanin"/>
                        </a:rPr>
                        <a:t>نَ             </a:t>
                      </a:r>
                      <a:r>
                        <a:rPr lang="ar-SA" sz="2800" b="0">
                          <a:solidFill>
                            <a:srgbClr val="FF0000"/>
                          </a:solidFill>
                          <a:latin typeface="Times New Roman"/>
                          <a:ea typeface="Times New Roman"/>
                          <a:cs typeface="Nazanin"/>
                        </a:rPr>
                        <a:t>و</a:t>
                      </a:r>
                      <a:r>
                        <a:rPr lang="ar-SA" sz="2800" b="0">
                          <a:latin typeface="Times New Roman"/>
                          <a:ea typeface="Times New Roman"/>
                          <a:cs typeface="Nazanin"/>
                        </a:rPr>
                        <a:t> </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ar-SA" sz="2800" b="0">
                          <a:latin typeface="Times New Roman"/>
                          <a:ea typeface="Times New Roman"/>
                          <a:cs typeface="Nazanin"/>
                        </a:rPr>
                        <a:t>اِفعَل</a:t>
                      </a:r>
                      <a:r>
                        <a:rPr lang="ar-SA" sz="2800" b="0">
                          <a:solidFill>
                            <a:srgbClr val="0000FF"/>
                          </a:solidFill>
                          <a:latin typeface="Times New Roman"/>
                          <a:ea typeface="Times New Roman"/>
                          <a:cs typeface="Nazanin"/>
                        </a:rPr>
                        <a:t>و</a:t>
                      </a:r>
                      <a:r>
                        <a:rPr lang="ar-SA" sz="2800" b="0">
                          <a:latin typeface="Times New Roman"/>
                          <a:ea typeface="Times New Roman"/>
                          <a:cs typeface="Nazanin"/>
                        </a:rPr>
                        <a:t>ا              </a:t>
                      </a:r>
                      <a:r>
                        <a:rPr lang="ar-SA" sz="2800" b="0">
                          <a:solidFill>
                            <a:srgbClr val="FF0000"/>
                          </a:solidFill>
                          <a:latin typeface="Times New Roman"/>
                          <a:ea typeface="Times New Roman"/>
                          <a:cs typeface="Nazanin"/>
                        </a:rPr>
                        <a:t>و </a:t>
                      </a:r>
                      <a:endParaRPr lang="en-US" sz="2800" b="0">
                        <a:latin typeface="Calibri"/>
                        <a:ea typeface="Calibri"/>
                        <a:cs typeface="Nazanin"/>
                      </a:endParaRPr>
                    </a:p>
                  </a:txBody>
                  <a:tcPr marL="68580" marR="68580" marT="0" marB="0"/>
                </a:tc>
              </a:tr>
              <a:tr h="370840">
                <a:tc>
                  <a:txBody>
                    <a:bodyPr/>
                    <a:lstStyle/>
                    <a:p>
                      <a:pPr algn="justLow" rtl="1">
                        <a:lnSpc>
                          <a:spcPct val="115000"/>
                        </a:lnSpc>
                        <a:spcAft>
                          <a:spcPts val="0"/>
                        </a:spcAft>
                      </a:pPr>
                      <a:r>
                        <a:rPr lang="ar-SA" sz="2800" b="0">
                          <a:latin typeface="Times New Roman"/>
                          <a:ea typeface="Times New Roman"/>
                          <a:cs typeface="Nazanin"/>
                        </a:rPr>
                        <a:t>فَعَلْ</a:t>
                      </a:r>
                      <a:r>
                        <a:rPr lang="ar-SA" sz="2800" b="0">
                          <a:solidFill>
                            <a:srgbClr val="0000FF"/>
                          </a:solidFill>
                          <a:latin typeface="Times New Roman"/>
                          <a:ea typeface="Times New Roman"/>
                          <a:cs typeface="Nazanin"/>
                        </a:rPr>
                        <a:t>تِ</a:t>
                      </a:r>
                      <a:r>
                        <a:rPr lang="ar-SA" sz="2800" b="0">
                          <a:latin typeface="Times New Roman"/>
                          <a:ea typeface="Times New Roman"/>
                          <a:cs typeface="Nazanin"/>
                        </a:rPr>
                        <a:t>           </a:t>
                      </a:r>
                      <a:r>
                        <a:rPr lang="ar-SA" sz="2800" b="0">
                          <a:solidFill>
                            <a:srgbClr val="FF0000"/>
                          </a:solidFill>
                          <a:latin typeface="Times New Roman"/>
                          <a:ea typeface="Times New Roman"/>
                          <a:cs typeface="Nazanin"/>
                        </a:rPr>
                        <a:t>تِ</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fa-IR" sz="2800" b="0">
                          <a:latin typeface="Times New Roman"/>
                          <a:ea typeface="Times New Roman"/>
                          <a:cs typeface="Nazanin"/>
                        </a:rPr>
                        <a:t>تَفعل</a:t>
                      </a:r>
                      <a:r>
                        <a:rPr lang="fa-IR" sz="2800" b="0">
                          <a:solidFill>
                            <a:srgbClr val="0000FF"/>
                          </a:solidFill>
                          <a:latin typeface="Times New Roman"/>
                          <a:ea typeface="Times New Roman"/>
                          <a:cs typeface="Nazanin"/>
                        </a:rPr>
                        <a:t>يـ</a:t>
                      </a:r>
                      <a:r>
                        <a:rPr lang="fa-IR" sz="2800" b="0">
                          <a:latin typeface="Times New Roman"/>
                          <a:ea typeface="Times New Roman"/>
                          <a:cs typeface="Nazanin"/>
                        </a:rPr>
                        <a:t>نَ</a:t>
                      </a:r>
                      <a:r>
                        <a:rPr lang="ar-SA" sz="2800" b="0">
                          <a:latin typeface="Times New Roman"/>
                          <a:ea typeface="Times New Roman"/>
                          <a:cs typeface="Nazanin"/>
                        </a:rPr>
                        <a:t>              </a:t>
                      </a:r>
                      <a:r>
                        <a:rPr lang="ar-SA" sz="2800" b="0">
                          <a:solidFill>
                            <a:srgbClr val="FF0000"/>
                          </a:solidFill>
                          <a:latin typeface="Times New Roman"/>
                          <a:ea typeface="Times New Roman"/>
                          <a:cs typeface="Nazanin"/>
                        </a:rPr>
                        <a:t>ى</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ar-SA" sz="2800" b="0">
                          <a:latin typeface="Times New Roman"/>
                          <a:ea typeface="Times New Roman"/>
                          <a:cs typeface="Nazanin"/>
                        </a:rPr>
                        <a:t>اِفعَل</a:t>
                      </a:r>
                      <a:r>
                        <a:rPr lang="ar-SA" sz="2800" b="0">
                          <a:solidFill>
                            <a:srgbClr val="0000FF"/>
                          </a:solidFill>
                          <a:latin typeface="Times New Roman"/>
                          <a:ea typeface="Times New Roman"/>
                          <a:cs typeface="Nazanin"/>
                        </a:rPr>
                        <a:t>ى</a:t>
                      </a:r>
                      <a:r>
                        <a:rPr lang="ar-SA" sz="2800" b="0">
                          <a:latin typeface="Times New Roman"/>
                          <a:ea typeface="Times New Roman"/>
                          <a:cs typeface="Nazanin"/>
                        </a:rPr>
                        <a:t>              </a:t>
                      </a:r>
                      <a:r>
                        <a:rPr lang="ar-SA" sz="2800" b="0">
                          <a:solidFill>
                            <a:srgbClr val="FF0000"/>
                          </a:solidFill>
                          <a:latin typeface="Times New Roman"/>
                          <a:ea typeface="Times New Roman"/>
                          <a:cs typeface="Nazanin"/>
                        </a:rPr>
                        <a:t>ى </a:t>
                      </a:r>
                      <a:endParaRPr lang="en-US" sz="2800" b="0">
                        <a:latin typeface="Calibri"/>
                        <a:ea typeface="Calibri"/>
                        <a:cs typeface="Nazanin"/>
                      </a:endParaRPr>
                    </a:p>
                  </a:txBody>
                  <a:tcPr marL="68580" marR="68580" marT="0" marB="0"/>
                </a:tc>
              </a:tr>
              <a:tr h="370840">
                <a:tc>
                  <a:txBody>
                    <a:bodyPr/>
                    <a:lstStyle/>
                    <a:p>
                      <a:pPr algn="justLow" rtl="1">
                        <a:lnSpc>
                          <a:spcPct val="115000"/>
                        </a:lnSpc>
                        <a:spcAft>
                          <a:spcPts val="0"/>
                        </a:spcAft>
                      </a:pPr>
                      <a:r>
                        <a:rPr lang="ar-SA" sz="2800" b="0">
                          <a:latin typeface="Times New Roman"/>
                          <a:ea typeface="Times New Roman"/>
                          <a:cs typeface="Nazanin"/>
                        </a:rPr>
                        <a:t>فَعَلْ</a:t>
                      </a:r>
                      <a:r>
                        <a:rPr lang="ar-SA" sz="2800" b="0">
                          <a:solidFill>
                            <a:srgbClr val="0000FF"/>
                          </a:solidFill>
                          <a:latin typeface="Times New Roman"/>
                          <a:ea typeface="Times New Roman"/>
                          <a:cs typeface="Nazanin"/>
                        </a:rPr>
                        <a:t>تُما</a:t>
                      </a:r>
                      <a:r>
                        <a:rPr lang="ar-SA" sz="2800" b="0">
                          <a:latin typeface="Times New Roman"/>
                          <a:ea typeface="Times New Roman"/>
                          <a:cs typeface="Nazanin"/>
                        </a:rPr>
                        <a:t>         </a:t>
                      </a:r>
                      <a:r>
                        <a:rPr lang="ar-SA" sz="2800" b="0">
                          <a:solidFill>
                            <a:srgbClr val="FF0000"/>
                          </a:solidFill>
                          <a:latin typeface="Times New Roman"/>
                          <a:ea typeface="Times New Roman"/>
                          <a:cs typeface="Nazanin"/>
                        </a:rPr>
                        <a:t>  تُما </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fa-IR" sz="2800" b="0">
                          <a:latin typeface="Times New Roman"/>
                          <a:ea typeface="Times New Roman"/>
                          <a:cs typeface="Nazanin"/>
                        </a:rPr>
                        <a:t>تَفعلـ</a:t>
                      </a:r>
                      <a:r>
                        <a:rPr lang="fa-IR" sz="2800" b="0">
                          <a:solidFill>
                            <a:srgbClr val="0000FF"/>
                          </a:solidFill>
                          <a:latin typeface="Times New Roman"/>
                          <a:ea typeface="Times New Roman"/>
                          <a:cs typeface="Nazanin"/>
                        </a:rPr>
                        <a:t>ا</a:t>
                      </a:r>
                      <a:r>
                        <a:rPr lang="ar-SA" sz="2800" b="0">
                          <a:latin typeface="Times New Roman"/>
                          <a:ea typeface="Times New Roman"/>
                          <a:cs typeface="Nazanin"/>
                        </a:rPr>
                        <a:t>نِ             </a:t>
                      </a:r>
                      <a:r>
                        <a:rPr lang="ar-SA" sz="2800" b="0">
                          <a:solidFill>
                            <a:srgbClr val="FF0000"/>
                          </a:solidFill>
                          <a:latin typeface="Times New Roman"/>
                          <a:ea typeface="Times New Roman"/>
                          <a:cs typeface="Nazanin"/>
                        </a:rPr>
                        <a:t> ا</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ar-SA" sz="2800" b="0">
                          <a:latin typeface="Times New Roman"/>
                          <a:ea typeface="Times New Roman"/>
                          <a:cs typeface="Nazanin"/>
                        </a:rPr>
                        <a:t>اِ</a:t>
                      </a:r>
                      <a:r>
                        <a:rPr lang="fa-IR" sz="2800" b="0">
                          <a:latin typeface="Times New Roman"/>
                          <a:ea typeface="Times New Roman"/>
                          <a:cs typeface="Nazanin"/>
                        </a:rPr>
                        <a:t>فعلـ</a:t>
                      </a:r>
                      <a:r>
                        <a:rPr lang="fa-IR" sz="2800" b="0">
                          <a:solidFill>
                            <a:srgbClr val="0000FF"/>
                          </a:solidFill>
                          <a:latin typeface="Times New Roman"/>
                          <a:ea typeface="Times New Roman"/>
                          <a:cs typeface="Nazanin"/>
                        </a:rPr>
                        <a:t>ا</a:t>
                      </a:r>
                      <a:r>
                        <a:rPr lang="ar-SA" sz="2800" b="0">
                          <a:latin typeface="Times New Roman"/>
                          <a:ea typeface="Times New Roman"/>
                          <a:cs typeface="Nazanin"/>
                        </a:rPr>
                        <a:t>              </a:t>
                      </a:r>
                      <a:r>
                        <a:rPr lang="ar-SA" sz="2800" b="0">
                          <a:solidFill>
                            <a:srgbClr val="FF0000"/>
                          </a:solidFill>
                          <a:latin typeface="Times New Roman"/>
                          <a:ea typeface="Times New Roman"/>
                          <a:cs typeface="Nazanin"/>
                        </a:rPr>
                        <a:t> ا</a:t>
                      </a:r>
                      <a:r>
                        <a:rPr lang="ar-SA" sz="2800" b="0">
                          <a:latin typeface="Times New Roman"/>
                          <a:ea typeface="Times New Roman"/>
                          <a:cs typeface="Nazanin"/>
                        </a:rPr>
                        <a:t>     </a:t>
                      </a:r>
                      <a:endParaRPr lang="en-US" sz="2800" b="0">
                        <a:latin typeface="Calibri"/>
                        <a:ea typeface="Calibri"/>
                        <a:cs typeface="Nazanin"/>
                      </a:endParaRPr>
                    </a:p>
                  </a:txBody>
                  <a:tcPr marL="68580" marR="68580" marT="0" marB="0"/>
                </a:tc>
              </a:tr>
              <a:tr h="370840">
                <a:tc>
                  <a:txBody>
                    <a:bodyPr/>
                    <a:lstStyle/>
                    <a:p>
                      <a:pPr algn="justLow" rtl="1">
                        <a:lnSpc>
                          <a:spcPct val="115000"/>
                        </a:lnSpc>
                        <a:spcAft>
                          <a:spcPts val="0"/>
                        </a:spcAft>
                      </a:pPr>
                      <a:r>
                        <a:rPr lang="ar-SA" sz="2800" b="0">
                          <a:latin typeface="Times New Roman"/>
                          <a:ea typeface="Times New Roman"/>
                          <a:cs typeface="Nazanin"/>
                        </a:rPr>
                        <a:t>فَعَلْ</a:t>
                      </a:r>
                      <a:r>
                        <a:rPr lang="ar-SA" sz="2800" b="0">
                          <a:solidFill>
                            <a:srgbClr val="0000FF"/>
                          </a:solidFill>
                          <a:latin typeface="Times New Roman"/>
                          <a:ea typeface="Times New Roman"/>
                          <a:cs typeface="Nazanin"/>
                        </a:rPr>
                        <a:t>تُنَّ</a:t>
                      </a:r>
                      <a:r>
                        <a:rPr lang="ar-SA" sz="2800" b="0">
                          <a:latin typeface="Times New Roman"/>
                          <a:ea typeface="Times New Roman"/>
                          <a:cs typeface="Nazanin"/>
                        </a:rPr>
                        <a:t>          </a:t>
                      </a:r>
                      <a:r>
                        <a:rPr lang="ar-SA" sz="2800" b="0">
                          <a:solidFill>
                            <a:srgbClr val="FF0000"/>
                          </a:solidFill>
                          <a:latin typeface="Times New Roman"/>
                          <a:ea typeface="Times New Roman"/>
                          <a:cs typeface="Nazanin"/>
                        </a:rPr>
                        <a:t> تُ</a:t>
                      </a:r>
                      <a:r>
                        <a:rPr lang="fa-IR" sz="2800" b="0">
                          <a:solidFill>
                            <a:srgbClr val="FF0000"/>
                          </a:solidFill>
                          <a:latin typeface="Times New Roman"/>
                          <a:ea typeface="Times New Roman"/>
                          <a:cs typeface="Nazanin"/>
                        </a:rPr>
                        <a:t>ن</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ar-SA" sz="2800" b="0">
                          <a:latin typeface="Times New Roman"/>
                          <a:ea typeface="Times New Roman"/>
                          <a:cs typeface="Nazanin"/>
                        </a:rPr>
                        <a:t>تَفعَلْ</a:t>
                      </a:r>
                      <a:r>
                        <a:rPr lang="ar-SA" sz="2800" b="0">
                          <a:solidFill>
                            <a:srgbClr val="0000FF"/>
                          </a:solidFill>
                          <a:latin typeface="Times New Roman"/>
                          <a:ea typeface="Times New Roman"/>
                          <a:cs typeface="Nazanin"/>
                        </a:rPr>
                        <a:t>نَ</a:t>
                      </a:r>
                      <a:r>
                        <a:rPr lang="ar-SA" sz="2800" b="0">
                          <a:latin typeface="Times New Roman"/>
                          <a:ea typeface="Times New Roman"/>
                          <a:cs typeface="Nazanin"/>
                        </a:rPr>
                        <a:t>              </a:t>
                      </a:r>
                      <a:r>
                        <a:rPr lang="ar-SA" sz="2800" b="0">
                          <a:solidFill>
                            <a:srgbClr val="FF0000"/>
                          </a:solidFill>
                          <a:latin typeface="Times New Roman"/>
                          <a:ea typeface="Times New Roman"/>
                          <a:cs typeface="Nazanin"/>
                        </a:rPr>
                        <a:t>نَ</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ar-SA" sz="2800" b="0">
                          <a:latin typeface="Times New Roman"/>
                          <a:ea typeface="Times New Roman"/>
                          <a:cs typeface="Nazanin"/>
                        </a:rPr>
                        <a:t>اِفعلْ</a:t>
                      </a:r>
                      <a:r>
                        <a:rPr lang="ar-SA" sz="2800" b="0">
                          <a:solidFill>
                            <a:srgbClr val="0000FF"/>
                          </a:solidFill>
                          <a:latin typeface="Times New Roman"/>
                          <a:ea typeface="Times New Roman"/>
                          <a:cs typeface="Nazanin"/>
                        </a:rPr>
                        <a:t>نَ</a:t>
                      </a:r>
                      <a:r>
                        <a:rPr lang="ar-SA" sz="2800" b="0">
                          <a:latin typeface="Times New Roman"/>
                          <a:ea typeface="Times New Roman"/>
                          <a:cs typeface="Nazanin"/>
                        </a:rPr>
                        <a:t>             </a:t>
                      </a:r>
                      <a:r>
                        <a:rPr lang="ar-SA" sz="2800" b="0">
                          <a:solidFill>
                            <a:srgbClr val="FF0000"/>
                          </a:solidFill>
                          <a:latin typeface="Times New Roman"/>
                          <a:ea typeface="Times New Roman"/>
                          <a:cs typeface="Nazanin"/>
                        </a:rPr>
                        <a:t>نَ</a:t>
                      </a:r>
                      <a:endParaRPr lang="en-US" sz="2800" b="0">
                        <a:latin typeface="Calibri"/>
                        <a:ea typeface="Calibri"/>
                        <a:cs typeface="Nazanin"/>
                      </a:endParaRPr>
                    </a:p>
                  </a:txBody>
                  <a:tcPr marL="68580" marR="68580" marT="0" marB="0"/>
                </a:tc>
              </a:tr>
              <a:tr h="370840">
                <a:tc>
                  <a:txBody>
                    <a:bodyPr/>
                    <a:lstStyle/>
                    <a:p>
                      <a:pPr algn="justLow" rtl="1">
                        <a:lnSpc>
                          <a:spcPct val="115000"/>
                        </a:lnSpc>
                        <a:spcAft>
                          <a:spcPts val="0"/>
                        </a:spcAft>
                      </a:pPr>
                      <a:r>
                        <a:rPr lang="ar-SA" sz="2800" b="0">
                          <a:latin typeface="Times New Roman"/>
                          <a:ea typeface="Times New Roman"/>
                          <a:cs typeface="Nazanin"/>
                        </a:rPr>
                        <a:t>فَعَلْ</a:t>
                      </a:r>
                      <a:r>
                        <a:rPr lang="ar-SA" sz="2800" b="0">
                          <a:solidFill>
                            <a:srgbClr val="0000FF"/>
                          </a:solidFill>
                          <a:latin typeface="Times New Roman"/>
                          <a:ea typeface="Times New Roman"/>
                          <a:cs typeface="Nazanin"/>
                        </a:rPr>
                        <a:t>تُ</a:t>
                      </a:r>
                      <a:r>
                        <a:rPr lang="ar-SA" sz="2800" b="0">
                          <a:latin typeface="Times New Roman"/>
                          <a:ea typeface="Times New Roman"/>
                          <a:cs typeface="Nazanin"/>
                        </a:rPr>
                        <a:t>           </a:t>
                      </a:r>
                      <a:r>
                        <a:rPr lang="ar-SA" sz="2800" b="0">
                          <a:solidFill>
                            <a:srgbClr val="FF0000"/>
                          </a:solidFill>
                          <a:latin typeface="Times New Roman"/>
                          <a:ea typeface="Times New Roman"/>
                          <a:cs typeface="Nazanin"/>
                        </a:rPr>
                        <a:t>تُ</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ar-SA" sz="2800" b="0">
                          <a:latin typeface="Times New Roman"/>
                          <a:ea typeface="Times New Roman"/>
                          <a:cs typeface="Nazanin"/>
                        </a:rPr>
                        <a:t>أفعَلُ       </a:t>
                      </a:r>
                      <a:r>
                        <a:rPr lang="ar-SA" sz="2800" b="0">
                          <a:solidFill>
                            <a:srgbClr val="FF0000"/>
                          </a:solidFill>
                          <a:latin typeface="Times New Roman"/>
                          <a:ea typeface="Times New Roman"/>
                          <a:cs typeface="Nazanin"/>
                        </a:rPr>
                        <a:t>ضمير مستتر أنا </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endParaRPr lang="en-US" sz="2800" b="0">
                        <a:latin typeface="Calibri"/>
                        <a:ea typeface="Calibri"/>
                        <a:cs typeface="Nazanin"/>
                      </a:endParaRPr>
                    </a:p>
                  </a:txBody>
                  <a:tcPr marL="68580" marR="68580" marT="0" marB="0"/>
                </a:tc>
              </a:tr>
              <a:tr h="370840">
                <a:tc>
                  <a:txBody>
                    <a:bodyPr/>
                    <a:lstStyle/>
                    <a:p>
                      <a:pPr algn="justLow" rtl="1">
                        <a:lnSpc>
                          <a:spcPct val="115000"/>
                        </a:lnSpc>
                        <a:spcAft>
                          <a:spcPts val="0"/>
                        </a:spcAft>
                      </a:pPr>
                      <a:r>
                        <a:rPr lang="ar-SA" sz="2800" b="0">
                          <a:latin typeface="Times New Roman"/>
                          <a:ea typeface="Times New Roman"/>
                          <a:cs typeface="Nazanin"/>
                        </a:rPr>
                        <a:t>فَعَلْ</a:t>
                      </a:r>
                      <a:r>
                        <a:rPr lang="ar-SA" sz="2800" b="0">
                          <a:solidFill>
                            <a:srgbClr val="0000FF"/>
                          </a:solidFill>
                          <a:latin typeface="Times New Roman"/>
                          <a:ea typeface="Times New Roman"/>
                          <a:cs typeface="Nazanin"/>
                        </a:rPr>
                        <a:t>نا</a:t>
                      </a:r>
                      <a:r>
                        <a:rPr lang="ar-SA" sz="2800" b="0">
                          <a:latin typeface="Times New Roman"/>
                          <a:ea typeface="Times New Roman"/>
                          <a:cs typeface="Nazanin"/>
                        </a:rPr>
                        <a:t>           </a:t>
                      </a:r>
                      <a:r>
                        <a:rPr lang="ar-SA" sz="2800" b="0">
                          <a:solidFill>
                            <a:srgbClr val="FF0000"/>
                          </a:solidFill>
                          <a:latin typeface="Times New Roman"/>
                          <a:ea typeface="Times New Roman"/>
                          <a:cs typeface="Nazanin"/>
                        </a:rPr>
                        <a:t> نا </a:t>
                      </a:r>
                      <a:endParaRPr lang="en-US" sz="2800" b="0">
                        <a:latin typeface="Calibri"/>
                        <a:ea typeface="Calibri"/>
                        <a:cs typeface="Nazanin"/>
                      </a:endParaRPr>
                    </a:p>
                  </a:txBody>
                  <a:tcPr marL="68580" marR="68580" marT="0" marB="0"/>
                </a:tc>
                <a:tc>
                  <a:txBody>
                    <a:bodyPr/>
                    <a:lstStyle/>
                    <a:p>
                      <a:pPr algn="justLow" rtl="1">
                        <a:lnSpc>
                          <a:spcPct val="115000"/>
                        </a:lnSpc>
                        <a:spcAft>
                          <a:spcPts val="0"/>
                        </a:spcAft>
                      </a:pPr>
                      <a:r>
                        <a:rPr lang="ar-SA" sz="2800" b="0" dirty="0">
                          <a:latin typeface="Times New Roman"/>
                          <a:ea typeface="Times New Roman"/>
                          <a:cs typeface="Nazanin"/>
                        </a:rPr>
                        <a:t>نَفعَلُ     </a:t>
                      </a:r>
                      <a:r>
                        <a:rPr lang="ar-SA" sz="2800" b="0" dirty="0">
                          <a:solidFill>
                            <a:srgbClr val="FF0000"/>
                          </a:solidFill>
                          <a:latin typeface="Times New Roman"/>
                          <a:ea typeface="Times New Roman"/>
                          <a:cs typeface="Nazanin"/>
                        </a:rPr>
                        <a:t>ضمير مستتر نحن</a:t>
                      </a:r>
                      <a:endParaRPr lang="en-US" sz="2800" b="0" dirty="0">
                        <a:latin typeface="Calibri"/>
                        <a:ea typeface="Calibri"/>
                        <a:cs typeface="Nazanin"/>
                      </a:endParaRPr>
                    </a:p>
                  </a:txBody>
                  <a:tcPr marL="68580" marR="68580" marT="0" marB="0"/>
                </a:tc>
                <a:tc>
                  <a:txBody>
                    <a:bodyPr/>
                    <a:lstStyle/>
                    <a:p>
                      <a:pPr algn="justLow" rtl="1">
                        <a:lnSpc>
                          <a:spcPct val="115000"/>
                        </a:lnSpc>
                        <a:spcAft>
                          <a:spcPts val="0"/>
                        </a:spcAft>
                      </a:pPr>
                      <a:endParaRPr lang="en-US" sz="2800" b="0" dirty="0">
                        <a:latin typeface="Calibri"/>
                        <a:ea typeface="Calibri"/>
                        <a:cs typeface="Nazanin"/>
                      </a:endParaRPr>
                    </a:p>
                  </a:txBody>
                  <a:tcPr marL="68580" marR="68580" marT="0" marB="0"/>
                </a:tc>
              </a:tr>
            </a:tbl>
          </a:graphicData>
        </a:graphic>
      </p:graphicFrame>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nodeType="after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anim calcmode="lin" valueType="num">
                                      <p:cBhvr>
                                        <p:cTn id="14" dur="500" fill="hold"/>
                                        <p:tgtEl>
                                          <p:spTgt spid="8"/>
                                        </p:tgtEl>
                                        <p:attrNameLst>
                                          <p:attrName>ppt_x</p:attrName>
                                        </p:attrNameLst>
                                      </p:cBhvr>
                                      <p:tavLst>
                                        <p:tav tm="0">
                                          <p:val>
                                            <p:strVal val="#ppt_x"/>
                                          </p:val>
                                        </p:tav>
                                        <p:tav tm="100000">
                                          <p:val>
                                            <p:strVal val="#ppt_x"/>
                                          </p:val>
                                        </p:tav>
                                      </p:tavLst>
                                    </p:anim>
                                    <p:anim calcmode="lin" valueType="num">
                                      <p:cBhvr>
                                        <p:cTn id="15" dur="5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اول (جهت ها)</a:t>
            </a:r>
            <a:endParaRPr lang="fa-IR" sz="4400" dirty="0">
              <a:cs typeface="Homa" pitchFamily="2" charset="-78"/>
            </a:endParaRPr>
          </a:p>
        </p:txBody>
      </p:sp>
      <p:sp>
        <p:nvSpPr>
          <p:cNvPr id="3" name="Content Placeholder 2"/>
          <p:cNvSpPr>
            <a:spLocks noGrp="1"/>
          </p:cNvSpPr>
          <p:nvPr>
            <p:ph idx="1"/>
          </p:nvPr>
        </p:nvSpPr>
        <p:spPr>
          <a:xfrm>
            <a:off x="304800" y="1554162"/>
            <a:ext cx="8686800" cy="5089548"/>
          </a:xfrm>
        </p:spPr>
        <p:txBody>
          <a:bodyPr>
            <a:normAutofit fontScale="92500"/>
          </a:bodyPr>
          <a:lstStyle/>
          <a:p>
            <a:pPr>
              <a:buNone/>
            </a:pPr>
            <a:r>
              <a:rPr lang="fa-IR" b="1" dirty="0" smtClean="0">
                <a:solidFill>
                  <a:srgbClr val="1C11FF"/>
                </a:solidFill>
                <a:cs typeface="Nazanin" pitchFamily="2" charset="-78"/>
              </a:rPr>
              <a:t>منفي كردن</a:t>
            </a:r>
          </a:p>
          <a:p>
            <a:pPr>
              <a:buNone/>
            </a:pPr>
            <a:r>
              <a:rPr lang="fa-IR" dirty="0" smtClean="0">
                <a:cs typeface="Nazanin" pitchFamily="2" charset="-78"/>
              </a:rPr>
              <a:t>فعل ماضي و مضارع چگونه منفي مي شدند؟ معمولاً فعل ماضي با « ما» و مضارع با « لا» منفي</a:t>
            </a:r>
          </a:p>
          <a:p>
            <a:pPr>
              <a:buNone/>
            </a:pPr>
            <a:r>
              <a:rPr lang="fa-IR" dirty="0" smtClean="0">
                <a:cs typeface="Nazanin" pitchFamily="2" charset="-78"/>
              </a:rPr>
              <a:t> مي شود.    ذَهَبَ 	:	ما ذَهَبَ			يذهَبُ	:	لا يذهَبُ</a:t>
            </a:r>
          </a:p>
          <a:p>
            <a:pPr>
              <a:buNone/>
            </a:pPr>
            <a:r>
              <a:rPr lang="fa-IR" dirty="0" smtClean="0">
                <a:cs typeface="Nazanin" pitchFamily="2" charset="-78"/>
              </a:rPr>
              <a:t>                    رفت	:	  نرفت			مي رود	:                  نمي رود</a:t>
            </a:r>
          </a:p>
          <a:p>
            <a:pPr>
              <a:buNone/>
            </a:pPr>
            <a:r>
              <a:rPr lang="fa-IR" dirty="0" smtClean="0">
                <a:cs typeface="Nazanin" pitchFamily="2" charset="-78"/>
              </a:rPr>
              <a:t> چرا معمولاً ماضي با « ما» و مضارع با «لا» سؤالي مي شود؟</a:t>
            </a:r>
          </a:p>
          <a:p>
            <a:pPr>
              <a:buNone/>
            </a:pPr>
            <a:r>
              <a:rPr lang="fa-IR" dirty="0" smtClean="0">
                <a:cs typeface="Nazanin" pitchFamily="2" charset="-78"/>
              </a:rPr>
              <a:t>به اين آيه دقّت كنيد: ﴿ وَ ما يَنطُقُ عَن الهَوَي﴾ (از روي هوا و هوس سخن نمي گويد.)</a:t>
            </a:r>
          </a:p>
          <a:p>
            <a:pPr>
              <a:buNone/>
            </a:pPr>
            <a:r>
              <a:rPr lang="fa-IR" dirty="0" smtClean="0">
                <a:cs typeface="Nazanin" pitchFamily="2" charset="-78"/>
              </a:rPr>
              <a:t>مي بينيم كه فعل مضارعِ «ينطِقُ» با حرف « ما» منفي شده است. امّا لازم است دانش آموزان </a:t>
            </a:r>
          </a:p>
          <a:p>
            <a:pPr>
              <a:buNone/>
            </a:pPr>
            <a:r>
              <a:rPr lang="fa-IR" dirty="0" smtClean="0">
                <a:cs typeface="Nazanin" pitchFamily="2" charset="-78"/>
              </a:rPr>
              <a:t>براي منفي كردنِ مضارع فقط از حرف « لا» استفاده كنند. چون كتاب درسي بر اين اساس تنظيم </a:t>
            </a:r>
          </a:p>
          <a:p>
            <a:pPr>
              <a:buNone/>
            </a:pPr>
            <a:r>
              <a:rPr lang="fa-IR" dirty="0" smtClean="0">
                <a:cs typeface="Nazanin" pitchFamily="2" charset="-78"/>
              </a:rPr>
              <a:t>شده است.</a:t>
            </a:r>
          </a:p>
          <a:p>
            <a:pPr>
              <a:buNone/>
            </a:pPr>
            <a:endParaRPr lang="fa-IR" dirty="0">
              <a:cs typeface="Nazanin" pitchFamily="2" charset="-78"/>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5</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500"/>
                                        <p:tgtEl>
                                          <p:spTgt spid="3">
                                            <p:txEl>
                                              <p:pRg st="8" end="8"/>
                                            </p:txEl>
                                          </p:spTgt>
                                        </p:tgtEl>
                                      </p:cBhvr>
                                    </p:animEffec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ششم</a:t>
            </a:r>
            <a:endParaRPr lang="fa-IR" sz="4400" dirty="0">
              <a:cs typeface="Homa" pitchFamily="2" charset="-78"/>
            </a:endParaRPr>
          </a:p>
        </p:txBody>
      </p:sp>
      <p:sp>
        <p:nvSpPr>
          <p:cNvPr id="3" name="Content Placeholder 2"/>
          <p:cNvSpPr>
            <a:spLocks noGrp="1"/>
          </p:cNvSpPr>
          <p:nvPr>
            <p:ph idx="1"/>
          </p:nvPr>
        </p:nvSpPr>
        <p:spPr>
          <a:xfrm>
            <a:off x="0" y="1500174"/>
            <a:ext cx="9001156" cy="4946672"/>
          </a:xfrm>
        </p:spPr>
        <p:txBody>
          <a:bodyPr>
            <a:noAutofit/>
          </a:bodyPr>
          <a:lstStyle/>
          <a:p>
            <a:pPr>
              <a:buNone/>
            </a:pPr>
            <a:r>
              <a:rPr lang="ar-SA" sz="2800" dirty="0" smtClean="0">
                <a:cs typeface="Nazanin"/>
              </a:rPr>
              <a:t>خوب است بدانيم، فعل مضارع ( در حالتي كه حروفي مانند لاي نهي قبل از آن نباشند) مرفوع است يعني</a:t>
            </a:r>
            <a:endParaRPr lang="fa-IR" sz="2800" dirty="0" smtClean="0">
              <a:cs typeface="Nazanin"/>
            </a:endParaRPr>
          </a:p>
          <a:p>
            <a:pPr>
              <a:buNone/>
            </a:pPr>
            <a:r>
              <a:rPr lang="fa-IR" sz="2800" dirty="0" smtClean="0">
                <a:cs typeface="Nazanin"/>
              </a:rPr>
              <a:t>آخرش ــــــــُـــــــ </a:t>
            </a:r>
            <a:r>
              <a:rPr lang="ar-SA" sz="2800" dirty="0" smtClean="0">
                <a:cs typeface="Nazanin"/>
              </a:rPr>
              <a:t>دارد مانند يفعلُ، تفعلُ، أفعلُ، نفعلُ  و يا « نون عِوَض رفع» دارد. (يعني نوني كه به </a:t>
            </a:r>
            <a:r>
              <a:rPr lang="fa-IR" sz="2800" dirty="0" smtClean="0">
                <a:cs typeface="Nazanin"/>
              </a:rPr>
              <a:t>جای ــــــــُـــــــ</a:t>
            </a:r>
          </a:p>
          <a:p>
            <a:pPr>
              <a:buNone/>
            </a:pPr>
            <a:r>
              <a:rPr lang="ar-SA" sz="2800" dirty="0" smtClean="0">
                <a:cs typeface="Nazanin"/>
              </a:rPr>
              <a:t>آمده ) مانند: يفعلانِ، يفعلونَ، تفعلانِ، تفعلينَ، تفعلونَ. </a:t>
            </a:r>
            <a:endParaRPr lang="en-US" sz="2800" dirty="0" smtClean="0">
              <a:cs typeface="Nazanin"/>
            </a:endParaRPr>
          </a:p>
          <a:p>
            <a:pPr>
              <a:buNone/>
            </a:pPr>
            <a:r>
              <a:rPr lang="ar-SA" sz="2800" dirty="0" smtClean="0">
                <a:cs typeface="Nazanin"/>
              </a:rPr>
              <a:t>امّا نون، در صيغه هاي جمع مؤنّث ( يعني  صيغه هاي شماره 6 و 12) نون فاعلي است نه نون عوض رفع. </a:t>
            </a:r>
            <a:endParaRPr lang="fa-IR" sz="2800" dirty="0" smtClean="0">
              <a:cs typeface="Nazanin"/>
            </a:endParaRPr>
          </a:p>
          <a:p>
            <a:pPr>
              <a:buNone/>
            </a:pPr>
            <a:r>
              <a:rPr lang="ar-SA" sz="2800" dirty="0" smtClean="0">
                <a:cs typeface="Nazanin"/>
              </a:rPr>
              <a:t>به همين سبب هنگام ساختن فعل امر و نهي نون جمع مؤنّث حذف نمي شود.</a:t>
            </a:r>
            <a:endParaRPr lang="en-US" sz="2800" dirty="0" smtClean="0">
              <a:cs typeface="Nazanin"/>
            </a:endParaRPr>
          </a:p>
          <a:p>
            <a:pPr>
              <a:buNone/>
            </a:pPr>
            <a:endParaRPr lang="en-US" sz="2800" dirty="0" smtClean="0">
              <a:cs typeface="Nazanin"/>
            </a:endParaRPr>
          </a:p>
          <a:p>
            <a:pPr>
              <a:buNone/>
            </a:pPr>
            <a:endParaRPr lang="fa-IR" sz="2800" dirty="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50</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ششم</a:t>
            </a:r>
            <a:endParaRPr lang="fa-IR" sz="4400" dirty="0">
              <a:cs typeface="Homa" pitchFamily="2" charset="-78"/>
            </a:endParaRPr>
          </a:p>
        </p:txBody>
      </p:sp>
      <p:sp>
        <p:nvSpPr>
          <p:cNvPr id="3" name="Content Placeholder 2"/>
          <p:cNvSpPr>
            <a:spLocks noGrp="1"/>
          </p:cNvSpPr>
          <p:nvPr>
            <p:ph idx="1"/>
          </p:nvPr>
        </p:nvSpPr>
        <p:spPr/>
        <p:txBody>
          <a:bodyPr>
            <a:noAutofit/>
          </a:bodyPr>
          <a:lstStyle/>
          <a:p>
            <a:pPr>
              <a:buNone/>
            </a:pPr>
            <a:r>
              <a:rPr lang="ar-SA" sz="2800" dirty="0" smtClean="0">
                <a:solidFill>
                  <a:srgbClr val="1C11FF"/>
                </a:solidFill>
                <a:cs typeface="Nazanin"/>
              </a:rPr>
              <a:t>نون وِقاية</a:t>
            </a:r>
            <a:r>
              <a:rPr lang="fa-IR" sz="2800" dirty="0" smtClean="0">
                <a:solidFill>
                  <a:srgbClr val="1C11FF"/>
                </a:solidFill>
                <a:cs typeface="Nazanin"/>
              </a:rPr>
              <a:t>:</a:t>
            </a:r>
            <a:endParaRPr lang="en-US" sz="2800" dirty="0" smtClean="0">
              <a:solidFill>
                <a:srgbClr val="1C11FF"/>
              </a:solidFill>
              <a:cs typeface="Nazanin"/>
            </a:endParaRPr>
          </a:p>
          <a:p>
            <a:pPr>
              <a:buNone/>
            </a:pPr>
            <a:r>
              <a:rPr lang="ar-SA" sz="2800" dirty="0" smtClean="0">
                <a:cs typeface="Nazanin"/>
              </a:rPr>
              <a:t>هنگام اتصالِ فعل به ضميرِ «ى» براي آساني تلفّظ، حرفِ نوني ميانِ فعل و  ضمير «ى» مي آيد كه به </a:t>
            </a:r>
            <a:endParaRPr lang="fa-IR" sz="2800" dirty="0" smtClean="0">
              <a:cs typeface="Nazanin"/>
            </a:endParaRPr>
          </a:p>
          <a:p>
            <a:pPr>
              <a:buNone/>
            </a:pPr>
            <a:r>
              <a:rPr lang="ar-SA" sz="2800" dirty="0" smtClean="0">
                <a:cs typeface="Nazanin"/>
              </a:rPr>
              <a:t>آن نون وقايه مي گويند. </a:t>
            </a:r>
            <a:r>
              <a:rPr lang="ar-SA" sz="2800" dirty="0" smtClean="0">
                <a:solidFill>
                  <a:srgbClr val="FF0000"/>
                </a:solidFill>
                <a:cs typeface="Nazanin"/>
              </a:rPr>
              <a:t>مثال: </a:t>
            </a:r>
            <a:endParaRPr lang="en-US" sz="2800" dirty="0" smtClean="0">
              <a:solidFill>
                <a:srgbClr val="FF0000"/>
              </a:solidFill>
              <a:cs typeface="Nazanin"/>
            </a:endParaRPr>
          </a:p>
          <a:p>
            <a:pPr>
              <a:buNone/>
            </a:pPr>
            <a:r>
              <a:rPr lang="ar-SA" sz="2800" dirty="0" smtClean="0">
                <a:cs typeface="Nazanin"/>
              </a:rPr>
              <a:t>ضَرَبَ  + </a:t>
            </a:r>
            <a:r>
              <a:rPr lang="ar-SA" sz="2800" dirty="0" smtClean="0">
                <a:solidFill>
                  <a:srgbClr val="FF0000"/>
                </a:solidFill>
                <a:cs typeface="Nazanin"/>
              </a:rPr>
              <a:t>ى</a:t>
            </a:r>
            <a:r>
              <a:rPr lang="ar-SA" sz="2800" dirty="0" smtClean="0">
                <a:cs typeface="Nazanin"/>
              </a:rPr>
              <a:t> = ضَرَبَ</a:t>
            </a:r>
            <a:r>
              <a:rPr lang="ar-SA" sz="2800" dirty="0" smtClean="0">
                <a:solidFill>
                  <a:srgbClr val="1C11FF"/>
                </a:solidFill>
                <a:cs typeface="Nazanin"/>
              </a:rPr>
              <a:t>نـ</a:t>
            </a:r>
            <a:r>
              <a:rPr lang="ar-SA" sz="2800" dirty="0" smtClean="0">
                <a:solidFill>
                  <a:srgbClr val="FF0000"/>
                </a:solidFill>
                <a:cs typeface="Nazanin"/>
              </a:rPr>
              <a:t>ى</a:t>
            </a:r>
            <a:r>
              <a:rPr lang="ar-SA" sz="2800" dirty="0" smtClean="0">
                <a:cs typeface="Nazanin"/>
              </a:rPr>
              <a:t> : مرا زد			عَلَّمَ + </a:t>
            </a:r>
            <a:r>
              <a:rPr lang="ar-SA" sz="2800" dirty="0" smtClean="0">
                <a:solidFill>
                  <a:srgbClr val="FF0000"/>
                </a:solidFill>
                <a:cs typeface="Nazanin"/>
              </a:rPr>
              <a:t>ى</a:t>
            </a:r>
            <a:r>
              <a:rPr lang="ar-SA" sz="2800" dirty="0" smtClean="0">
                <a:cs typeface="Nazanin"/>
              </a:rPr>
              <a:t> = عَلَّمَ</a:t>
            </a:r>
            <a:r>
              <a:rPr lang="ar-SA" sz="2800" dirty="0" smtClean="0">
                <a:solidFill>
                  <a:srgbClr val="1C11FF"/>
                </a:solidFill>
                <a:cs typeface="Nazanin"/>
              </a:rPr>
              <a:t>نـ</a:t>
            </a:r>
            <a:r>
              <a:rPr lang="ar-SA" sz="2800" dirty="0" smtClean="0">
                <a:solidFill>
                  <a:srgbClr val="FF0000"/>
                </a:solidFill>
                <a:cs typeface="Nazanin"/>
              </a:rPr>
              <a:t>ى</a:t>
            </a:r>
            <a:r>
              <a:rPr lang="ar-SA" sz="2800" dirty="0" smtClean="0">
                <a:cs typeface="Nazanin"/>
              </a:rPr>
              <a:t>: به من ياد داد.</a:t>
            </a:r>
            <a:endParaRPr lang="en-US" sz="2800" dirty="0" smtClean="0">
              <a:cs typeface="Nazanin"/>
            </a:endParaRPr>
          </a:p>
          <a:p>
            <a:pPr>
              <a:buNone/>
            </a:pPr>
            <a:r>
              <a:rPr lang="ar-SA" sz="2800" dirty="0" smtClean="0">
                <a:cs typeface="Nazanin"/>
              </a:rPr>
              <a:t>اِسألوا + </a:t>
            </a:r>
            <a:r>
              <a:rPr lang="ar-SA" sz="2800" dirty="0" smtClean="0">
                <a:solidFill>
                  <a:srgbClr val="FF0000"/>
                </a:solidFill>
                <a:cs typeface="Nazanin"/>
              </a:rPr>
              <a:t>ى</a:t>
            </a:r>
            <a:r>
              <a:rPr lang="ar-SA" sz="2800" dirty="0" smtClean="0">
                <a:cs typeface="Nazanin"/>
              </a:rPr>
              <a:t> = اِسألو</a:t>
            </a:r>
            <a:r>
              <a:rPr lang="ar-SA" sz="2800" dirty="0" smtClean="0">
                <a:solidFill>
                  <a:srgbClr val="1C11FF"/>
                </a:solidFill>
                <a:cs typeface="Nazanin"/>
              </a:rPr>
              <a:t>نـ</a:t>
            </a:r>
            <a:r>
              <a:rPr lang="ar-SA" sz="2800" dirty="0" smtClean="0">
                <a:solidFill>
                  <a:srgbClr val="FF0000"/>
                </a:solidFill>
                <a:cs typeface="Nazanin"/>
              </a:rPr>
              <a:t>ى</a:t>
            </a:r>
            <a:r>
              <a:rPr lang="ar-SA" sz="2800" dirty="0" smtClean="0">
                <a:cs typeface="Nazanin"/>
              </a:rPr>
              <a:t>: از من بپرسيد.		يعْرِفُ + </a:t>
            </a:r>
            <a:r>
              <a:rPr lang="ar-SA" sz="2800" dirty="0" smtClean="0">
                <a:solidFill>
                  <a:srgbClr val="FF0000"/>
                </a:solidFill>
                <a:cs typeface="Nazanin"/>
              </a:rPr>
              <a:t>ى</a:t>
            </a:r>
            <a:r>
              <a:rPr lang="ar-SA" sz="2800" dirty="0" smtClean="0">
                <a:cs typeface="Nazanin"/>
              </a:rPr>
              <a:t> = يعْرفُ</a:t>
            </a:r>
            <a:r>
              <a:rPr lang="ar-SA" sz="2800" dirty="0" smtClean="0">
                <a:solidFill>
                  <a:srgbClr val="1C11FF"/>
                </a:solidFill>
                <a:cs typeface="Nazanin"/>
              </a:rPr>
              <a:t>نـ</a:t>
            </a:r>
            <a:r>
              <a:rPr lang="ar-SA" sz="2800" dirty="0" smtClean="0">
                <a:solidFill>
                  <a:srgbClr val="FF0000"/>
                </a:solidFill>
                <a:cs typeface="Nazanin"/>
              </a:rPr>
              <a:t>ى</a:t>
            </a:r>
            <a:r>
              <a:rPr lang="ar-SA" sz="2800" dirty="0" smtClean="0">
                <a:cs typeface="Nazanin"/>
              </a:rPr>
              <a:t>: مرا مي شناسد.</a:t>
            </a:r>
            <a:endParaRPr lang="en-US" sz="2800" dirty="0" smtClean="0">
              <a:cs typeface="Nazanin"/>
            </a:endParaRPr>
          </a:p>
          <a:p>
            <a:pPr>
              <a:buNone/>
            </a:pPr>
            <a:r>
              <a:rPr lang="ar-SA" sz="2800" dirty="0" smtClean="0">
                <a:cs typeface="Nazanin"/>
              </a:rPr>
              <a:t>توجّه : </a:t>
            </a:r>
            <a:endParaRPr lang="en-US" sz="2800" dirty="0" smtClean="0">
              <a:cs typeface="Nazanin"/>
            </a:endParaRPr>
          </a:p>
          <a:p>
            <a:pPr>
              <a:buNone/>
            </a:pPr>
            <a:r>
              <a:rPr lang="ar-SA" sz="2800" dirty="0" smtClean="0">
                <a:cs typeface="Nazanin"/>
              </a:rPr>
              <a:t>توجّه  كنيم كلمه را با دقّت بخوانيم وگرنه دچار خطا مي شويم. مثال: </a:t>
            </a:r>
            <a:endParaRPr lang="en-US" sz="2800" dirty="0" smtClean="0">
              <a:cs typeface="Nazanin"/>
            </a:endParaRPr>
          </a:p>
          <a:p>
            <a:pPr>
              <a:buNone/>
            </a:pPr>
            <a:r>
              <a:rPr lang="ar-SA" sz="2800" dirty="0" smtClean="0">
                <a:cs typeface="Nazanin"/>
              </a:rPr>
              <a:t>نَصْرُنا: ياري ما/ نَصَرْنا: ياري كرديم/ نَصَرَنا : ما را ياري كرد.</a:t>
            </a:r>
            <a:endParaRPr lang="en-US" sz="2800" dirty="0" smtClean="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51</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هفتم (اسم موصول)</a:t>
            </a:r>
            <a:endParaRPr lang="fa-IR" sz="4400" dirty="0">
              <a:cs typeface="Homa" pitchFamily="2" charset="-78"/>
            </a:endParaRPr>
          </a:p>
        </p:txBody>
      </p:sp>
      <p:sp>
        <p:nvSpPr>
          <p:cNvPr id="3" name="Content Placeholder 2"/>
          <p:cNvSpPr>
            <a:spLocks noGrp="1"/>
          </p:cNvSpPr>
          <p:nvPr>
            <p:ph idx="1"/>
          </p:nvPr>
        </p:nvSpPr>
        <p:spPr>
          <a:xfrm>
            <a:off x="304800" y="1142984"/>
            <a:ext cx="8686800" cy="4732358"/>
          </a:xfrm>
        </p:spPr>
        <p:txBody>
          <a:bodyPr>
            <a:normAutofit/>
          </a:bodyPr>
          <a:lstStyle/>
          <a:p>
            <a:pPr>
              <a:buNone/>
            </a:pPr>
            <a:r>
              <a:rPr lang="fa-IR" sz="2800" dirty="0" smtClean="0">
                <a:solidFill>
                  <a:srgbClr val="1C11FF"/>
                </a:solidFill>
                <a:cs typeface="Nazanin" pitchFamily="2" charset="-78"/>
              </a:rPr>
              <a:t>اسم موصول: </a:t>
            </a:r>
            <a:r>
              <a:rPr lang="fa-IR" sz="2800" dirty="0" smtClean="0">
                <a:cs typeface="Nazanin" pitchFamily="2" charset="-78"/>
              </a:rPr>
              <a:t>1- خاص 2- عام</a:t>
            </a:r>
          </a:p>
          <a:p>
            <a:pPr>
              <a:buNone/>
            </a:pPr>
            <a:r>
              <a:rPr lang="ar-SA" sz="2800" dirty="0" smtClean="0">
                <a:cs typeface="Nazanin"/>
              </a:rPr>
              <a:t>اسم موصول كلمه اي است كه دو جمله را به هم وصل مي كند. </a:t>
            </a:r>
            <a:endParaRPr lang="en-US" sz="2800" dirty="0" smtClean="0">
              <a:cs typeface="Nazanin"/>
            </a:endParaRPr>
          </a:p>
          <a:p>
            <a:pPr>
              <a:buNone/>
            </a:pPr>
            <a:r>
              <a:rPr lang="ar-SA" sz="2800" dirty="0" smtClean="0">
                <a:cs typeface="Nazanin"/>
              </a:rPr>
              <a:t>اسم موصول دو نوع است: اسم موصول خاص ( 6 اسم است) و اسم موصول مشترك ( 2 اسم است) .</a:t>
            </a:r>
            <a:endParaRPr lang="fa-IR" sz="2800" dirty="0" smtClean="0">
              <a:cs typeface="Nazanin"/>
            </a:endParaRPr>
          </a:p>
          <a:p>
            <a:pPr>
              <a:buNone/>
            </a:pPr>
            <a:r>
              <a:rPr lang="ar-SA" sz="2800" dirty="0" smtClean="0">
                <a:cs typeface="Nazanin"/>
              </a:rPr>
              <a:t>اسمهاي موصول خاص با ترجمه عبارتند از:</a:t>
            </a:r>
            <a:endParaRPr lang="en-US" sz="2800" dirty="0" smtClean="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52</a:t>
            </a:fld>
            <a:endParaRPr lang="fa-IR"/>
          </a:p>
        </p:txBody>
      </p:sp>
      <p:graphicFrame>
        <p:nvGraphicFramePr>
          <p:cNvPr id="8" name="Table 7"/>
          <p:cNvGraphicFramePr>
            <a:graphicFrameLocks noGrp="1"/>
          </p:cNvGraphicFramePr>
          <p:nvPr/>
        </p:nvGraphicFramePr>
        <p:xfrm>
          <a:off x="785786" y="3357562"/>
          <a:ext cx="7715304" cy="2944368"/>
        </p:xfrm>
        <a:graphic>
          <a:graphicData uri="http://schemas.openxmlformats.org/drawingml/2006/table">
            <a:tbl>
              <a:tblPr rtl="1" bandRow="1">
                <a:tableStyleId>{5C22544A-7EE6-4342-B048-85BDC9FD1C3A}</a:tableStyleId>
              </a:tblPr>
              <a:tblGrid>
                <a:gridCol w="2571768"/>
                <a:gridCol w="2571768"/>
                <a:gridCol w="2571768"/>
              </a:tblGrid>
              <a:tr h="370840">
                <a:tc>
                  <a:txBody>
                    <a:bodyPr/>
                    <a:lstStyle/>
                    <a:p>
                      <a:pPr algn="ctr" rtl="1">
                        <a:lnSpc>
                          <a:spcPct val="115000"/>
                        </a:lnSpc>
                        <a:spcAft>
                          <a:spcPts val="0"/>
                        </a:spcAft>
                      </a:pPr>
                      <a:r>
                        <a:rPr lang="ar-SA" sz="2800" b="0" dirty="0">
                          <a:latin typeface="Times New Roman"/>
                          <a:ea typeface="Times New Roman"/>
                          <a:cs typeface="Nazanin"/>
                        </a:rPr>
                        <a:t>الّذى</a:t>
                      </a:r>
                      <a:endParaRPr lang="en-US" sz="2800" b="0" dirty="0">
                        <a:latin typeface="Calibri"/>
                        <a:ea typeface="Calibri"/>
                        <a:cs typeface="Nazanin"/>
                      </a:endParaRPr>
                    </a:p>
                  </a:txBody>
                  <a:tcPr marL="68580" marR="68580" marT="0" marB="0"/>
                </a:tc>
                <a:tc>
                  <a:txBody>
                    <a:bodyPr/>
                    <a:lstStyle/>
                    <a:p>
                      <a:pPr algn="ctr" rtl="1">
                        <a:lnSpc>
                          <a:spcPct val="115000"/>
                        </a:lnSpc>
                        <a:spcAft>
                          <a:spcPts val="0"/>
                        </a:spcAft>
                      </a:pPr>
                      <a:r>
                        <a:rPr lang="ar-SA" sz="2800" b="0">
                          <a:latin typeface="Times New Roman"/>
                          <a:ea typeface="Times New Roman"/>
                          <a:cs typeface="Nazanin"/>
                        </a:rPr>
                        <a:t>كه – كسي كه -  چيزي كه</a:t>
                      </a:r>
                      <a:endParaRPr lang="en-US" sz="2800" b="0">
                        <a:latin typeface="Calibri"/>
                        <a:ea typeface="Calibri"/>
                        <a:cs typeface="Nazanin"/>
                      </a:endParaRPr>
                    </a:p>
                  </a:txBody>
                  <a:tcPr marL="68580" marR="68580" marT="0" marB="0"/>
                </a:tc>
                <a:tc>
                  <a:txBody>
                    <a:bodyPr/>
                    <a:lstStyle/>
                    <a:p>
                      <a:pPr algn="ctr" rtl="1">
                        <a:lnSpc>
                          <a:spcPct val="115000"/>
                        </a:lnSpc>
                        <a:spcAft>
                          <a:spcPts val="0"/>
                        </a:spcAft>
                      </a:pPr>
                      <a:r>
                        <a:rPr lang="ar-SA" sz="2800" b="0">
                          <a:latin typeface="Times New Roman"/>
                          <a:ea typeface="Times New Roman"/>
                          <a:cs typeface="Nazanin"/>
                        </a:rPr>
                        <a:t>مفرد مذكّر</a:t>
                      </a:r>
                      <a:endParaRPr lang="en-US" sz="2800" b="0">
                        <a:latin typeface="Calibri"/>
                        <a:ea typeface="Calibri"/>
                        <a:cs typeface="Nazanin"/>
                      </a:endParaRPr>
                    </a:p>
                  </a:txBody>
                  <a:tcPr marL="68580" marR="68580" marT="0" marB="0"/>
                </a:tc>
              </a:tr>
              <a:tr h="370840">
                <a:tc>
                  <a:txBody>
                    <a:bodyPr/>
                    <a:lstStyle/>
                    <a:p>
                      <a:pPr algn="ctr" rtl="1">
                        <a:lnSpc>
                          <a:spcPct val="115000"/>
                        </a:lnSpc>
                        <a:spcAft>
                          <a:spcPts val="0"/>
                        </a:spcAft>
                      </a:pPr>
                      <a:r>
                        <a:rPr lang="ar-SA" sz="2800" b="0" dirty="0">
                          <a:latin typeface="Times New Roman"/>
                          <a:ea typeface="Times New Roman"/>
                          <a:cs typeface="Nazanin"/>
                        </a:rPr>
                        <a:t>اللّذانِ</a:t>
                      </a:r>
                      <a:endParaRPr lang="en-US" sz="2800" b="0" dirty="0">
                        <a:latin typeface="Calibri"/>
                        <a:ea typeface="Calibri"/>
                        <a:cs typeface="Nazanin"/>
                      </a:endParaRPr>
                    </a:p>
                  </a:txBody>
                  <a:tcPr marL="68580" marR="68580" marT="0" marB="0"/>
                </a:tc>
                <a:tc>
                  <a:txBody>
                    <a:bodyPr/>
                    <a:lstStyle/>
                    <a:p>
                      <a:pPr algn="ctr" rtl="1">
                        <a:lnSpc>
                          <a:spcPct val="115000"/>
                        </a:lnSpc>
                        <a:spcAft>
                          <a:spcPts val="0"/>
                        </a:spcAft>
                      </a:pPr>
                      <a:r>
                        <a:rPr lang="ar-SA" sz="2800" b="0">
                          <a:latin typeface="Times New Roman"/>
                          <a:ea typeface="Times New Roman"/>
                          <a:cs typeface="Nazanin"/>
                        </a:rPr>
                        <a:t>كه – كساني كه</a:t>
                      </a:r>
                      <a:endParaRPr lang="en-US" sz="2800" b="0">
                        <a:latin typeface="Calibri"/>
                        <a:ea typeface="Calibri"/>
                        <a:cs typeface="Nazanin"/>
                      </a:endParaRPr>
                    </a:p>
                  </a:txBody>
                  <a:tcPr marL="68580" marR="68580" marT="0" marB="0"/>
                </a:tc>
                <a:tc>
                  <a:txBody>
                    <a:bodyPr/>
                    <a:lstStyle/>
                    <a:p>
                      <a:pPr algn="ctr" rtl="1">
                        <a:lnSpc>
                          <a:spcPct val="115000"/>
                        </a:lnSpc>
                        <a:spcAft>
                          <a:spcPts val="0"/>
                        </a:spcAft>
                      </a:pPr>
                      <a:r>
                        <a:rPr lang="ar-SA" sz="2800" b="0">
                          <a:latin typeface="Times New Roman"/>
                          <a:ea typeface="Times New Roman"/>
                          <a:cs typeface="Nazanin"/>
                        </a:rPr>
                        <a:t>مثنّي  مذكّر</a:t>
                      </a:r>
                      <a:endParaRPr lang="en-US" sz="2800" b="0">
                        <a:latin typeface="Calibri"/>
                        <a:ea typeface="Calibri"/>
                        <a:cs typeface="Nazanin"/>
                      </a:endParaRPr>
                    </a:p>
                  </a:txBody>
                  <a:tcPr marL="68580" marR="68580" marT="0" marB="0"/>
                </a:tc>
              </a:tr>
              <a:tr h="370840">
                <a:tc>
                  <a:txBody>
                    <a:bodyPr/>
                    <a:lstStyle/>
                    <a:p>
                      <a:pPr algn="ctr" rtl="1">
                        <a:lnSpc>
                          <a:spcPct val="115000"/>
                        </a:lnSpc>
                        <a:spcAft>
                          <a:spcPts val="0"/>
                        </a:spcAft>
                      </a:pPr>
                      <a:r>
                        <a:rPr lang="ar-SA" sz="2800" b="0">
                          <a:latin typeface="Times New Roman"/>
                          <a:ea typeface="Times New Roman"/>
                          <a:cs typeface="Nazanin"/>
                        </a:rPr>
                        <a:t>الّذينَ</a:t>
                      </a:r>
                      <a:endParaRPr lang="en-US" sz="2800" b="0">
                        <a:latin typeface="Calibri"/>
                        <a:ea typeface="Calibri"/>
                        <a:cs typeface="Nazanin"/>
                      </a:endParaRPr>
                    </a:p>
                  </a:txBody>
                  <a:tcPr marL="68580" marR="68580" marT="0" marB="0"/>
                </a:tc>
                <a:tc>
                  <a:txBody>
                    <a:bodyPr/>
                    <a:lstStyle/>
                    <a:p>
                      <a:pPr algn="ctr" rtl="1">
                        <a:lnSpc>
                          <a:spcPct val="115000"/>
                        </a:lnSpc>
                        <a:spcAft>
                          <a:spcPts val="0"/>
                        </a:spcAft>
                      </a:pPr>
                      <a:r>
                        <a:rPr lang="ar-SA" sz="2800" b="0">
                          <a:latin typeface="Times New Roman"/>
                          <a:ea typeface="Times New Roman"/>
                          <a:cs typeface="Nazanin"/>
                        </a:rPr>
                        <a:t>كه – كساني كه</a:t>
                      </a:r>
                      <a:endParaRPr lang="en-US" sz="2800" b="0">
                        <a:latin typeface="Calibri"/>
                        <a:ea typeface="Calibri"/>
                        <a:cs typeface="Nazanin"/>
                      </a:endParaRPr>
                    </a:p>
                  </a:txBody>
                  <a:tcPr marL="68580" marR="68580" marT="0" marB="0"/>
                </a:tc>
                <a:tc>
                  <a:txBody>
                    <a:bodyPr/>
                    <a:lstStyle/>
                    <a:p>
                      <a:pPr algn="ctr" rtl="1">
                        <a:lnSpc>
                          <a:spcPct val="115000"/>
                        </a:lnSpc>
                        <a:spcAft>
                          <a:spcPts val="0"/>
                        </a:spcAft>
                      </a:pPr>
                      <a:r>
                        <a:rPr lang="ar-SA" sz="2800" b="0">
                          <a:latin typeface="Times New Roman"/>
                          <a:ea typeface="Times New Roman"/>
                          <a:cs typeface="Nazanin"/>
                        </a:rPr>
                        <a:t>جمع مذكّر</a:t>
                      </a:r>
                      <a:endParaRPr lang="en-US" sz="2800" b="0">
                        <a:latin typeface="Calibri"/>
                        <a:ea typeface="Calibri"/>
                        <a:cs typeface="Nazanin"/>
                      </a:endParaRPr>
                    </a:p>
                  </a:txBody>
                  <a:tcPr marL="68580" marR="68580" marT="0" marB="0"/>
                </a:tc>
              </a:tr>
              <a:tr h="370840">
                <a:tc>
                  <a:txBody>
                    <a:bodyPr/>
                    <a:lstStyle/>
                    <a:p>
                      <a:pPr algn="ctr" rtl="1">
                        <a:lnSpc>
                          <a:spcPct val="115000"/>
                        </a:lnSpc>
                        <a:spcAft>
                          <a:spcPts val="0"/>
                        </a:spcAft>
                      </a:pPr>
                      <a:r>
                        <a:rPr lang="ar-SA" sz="2800" b="0">
                          <a:latin typeface="Times New Roman"/>
                          <a:ea typeface="Times New Roman"/>
                          <a:cs typeface="Nazanin"/>
                        </a:rPr>
                        <a:t>الّتـى</a:t>
                      </a:r>
                      <a:endParaRPr lang="en-US" sz="2800" b="0">
                        <a:latin typeface="Calibri"/>
                        <a:ea typeface="Calibri"/>
                        <a:cs typeface="Nazanin"/>
                      </a:endParaRPr>
                    </a:p>
                  </a:txBody>
                  <a:tcPr marL="68580" marR="68580" marT="0" marB="0"/>
                </a:tc>
                <a:tc>
                  <a:txBody>
                    <a:bodyPr/>
                    <a:lstStyle/>
                    <a:p>
                      <a:pPr algn="ctr" rtl="1">
                        <a:lnSpc>
                          <a:spcPct val="115000"/>
                        </a:lnSpc>
                        <a:spcAft>
                          <a:spcPts val="0"/>
                        </a:spcAft>
                      </a:pPr>
                      <a:r>
                        <a:rPr lang="ar-SA" sz="2800" b="0">
                          <a:latin typeface="Times New Roman"/>
                          <a:ea typeface="Times New Roman"/>
                          <a:cs typeface="Nazanin"/>
                        </a:rPr>
                        <a:t>كه – كسي كه – چيزي كه</a:t>
                      </a:r>
                      <a:endParaRPr lang="en-US" sz="2800" b="0">
                        <a:latin typeface="Calibri"/>
                        <a:ea typeface="Calibri"/>
                        <a:cs typeface="Nazanin"/>
                      </a:endParaRPr>
                    </a:p>
                  </a:txBody>
                  <a:tcPr marL="68580" marR="68580" marT="0" marB="0"/>
                </a:tc>
                <a:tc>
                  <a:txBody>
                    <a:bodyPr/>
                    <a:lstStyle/>
                    <a:p>
                      <a:pPr algn="ctr" rtl="1">
                        <a:lnSpc>
                          <a:spcPct val="115000"/>
                        </a:lnSpc>
                        <a:spcAft>
                          <a:spcPts val="0"/>
                        </a:spcAft>
                      </a:pPr>
                      <a:r>
                        <a:rPr lang="ar-SA" sz="2800" b="0">
                          <a:latin typeface="Times New Roman"/>
                          <a:ea typeface="Times New Roman"/>
                          <a:cs typeface="Nazanin"/>
                        </a:rPr>
                        <a:t>مفرد مؤنّث</a:t>
                      </a:r>
                      <a:endParaRPr lang="en-US" sz="2800" b="0">
                        <a:latin typeface="Calibri"/>
                        <a:ea typeface="Calibri"/>
                        <a:cs typeface="Nazanin"/>
                      </a:endParaRPr>
                    </a:p>
                  </a:txBody>
                  <a:tcPr marL="68580" marR="68580" marT="0" marB="0"/>
                </a:tc>
              </a:tr>
              <a:tr h="370840">
                <a:tc>
                  <a:txBody>
                    <a:bodyPr/>
                    <a:lstStyle/>
                    <a:p>
                      <a:pPr algn="ctr" rtl="1">
                        <a:lnSpc>
                          <a:spcPct val="115000"/>
                        </a:lnSpc>
                        <a:spcAft>
                          <a:spcPts val="0"/>
                        </a:spcAft>
                      </a:pPr>
                      <a:r>
                        <a:rPr lang="ar-SA" sz="2800" b="0">
                          <a:latin typeface="Times New Roman"/>
                          <a:ea typeface="Times New Roman"/>
                          <a:cs typeface="Nazanin"/>
                        </a:rPr>
                        <a:t>اللّتانِ</a:t>
                      </a:r>
                      <a:endParaRPr lang="en-US" sz="2800" b="0">
                        <a:latin typeface="Calibri"/>
                        <a:ea typeface="Calibri"/>
                        <a:cs typeface="Nazanin"/>
                      </a:endParaRPr>
                    </a:p>
                  </a:txBody>
                  <a:tcPr marL="68580" marR="68580" marT="0" marB="0"/>
                </a:tc>
                <a:tc>
                  <a:txBody>
                    <a:bodyPr/>
                    <a:lstStyle/>
                    <a:p>
                      <a:pPr algn="ctr" rtl="1">
                        <a:lnSpc>
                          <a:spcPct val="115000"/>
                        </a:lnSpc>
                        <a:spcAft>
                          <a:spcPts val="0"/>
                        </a:spcAft>
                      </a:pPr>
                      <a:r>
                        <a:rPr lang="ar-SA" sz="2800" b="0">
                          <a:latin typeface="Times New Roman"/>
                          <a:ea typeface="Times New Roman"/>
                          <a:cs typeface="Nazanin"/>
                        </a:rPr>
                        <a:t>كه – كساني كه</a:t>
                      </a:r>
                      <a:endParaRPr lang="en-US" sz="2800" b="0">
                        <a:latin typeface="Calibri"/>
                        <a:ea typeface="Calibri"/>
                        <a:cs typeface="Nazanin"/>
                      </a:endParaRPr>
                    </a:p>
                  </a:txBody>
                  <a:tcPr marL="68580" marR="68580" marT="0" marB="0"/>
                </a:tc>
                <a:tc>
                  <a:txBody>
                    <a:bodyPr/>
                    <a:lstStyle/>
                    <a:p>
                      <a:pPr algn="ctr" rtl="1">
                        <a:lnSpc>
                          <a:spcPct val="115000"/>
                        </a:lnSpc>
                        <a:spcAft>
                          <a:spcPts val="0"/>
                        </a:spcAft>
                      </a:pPr>
                      <a:r>
                        <a:rPr lang="ar-SA" sz="2800" b="0">
                          <a:latin typeface="Times New Roman"/>
                          <a:ea typeface="Times New Roman"/>
                          <a:cs typeface="Nazanin"/>
                        </a:rPr>
                        <a:t>مثنّي  مؤنّث</a:t>
                      </a:r>
                      <a:endParaRPr lang="en-US" sz="2800" b="0">
                        <a:latin typeface="Calibri"/>
                        <a:ea typeface="Calibri"/>
                        <a:cs typeface="Nazanin"/>
                      </a:endParaRPr>
                    </a:p>
                  </a:txBody>
                  <a:tcPr marL="68580" marR="68580" marT="0" marB="0"/>
                </a:tc>
              </a:tr>
              <a:tr h="370840">
                <a:tc>
                  <a:txBody>
                    <a:bodyPr/>
                    <a:lstStyle/>
                    <a:p>
                      <a:pPr algn="ctr" rtl="1">
                        <a:lnSpc>
                          <a:spcPct val="115000"/>
                        </a:lnSpc>
                        <a:spcAft>
                          <a:spcPts val="0"/>
                        </a:spcAft>
                      </a:pPr>
                      <a:r>
                        <a:rPr lang="ar-SA" sz="2800" b="0" dirty="0">
                          <a:latin typeface="Times New Roman"/>
                          <a:ea typeface="Times New Roman"/>
                          <a:cs typeface="Nazanin"/>
                        </a:rPr>
                        <a:t>اللّاتـى</a:t>
                      </a:r>
                      <a:endParaRPr lang="en-US" sz="2800" b="0" dirty="0">
                        <a:latin typeface="Calibri"/>
                        <a:ea typeface="Calibri"/>
                        <a:cs typeface="Nazanin"/>
                      </a:endParaRPr>
                    </a:p>
                  </a:txBody>
                  <a:tcPr marL="68580" marR="68580" marT="0" marB="0"/>
                </a:tc>
                <a:tc>
                  <a:txBody>
                    <a:bodyPr/>
                    <a:lstStyle/>
                    <a:p>
                      <a:pPr algn="ctr" rtl="1">
                        <a:lnSpc>
                          <a:spcPct val="115000"/>
                        </a:lnSpc>
                        <a:spcAft>
                          <a:spcPts val="0"/>
                        </a:spcAft>
                      </a:pPr>
                      <a:r>
                        <a:rPr lang="ar-SA" sz="2800" b="0">
                          <a:latin typeface="Times New Roman"/>
                          <a:ea typeface="Times New Roman"/>
                          <a:cs typeface="Nazanin"/>
                        </a:rPr>
                        <a:t>كه – كساني كه</a:t>
                      </a:r>
                      <a:endParaRPr lang="en-US" sz="2800" b="0">
                        <a:latin typeface="Calibri"/>
                        <a:ea typeface="Calibri"/>
                        <a:cs typeface="Nazanin"/>
                      </a:endParaRPr>
                    </a:p>
                  </a:txBody>
                  <a:tcPr marL="68580" marR="68580" marT="0" marB="0"/>
                </a:tc>
                <a:tc>
                  <a:txBody>
                    <a:bodyPr/>
                    <a:lstStyle/>
                    <a:p>
                      <a:pPr algn="ctr" rtl="1">
                        <a:lnSpc>
                          <a:spcPct val="115000"/>
                        </a:lnSpc>
                        <a:spcAft>
                          <a:spcPts val="0"/>
                        </a:spcAft>
                      </a:pPr>
                      <a:r>
                        <a:rPr lang="ar-SA" sz="2800" b="0" dirty="0">
                          <a:latin typeface="Times New Roman"/>
                          <a:ea typeface="Times New Roman"/>
                          <a:cs typeface="Nazanin"/>
                        </a:rPr>
                        <a:t>جمع مؤنّث</a:t>
                      </a:r>
                      <a:endParaRPr lang="en-US" sz="2800" b="0" dirty="0">
                        <a:latin typeface="Calibri"/>
                        <a:ea typeface="Calibri"/>
                        <a:cs typeface="Nazanin"/>
                      </a:endParaRPr>
                    </a:p>
                  </a:txBody>
                  <a:tcPr marL="68580" marR="68580" marT="0" marB="0"/>
                </a:tc>
              </a:tr>
            </a:tbl>
          </a:graphicData>
        </a:graphic>
      </p:graphicFrame>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هفتم (اسم موصول)</a:t>
            </a:r>
            <a:endParaRPr lang="fa-IR" sz="4400" dirty="0">
              <a:cs typeface="Homa" pitchFamily="2" charset="-78"/>
            </a:endParaRPr>
          </a:p>
        </p:txBody>
      </p:sp>
      <p:sp>
        <p:nvSpPr>
          <p:cNvPr id="3" name="Content Placeholder 2"/>
          <p:cNvSpPr>
            <a:spLocks noGrp="1"/>
          </p:cNvSpPr>
          <p:nvPr>
            <p:ph idx="1"/>
          </p:nvPr>
        </p:nvSpPr>
        <p:spPr>
          <a:xfrm>
            <a:off x="304800" y="1554162"/>
            <a:ext cx="8686800" cy="4875234"/>
          </a:xfrm>
        </p:spPr>
        <p:txBody>
          <a:bodyPr>
            <a:normAutofit/>
          </a:bodyPr>
          <a:lstStyle/>
          <a:p>
            <a:pPr>
              <a:buNone/>
            </a:pPr>
            <a:r>
              <a:rPr lang="ar-SA" sz="2800" dirty="0" smtClean="0">
                <a:solidFill>
                  <a:srgbClr val="1C11FF"/>
                </a:solidFill>
                <a:cs typeface="Nazanin"/>
              </a:rPr>
              <a:t>اسمهاي موصول مشترك عبارتند از: </a:t>
            </a:r>
            <a:endParaRPr lang="en-US" sz="2800" dirty="0" smtClean="0">
              <a:solidFill>
                <a:srgbClr val="1C11FF"/>
              </a:solidFill>
              <a:cs typeface="Nazanin"/>
            </a:endParaRPr>
          </a:p>
          <a:p>
            <a:pPr>
              <a:buNone/>
            </a:pPr>
            <a:r>
              <a:rPr lang="ar-SA" sz="2800" dirty="0" smtClean="0">
                <a:cs typeface="Nazanin"/>
              </a:rPr>
              <a:t>( مَنْ: كسي كه، هر كه، كساني كه، / ما: چيزي </a:t>
            </a:r>
            <a:r>
              <a:rPr lang="fa-IR" sz="2800" dirty="0" smtClean="0">
                <a:cs typeface="Nazanin"/>
              </a:rPr>
              <a:t>ك</a:t>
            </a:r>
            <a:r>
              <a:rPr lang="ar-SA" sz="2800" dirty="0" smtClean="0">
                <a:cs typeface="Nazanin"/>
              </a:rPr>
              <a:t>ه، هرچه، آنچه ، چيزهايي كه )</a:t>
            </a:r>
            <a:endParaRPr lang="en-US" sz="2800" dirty="0" smtClean="0">
              <a:cs typeface="Nazanin"/>
            </a:endParaRPr>
          </a:p>
          <a:p>
            <a:pPr>
              <a:buNone/>
            </a:pPr>
            <a:r>
              <a:rPr lang="ar-SA" sz="2800" dirty="0" smtClean="0">
                <a:cs typeface="Nazanin"/>
              </a:rPr>
              <a:t>چرا به موصول خاص و عام اين نامها را داده اند؟ از اين نظر به موصول خاص، خاص مي گويند  كه</a:t>
            </a:r>
            <a:endParaRPr lang="fa-IR" sz="2800" dirty="0" smtClean="0">
              <a:cs typeface="Nazanin"/>
            </a:endParaRPr>
          </a:p>
          <a:p>
            <a:pPr>
              <a:buNone/>
            </a:pPr>
            <a:r>
              <a:rPr lang="ar-SA" sz="2800" dirty="0" smtClean="0">
                <a:cs typeface="Nazanin"/>
              </a:rPr>
              <a:t>براي مفرد،مثنّي ، جمع، مذكّر و مؤنّث، كلمات خاصّي وجود دارد امّا موصول مشترك چنين نيست.</a:t>
            </a:r>
            <a:endParaRPr lang="en-US" sz="2800" dirty="0" smtClean="0">
              <a:cs typeface="Nazanin"/>
            </a:endParaRPr>
          </a:p>
          <a:p>
            <a:pPr>
              <a:buNone/>
            </a:pPr>
            <a:r>
              <a:rPr lang="ar-SA" sz="2800" dirty="0" smtClean="0">
                <a:cs typeface="Nazanin"/>
              </a:rPr>
              <a:t>مَنْ و ما براي مفرد، مثنّي ، جمع و مذكّر و مؤنّث يكسان است. به همين جهت اسم موصول عام يا </a:t>
            </a:r>
            <a:endParaRPr lang="fa-IR" sz="2800" dirty="0" smtClean="0">
              <a:cs typeface="Nazanin"/>
            </a:endParaRPr>
          </a:p>
          <a:p>
            <a:pPr>
              <a:buNone/>
            </a:pPr>
            <a:r>
              <a:rPr lang="ar-SA" sz="2800" dirty="0" smtClean="0">
                <a:cs typeface="Nazanin"/>
              </a:rPr>
              <a:t>مشتر</a:t>
            </a:r>
            <a:r>
              <a:rPr lang="fa-IR" sz="2800" dirty="0" smtClean="0">
                <a:cs typeface="Nazanin"/>
              </a:rPr>
              <a:t>ک</a:t>
            </a:r>
            <a:r>
              <a:rPr lang="ar-SA" sz="2800" dirty="0" smtClean="0">
                <a:cs typeface="Nazanin"/>
              </a:rPr>
              <a:t> ناميده مي شود.</a:t>
            </a:r>
            <a:endParaRPr lang="en-US" sz="2800" dirty="0" smtClean="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53</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هفتم (اسم موصول)</a:t>
            </a:r>
            <a:endParaRPr lang="fa-IR" sz="4400" dirty="0">
              <a:cs typeface="Homa" pitchFamily="2" charset="-78"/>
            </a:endParaRPr>
          </a:p>
        </p:txBody>
      </p:sp>
      <p:sp>
        <p:nvSpPr>
          <p:cNvPr id="3" name="Content Placeholder 2"/>
          <p:cNvSpPr>
            <a:spLocks noGrp="1"/>
          </p:cNvSpPr>
          <p:nvPr>
            <p:ph idx="1"/>
          </p:nvPr>
        </p:nvSpPr>
        <p:spPr>
          <a:xfrm>
            <a:off x="304800" y="1554162"/>
            <a:ext cx="8686800" cy="4875234"/>
          </a:xfrm>
        </p:spPr>
        <p:txBody>
          <a:bodyPr>
            <a:normAutofit/>
          </a:bodyPr>
          <a:lstStyle/>
          <a:p>
            <a:pPr>
              <a:buNone/>
            </a:pPr>
            <a:r>
              <a:rPr lang="ar-SA" sz="2800" dirty="0" smtClean="0">
                <a:cs typeface="Nazanin"/>
              </a:rPr>
              <a:t>ولي ما قبلاً خوانده بوديم «مَن» و«ما» كلمه پرسشي هستند و«ما»  نيز براي منفي كردن ماضي به كار</a:t>
            </a:r>
            <a:endParaRPr lang="fa-IR" sz="2800" dirty="0" smtClean="0">
              <a:cs typeface="Nazanin"/>
            </a:endParaRPr>
          </a:p>
          <a:p>
            <a:pPr>
              <a:buNone/>
            </a:pPr>
            <a:r>
              <a:rPr lang="ar-SA" sz="2800" dirty="0" smtClean="0">
                <a:cs typeface="Nazanin"/>
              </a:rPr>
              <a:t>برده مي شود. چگونه اينها را اشتباه نكنيم؟</a:t>
            </a:r>
            <a:endParaRPr lang="en-US" sz="2800" dirty="0" smtClean="0">
              <a:cs typeface="Nazanin"/>
            </a:endParaRPr>
          </a:p>
          <a:p>
            <a:pPr>
              <a:buNone/>
            </a:pPr>
            <a:r>
              <a:rPr lang="ar-SA" sz="2800" dirty="0" smtClean="0">
                <a:cs typeface="Nazanin"/>
              </a:rPr>
              <a:t>«مَنْ» مي تواند كلمه ي پرسشي «چه كسي» هم معني بدهد. </a:t>
            </a:r>
            <a:endParaRPr lang="en-US" sz="2800" dirty="0" smtClean="0">
              <a:cs typeface="Nazanin"/>
            </a:endParaRPr>
          </a:p>
          <a:p>
            <a:pPr>
              <a:buNone/>
            </a:pPr>
            <a:r>
              <a:rPr lang="ar-SA" sz="2800" dirty="0" smtClean="0">
                <a:cs typeface="Nazanin"/>
              </a:rPr>
              <a:t>«ما» حرف نفي ماضي نيز هست و به معني «چه چيزي؟» هم مي آيد. </a:t>
            </a:r>
            <a:endParaRPr lang="en-US" sz="2800" dirty="0" smtClean="0">
              <a:cs typeface="Nazanin"/>
            </a:endParaRPr>
          </a:p>
          <a:p>
            <a:pPr>
              <a:buNone/>
            </a:pPr>
            <a:r>
              <a:rPr lang="ar-SA" sz="2800" dirty="0" smtClean="0">
                <a:cs typeface="Nazanin"/>
              </a:rPr>
              <a:t>به اين مثال ها توجّه  كنيد:</a:t>
            </a:r>
            <a:endParaRPr lang="en-US" sz="2800" dirty="0" smtClean="0">
              <a:cs typeface="Nazanin"/>
            </a:endParaRPr>
          </a:p>
          <a:p>
            <a:pPr>
              <a:buNone/>
            </a:pPr>
            <a:r>
              <a:rPr lang="ar-SA" sz="2800" dirty="0" smtClean="0">
                <a:cs typeface="Nazanin"/>
              </a:rPr>
              <a:t>مَن هوَ ؟ مَن هىَ ؟ 	</a:t>
            </a:r>
            <a:r>
              <a:rPr lang="fa-IR" sz="2800" dirty="0" smtClean="0">
                <a:cs typeface="Nazanin"/>
              </a:rPr>
              <a:t>	</a:t>
            </a:r>
            <a:r>
              <a:rPr lang="ar-SA" sz="2800" dirty="0" smtClean="0">
                <a:cs typeface="Nazanin"/>
              </a:rPr>
              <a:t>او كيست؟                        مَن هُم؟	آنان كيستند؟</a:t>
            </a:r>
            <a:endParaRPr lang="en-US" sz="2800" dirty="0" smtClean="0">
              <a:cs typeface="Nazanin"/>
            </a:endParaRPr>
          </a:p>
          <a:p>
            <a:pPr>
              <a:buNone/>
            </a:pPr>
            <a:r>
              <a:rPr lang="ar-SA" sz="2800" dirty="0" smtClean="0">
                <a:cs typeface="Nazanin"/>
              </a:rPr>
              <a:t>ما ذَهَبَ.	         </a:t>
            </a:r>
            <a:r>
              <a:rPr lang="fa-IR" sz="2800" dirty="0" smtClean="0">
                <a:cs typeface="Nazanin"/>
              </a:rPr>
              <a:t>		</a:t>
            </a:r>
            <a:r>
              <a:rPr lang="ar-SA" sz="2800" dirty="0" smtClean="0">
                <a:cs typeface="Nazanin"/>
              </a:rPr>
              <a:t>نرفت.                                ما هذا؟	اين چيست؟</a:t>
            </a:r>
            <a:endParaRPr lang="en-US" sz="2800" dirty="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54</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هشتم (معرب و مبنی)</a:t>
            </a:r>
            <a:endParaRPr lang="fa-IR" sz="4400" dirty="0">
              <a:cs typeface="Homa" pitchFamily="2" charset="-78"/>
            </a:endParaRPr>
          </a:p>
        </p:txBody>
      </p:sp>
      <p:sp>
        <p:nvSpPr>
          <p:cNvPr id="3" name="Content Placeholder 2"/>
          <p:cNvSpPr>
            <a:spLocks noGrp="1"/>
          </p:cNvSpPr>
          <p:nvPr>
            <p:ph idx="1"/>
          </p:nvPr>
        </p:nvSpPr>
        <p:spPr>
          <a:xfrm>
            <a:off x="304800" y="1554162"/>
            <a:ext cx="8686800" cy="4875234"/>
          </a:xfrm>
        </p:spPr>
        <p:txBody>
          <a:bodyPr>
            <a:normAutofit lnSpcReduction="10000"/>
          </a:bodyPr>
          <a:lstStyle/>
          <a:p>
            <a:pPr>
              <a:buNone/>
            </a:pPr>
            <a:r>
              <a:rPr lang="ar-SA" sz="2800" dirty="0" smtClean="0">
                <a:cs typeface="Nazanin"/>
              </a:rPr>
              <a:t>در دستور زبان عربي، كلمه ها را از نظر تغيير حركتِ حرفِ آخر به دو نوع تقسيم مي كنند</a:t>
            </a:r>
            <a:r>
              <a:rPr lang="fa-IR" sz="2800" dirty="0" smtClean="0">
                <a:cs typeface="Nazanin"/>
              </a:rPr>
              <a:t>: </a:t>
            </a:r>
            <a:endParaRPr lang="en-US" sz="2800" dirty="0" smtClean="0">
              <a:cs typeface="Nazanin"/>
            </a:endParaRPr>
          </a:p>
          <a:p>
            <a:pPr>
              <a:buNone/>
            </a:pPr>
            <a:r>
              <a:rPr lang="ar-SA" sz="2800" dirty="0" smtClean="0">
                <a:solidFill>
                  <a:srgbClr val="1C11FF"/>
                </a:solidFill>
                <a:cs typeface="Nazanin"/>
              </a:rPr>
              <a:t>مُعرَب</a:t>
            </a:r>
            <a:r>
              <a:rPr lang="ar-SA" sz="2800" dirty="0" smtClean="0">
                <a:cs typeface="Nazanin"/>
              </a:rPr>
              <a:t>  و </a:t>
            </a:r>
            <a:r>
              <a:rPr lang="ar-SA" sz="2800" dirty="0" smtClean="0">
                <a:solidFill>
                  <a:srgbClr val="1C11FF"/>
                </a:solidFill>
                <a:cs typeface="Nazanin"/>
              </a:rPr>
              <a:t>مَبني</a:t>
            </a:r>
            <a:endParaRPr lang="en-US" sz="2800" dirty="0" smtClean="0">
              <a:solidFill>
                <a:srgbClr val="1C11FF"/>
              </a:solidFill>
              <a:cs typeface="Nazanin"/>
            </a:endParaRPr>
          </a:p>
          <a:p>
            <a:pPr>
              <a:buNone/>
            </a:pPr>
            <a:r>
              <a:rPr lang="ar-SA" sz="2800" dirty="0" smtClean="0">
                <a:solidFill>
                  <a:srgbClr val="FF0000"/>
                </a:solidFill>
                <a:cs typeface="Nazanin"/>
              </a:rPr>
              <a:t>مُعرَب: </a:t>
            </a:r>
            <a:r>
              <a:rPr lang="ar-SA" sz="2800" dirty="0" smtClean="0">
                <a:cs typeface="Nazanin"/>
              </a:rPr>
              <a:t>كلمه</a:t>
            </a:r>
            <a:r>
              <a:rPr lang="fa-IR" sz="2800" dirty="0" smtClean="0">
                <a:cs typeface="Nazanin"/>
              </a:rPr>
              <a:t> اي</a:t>
            </a:r>
            <a:r>
              <a:rPr lang="ar-SA" sz="2800" dirty="0" smtClean="0">
                <a:cs typeface="Nazanin"/>
              </a:rPr>
              <a:t> است كه حركتِ آخرين حرفِ آن با تغييرِ  نقش و جاي آن تغيير مي كند.</a:t>
            </a:r>
            <a:endParaRPr lang="en-US" sz="2800" dirty="0" smtClean="0">
              <a:cs typeface="Nazanin"/>
            </a:endParaRPr>
          </a:p>
          <a:p>
            <a:pPr>
              <a:buNone/>
            </a:pPr>
            <a:r>
              <a:rPr lang="ar-SA" sz="2800" dirty="0" smtClean="0">
                <a:solidFill>
                  <a:srgbClr val="FF0000"/>
                </a:solidFill>
                <a:cs typeface="Nazanin"/>
              </a:rPr>
              <a:t>مبني</a:t>
            </a:r>
            <a:r>
              <a:rPr lang="fa-IR" sz="2800" dirty="0" smtClean="0">
                <a:solidFill>
                  <a:srgbClr val="FF0000"/>
                </a:solidFill>
                <a:cs typeface="Nazanin"/>
              </a:rPr>
              <a:t>:</a:t>
            </a:r>
            <a:r>
              <a:rPr lang="ar-SA" sz="2800" dirty="0" smtClean="0">
                <a:solidFill>
                  <a:srgbClr val="FF0000"/>
                </a:solidFill>
                <a:cs typeface="Nazanin"/>
              </a:rPr>
              <a:t> </a:t>
            </a:r>
            <a:r>
              <a:rPr lang="ar-SA" sz="2800" dirty="0" smtClean="0">
                <a:cs typeface="Nazanin"/>
              </a:rPr>
              <a:t>كلمه</a:t>
            </a:r>
            <a:r>
              <a:rPr lang="fa-IR" sz="2800" dirty="0" smtClean="0">
                <a:cs typeface="Nazanin"/>
              </a:rPr>
              <a:t> اي</a:t>
            </a:r>
            <a:r>
              <a:rPr lang="ar-SA" sz="2800" dirty="0" smtClean="0">
                <a:cs typeface="Nazanin"/>
              </a:rPr>
              <a:t> است كه حركتِ آخرين حرفِ آن با تغيير نقش و جاي آن تغيير نمي كند.</a:t>
            </a:r>
            <a:endParaRPr lang="en-US" sz="2800" dirty="0" smtClean="0">
              <a:cs typeface="Nazanin"/>
            </a:endParaRPr>
          </a:p>
          <a:p>
            <a:pPr>
              <a:buNone/>
            </a:pPr>
            <a:r>
              <a:rPr lang="ar-SA" sz="2800" dirty="0" smtClean="0">
                <a:solidFill>
                  <a:srgbClr val="C00000"/>
                </a:solidFill>
                <a:cs typeface="Nazanin"/>
              </a:rPr>
              <a:t>انواع مبني: </a:t>
            </a:r>
            <a:r>
              <a:rPr lang="ar-SA" sz="2800" dirty="0" smtClean="0">
                <a:cs typeface="Nazanin"/>
              </a:rPr>
              <a:t>( مبني بر كسر / مبني بر فتح / مبني بر ضم / مبني بر سكون )</a:t>
            </a:r>
            <a:endParaRPr lang="en-US" sz="2800" dirty="0" smtClean="0">
              <a:cs typeface="Nazanin"/>
            </a:endParaRPr>
          </a:p>
          <a:p>
            <a:pPr>
              <a:buNone/>
            </a:pPr>
            <a:r>
              <a:rPr lang="ar-SA" sz="2800" dirty="0" smtClean="0">
                <a:solidFill>
                  <a:srgbClr val="C00000"/>
                </a:solidFill>
                <a:cs typeface="Nazanin"/>
              </a:rPr>
              <a:t>انوع بناء: </a:t>
            </a:r>
            <a:r>
              <a:rPr lang="ar-SA" sz="2800" dirty="0" smtClean="0">
                <a:cs typeface="Nazanin"/>
              </a:rPr>
              <a:t>بِناء ( مبني بودن) چهار نوع است: </a:t>
            </a:r>
            <a:endParaRPr lang="en-US" sz="2800" dirty="0" smtClean="0">
              <a:cs typeface="Nazanin"/>
            </a:endParaRPr>
          </a:p>
          <a:p>
            <a:pPr>
              <a:buNone/>
            </a:pPr>
            <a:r>
              <a:rPr lang="ar-SA" sz="2800" dirty="0" smtClean="0">
                <a:cs typeface="Nazanin"/>
              </a:rPr>
              <a:t>مبني بر كسر		أنتِ، هذِهِ، لِـ ، بِـ </a:t>
            </a:r>
            <a:endParaRPr lang="en-US" sz="2800" dirty="0" smtClean="0">
              <a:cs typeface="Nazanin"/>
            </a:endParaRPr>
          </a:p>
          <a:p>
            <a:pPr>
              <a:buNone/>
            </a:pPr>
            <a:r>
              <a:rPr lang="ar-SA" sz="2800" dirty="0" smtClean="0">
                <a:cs typeface="Nazanin"/>
              </a:rPr>
              <a:t>مبني بر فتح		ذَهَبَ، إنَّ، أينَ ، فَـ</a:t>
            </a:r>
            <a:endParaRPr lang="en-US" sz="2800" dirty="0" smtClean="0">
              <a:cs typeface="Nazanin"/>
            </a:endParaRPr>
          </a:p>
          <a:p>
            <a:pPr>
              <a:buNone/>
            </a:pPr>
            <a:r>
              <a:rPr lang="ar-SA" sz="2800" dirty="0" smtClean="0">
                <a:cs typeface="Nazanin"/>
              </a:rPr>
              <a:t>مبني بر ضم 		نَحنُ ، مُنذُ ، ـهُ</a:t>
            </a:r>
            <a:endParaRPr lang="en-US" sz="2800" dirty="0" smtClean="0">
              <a:cs typeface="Nazanin"/>
            </a:endParaRPr>
          </a:p>
          <a:p>
            <a:pPr>
              <a:buNone/>
            </a:pPr>
            <a:r>
              <a:rPr lang="ar-SA" sz="2800" dirty="0" smtClean="0">
                <a:cs typeface="Nazanin"/>
              </a:rPr>
              <a:t>مبني بر سكون 		مَنْ، عَلَي ، الّذﻯ ، يا </a:t>
            </a:r>
            <a:endParaRPr lang="en-US" sz="2800" dirty="0" smtClean="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55</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500"/>
                                        <p:tgtEl>
                                          <p:spTgt spid="3">
                                            <p:txEl>
                                              <p:pRg st="8" end="8"/>
                                            </p:txEl>
                                          </p:spTgt>
                                        </p:tgtEl>
                                      </p:cBhvr>
                                    </p:animEffec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64" fill="hold">
                            <p:stCondLst>
                              <p:cond delay="5500"/>
                            </p:stCondLst>
                            <p:childTnLst>
                              <p:par>
                                <p:cTn id="65" presetID="47" presetClass="entr" presetSubtype="0" fill="hold" grpId="0" nodeType="after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Effect transition="in" filter="fade">
                                      <p:cBhvr>
                                        <p:cTn id="67" dur="500"/>
                                        <p:tgtEl>
                                          <p:spTgt spid="3">
                                            <p:txEl>
                                              <p:pRg st="9" end="9"/>
                                            </p:txEl>
                                          </p:spTgt>
                                        </p:tgtEl>
                                      </p:cBhvr>
                                    </p:animEffect>
                                    <p:anim calcmode="lin" valueType="num">
                                      <p:cBhvr>
                                        <p:cTn id="6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9"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هشتم (معرب و مبنی)</a:t>
            </a:r>
            <a:endParaRPr lang="fa-IR" sz="4400" dirty="0">
              <a:cs typeface="Homa" pitchFamily="2" charset="-78"/>
            </a:endParaRPr>
          </a:p>
        </p:txBody>
      </p:sp>
      <p:sp>
        <p:nvSpPr>
          <p:cNvPr id="3" name="Content Placeholder 2"/>
          <p:cNvSpPr>
            <a:spLocks noGrp="1"/>
          </p:cNvSpPr>
          <p:nvPr>
            <p:ph idx="1"/>
          </p:nvPr>
        </p:nvSpPr>
        <p:spPr>
          <a:xfrm>
            <a:off x="0" y="1554162"/>
            <a:ext cx="8991600" cy="4946672"/>
          </a:xfrm>
        </p:spPr>
        <p:txBody>
          <a:bodyPr>
            <a:normAutofit fontScale="92500" lnSpcReduction="20000"/>
          </a:bodyPr>
          <a:lstStyle/>
          <a:p>
            <a:pPr>
              <a:buNone/>
            </a:pPr>
            <a:r>
              <a:rPr lang="fa-IR" sz="2800" dirty="0" smtClean="0">
                <a:solidFill>
                  <a:srgbClr val="C00000"/>
                </a:solidFill>
                <a:cs typeface="Nazanin" pitchFamily="2" charset="-78"/>
              </a:rPr>
              <a:t>		      رفع </a:t>
            </a:r>
            <a:r>
              <a:rPr lang="fa-IR" sz="2800" dirty="0" smtClean="0">
                <a:solidFill>
                  <a:srgbClr val="C00000"/>
                </a:solidFill>
                <a:cs typeface="2  Nazanin" pitchFamily="2" charset="-78"/>
              </a:rPr>
              <a:t>ـٌـُـ</a:t>
            </a:r>
          </a:p>
          <a:p>
            <a:pPr>
              <a:buNone/>
            </a:pPr>
            <a:r>
              <a:rPr lang="fa-IR" sz="2800" dirty="0" smtClean="0">
                <a:solidFill>
                  <a:srgbClr val="C00000"/>
                </a:solidFill>
                <a:cs typeface="Nazanin" pitchFamily="2" charset="-78"/>
              </a:rPr>
              <a:t>انواع اعراب      نصب </a:t>
            </a:r>
            <a:r>
              <a:rPr lang="fa-IR" sz="2800" dirty="0" smtClean="0">
                <a:solidFill>
                  <a:srgbClr val="C00000"/>
                </a:solidFill>
                <a:cs typeface="2  Nazanin" pitchFamily="2" charset="-78"/>
              </a:rPr>
              <a:t>ـَـًـ</a:t>
            </a:r>
            <a:endParaRPr lang="fa-IR" sz="2800" dirty="0" smtClean="0">
              <a:solidFill>
                <a:srgbClr val="C00000"/>
              </a:solidFill>
              <a:cs typeface="Nazanin" pitchFamily="2" charset="-78"/>
            </a:endParaRPr>
          </a:p>
          <a:p>
            <a:pPr>
              <a:buNone/>
            </a:pPr>
            <a:r>
              <a:rPr lang="fa-IR" sz="2800" dirty="0" smtClean="0">
                <a:solidFill>
                  <a:srgbClr val="C00000"/>
                </a:solidFill>
                <a:cs typeface="Nazanin" pitchFamily="2" charset="-78"/>
              </a:rPr>
              <a:t>		      جر </a:t>
            </a:r>
            <a:r>
              <a:rPr lang="fa-IR" sz="2800" dirty="0" smtClean="0">
                <a:solidFill>
                  <a:srgbClr val="C00000"/>
                </a:solidFill>
                <a:cs typeface="2  Nazanin" pitchFamily="2" charset="-78"/>
              </a:rPr>
              <a:t>ـِـٍـ</a:t>
            </a:r>
            <a:endParaRPr lang="fa-IR" sz="2800" dirty="0" smtClean="0">
              <a:solidFill>
                <a:srgbClr val="C00000"/>
              </a:solidFill>
              <a:cs typeface="Nazanin" pitchFamily="2" charset="-78"/>
            </a:endParaRPr>
          </a:p>
          <a:p>
            <a:pPr>
              <a:buNone/>
            </a:pPr>
            <a:r>
              <a:rPr lang="fa-IR" sz="2800" dirty="0" smtClean="0">
                <a:solidFill>
                  <a:srgbClr val="C00000"/>
                </a:solidFill>
                <a:cs typeface="Nazanin" pitchFamily="2" charset="-78"/>
              </a:rPr>
              <a:t>		      جزم </a:t>
            </a:r>
            <a:r>
              <a:rPr lang="fa-IR" sz="2800" dirty="0" smtClean="0">
                <a:solidFill>
                  <a:srgbClr val="C00000"/>
                </a:solidFill>
                <a:cs typeface="2  Nazanin" pitchFamily="2" charset="-78"/>
              </a:rPr>
              <a:t>ـ</a:t>
            </a:r>
            <a:r>
              <a:rPr lang="fa-IR" sz="2800" dirty="0" smtClean="0">
                <a:solidFill>
                  <a:srgbClr val="C00000"/>
                </a:solidFill>
                <a:cs typeface="2  Nazanin"/>
              </a:rPr>
              <a:t>ـ</a:t>
            </a:r>
          </a:p>
          <a:p>
            <a:pPr>
              <a:buNone/>
            </a:pPr>
            <a:r>
              <a:rPr lang="ar-SA" sz="2800" dirty="0" smtClean="0">
                <a:cs typeface="Nazanin"/>
              </a:rPr>
              <a:t>انواع اعراب (حركت يا تنوين آخر كلمه ) داراي چهار حالت است.</a:t>
            </a:r>
            <a:endParaRPr lang="en-US" sz="2800" dirty="0" smtClean="0">
              <a:cs typeface="Nazanin"/>
            </a:endParaRPr>
          </a:p>
          <a:p>
            <a:pPr>
              <a:buNone/>
            </a:pPr>
            <a:r>
              <a:rPr lang="ar-SA" sz="2800" dirty="0" smtClean="0">
                <a:cs typeface="Nazanin"/>
              </a:rPr>
              <a:t>رفع :  علامت آن </a:t>
            </a:r>
            <a:r>
              <a:rPr lang="fa-IR" sz="2800" dirty="0" smtClean="0">
                <a:solidFill>
                  <a:srgbClr val="C00000"/>
                </a:solidFill>
                <a:cs typeface="2  Nazanin" pitchFamily="2" charset="-78"/>
              </a:rPr>
              <a:t>ـٌـُـ </a:t>
            </a:r>
            <a:r>
              <a:rPr lang="ar-SA" sz="2800" dirty="0" smtClean="0">
                <a:cs typeface="Nazanin"/>
              </a:rPr>
              <a:t>است. 		العِلمُ، عِلمٌ</a:t>
            </a:r>
            <a:endParaRPr lang="en-US" sz="2800" dirty="0" smtClean="0">
              <a:cs typeface="Nazanin"/>
            </a:endParaRPr>
          </a:p>
          <a:p>
            <a:pPr>
              <a:buNone/>
            </a:pPr>
            <a:r>
              <a:rPr lang="ar-SA" sz="2800" dirty="0" smtClean="0">
                <a:cs typeface="Nazanin"/>
              </a:rPr>
              <a:t>نصب: علامت آ</a:t>
            </a:r>
            <a:r>
              <a:rPr lang="fa-IR" sz="2800" dirty="0" smtClean="0">
                <a:cs typeface="Nazanin"/>
              </a:rPr>
              <a:t>ن</a:t>
            </a:r>
            <a:r>
              <a:rPr lang="fa-IR" sz="2800" dirty="0" smtClean="0">
                <a:solidFill>
                  <a:srgbClr val="C00000"/>
                </a:solidFill>
                <a:cs typeface="Nazanin" pitchFamily="2" charset="-78"/>
              </a:rPr>
              <a:t> </a:t>
            </a:r>
            <a:r>
              <a:rPr lang="fa-IR" sz="2800" dirty="0" smtClean="0">
                <a:solidFill>
                  <a:srgbClr val="C00000"/>
                </a:solidFill>
                <a:cs typeface="2  Nazanin" pitchFamily="2" charset="-78"/>
              </a:rPr>
              <a:t>ـَـًـ </a:t>
            </a:r>
            <a:r>
              <a:rPr lang="ar-SA" sz="2800" dirty="0" smtClean="0">
                <a:cs typeface="Nazanin"/>
              </a:rPr>
              <a:t>است. 		العِلمَ، عِلماً</a:t>
            </a:r>
            <a:endParaRPr lang="en-US" sz="2800" dirty="0" smtClean="0">
              <a:cs typeface="Nazanin"/>
            </a:endParaRPr>
          </a:p>
          <a:p>
            <a:pPr>
              <a:buNone/>
            </a:pPr>
            <a:r>
              <a:rPr lang="ar-SA" sz="2800" dirty="0" smtClean="0">
                <a:cs typeface="Nazanin"/>
              </a:rPr>
              <a:t>جرّ:   علامت آن </a:t>
            </a:r>
            <a:r>
              <a:rPr lang="fa-IR" sz="2800" dirty="0" smtClean="0">
                <a:solidFill>
                  <a:srgbClr val="C00000"/>
                </a:solidFill>
                <a:cs typeface="2  Nazanin" pitchFamily="2" charset="-78"/>
              </a:rPr>
              <a:t>ـِـٍـ</a:t>
            </a:r>
            <a:r>
              <a:rPr lang="ar-SA" sz="2800" dirty="0" smtClean="0">
                <a:cs typeface="Nazanin"/>
              </a:rPr>
              <a:t> است. </a:t>
            </a:r>
            <a:r>
              <a:rPr lang="fa-IR" sz="2800" dirty="0" smtClean="0">
                <a:cs typeface="Nazanin"/>
              </a:rPr>
              <a:t>           </a:t>
            </a:r>
            <a:r>
              <a:rPr lang="ar-SA" sz="2800" dirty="0" smtClean="0">
                <a:cs typeface="Nazanin"/>
              </a:rPr>
              <a:t>	</a:t>
            </a:r>
            <a:r>
              <a:rPr lang="fa-IR" sz="2800" dirty="0" smtClean="0">
                <a:cs typeface="Nazanin"/>
              </a:rPr>
              <a:t>  	الْع</a:t>
            </a:r>
            <a:r>
              <a:rPr lang="ar-SA" sz="2800" dirty="0" smtClean="0">
                <a:cs typeface="Nazanin"/>
              </a:rPr>
              <a:t>ِل</a:t>
            </a:r>
            <a:r>
              <a:rPr lang="fa-IR" sz="2800" dirty="0" smtClean="0">
                <a:cs typeface="Nazanin"/>
              </a:rPr>
              <a:t>ْ</a:t>
            </a:r>
            <a:r>
              <a:rPr lang="ar-SA" sz="2800" dirty="0" smtClean="0">
                <a:cs typeface="Nazanin"/>
              </a:rPr>
              <a:t>مِ، عِلْمٍ</a:t>
            </a:r>
            <a:endParaRPr lang="en-US" sz="2800" dirty="0" smtClean="0">
              <a:cs typeface="Nazanin"/>
            </a:endParaRPr>
          </a:p>
          <a:p>
            <a:pPr>
              <a:buNone/>
            </a:pPr>
            <a:r>
              <a:rPr lang="ar-SA" sz="2800" dirty="0" smtClean="0">
                <a:cs typeface="Nazanin"/>
              </a:rPr>
              <a:t>جزم: علامت </a:t>
            </a:r>
            <a:r>
              <a:rPr lang="fa-IR" sz="2800" dirty="0" smtClean="0">
                <a:cs typeface="Nazanin"/>
              </a:rPr>
              <a:t>آن </a:t>
            </a:r>
            <a:r>
              <a:rPr lang="fa-IR" sz="2800" dirty="0" smtClean="0">
                <a:solidFill>
                  <a:srgbClr val="C00000"/>
                </a:solidFill>
                <a:cs typeface="2  Nazanin" pitchFamily="2" charset="-78"/>
              </a:rPr>
              <a:t>ـ</a:t>
            </a:r>
            <a:r>
              <a:rPr lang="fa-IR" sz="2800" dirty="0" smtClean="0">
                <a:solidFill>
                  <a:srgbClr val="C00000"/>
                </a:solidFill>
                <a:cs typeface="2  Nazanin"/>
              </a:rPr>
              <a:t>ـ</a:t>
            </a:r>
            <a:r>
              <a:rPr lang="fa-IR" sz="2800" dirty="0" smtClean="0">
                <a:cs typeface="Nazanin"/>
              </a:rPr>
              <a:t> </a:t>
            </a:r>
            <a:r>
              <a:rPr lang="ar-SA" sz="2800" dirty="0" smtClean="0">
                <a:cs typeface="Nazanin"/>
              </a:rPr>
              <a:t>است . 	         </a:t>
            </a:r>
            <a:r>
              <a:rPr lang="fa-IR" sz="2800" dirty="0" smtClean="0">
                <a:cs typeface="Nazanin"/>
              </a:rPr>
              <a:t>	</a:t>
            </a:r>
            <a:r>
              <a:rPr lang="ar-SA" sz="2800" dirty="0" smtClean="0">
                <a:cs typeface="Nazanin"/>
              </a:rPr>
              <a:t>لا تذهبْ : نرو</a:t>
            </a:r>
            <a:endParaRPr lang="en-US" sz="2800" dirty="0" smtClean="0">
              <a:cs typeface="Nazanin"/>
            </a:endParaRPr>
          </a:p>
          <a:p>
            <a:pPr>
              <a:buNone/>
            </a:pPr>
            <a:r>
              <a:rPr lang="ar-SA" sz="2800" dirty="0" smtClean="0">
                <a:cs typeface="Nazanin"/>
              </a:rPr>
              <a:t>كلمات داراي اعراب رفع، نصب، جر و جزم را به ترتيب چنين مي نامند: مرفوع، منصوب، مجرور، مجزوم</a:t>
            </a:r>
            <a:r>
              <a:rPr lang="fa-IR" sz="2800" dirty="0" smtClean="0">
                <a:cs typeface="Nazanin"/>
              </a:rPr>
              <a:t> </a:t>
            </a:r>
            <a:endParaRPr lang="en-US" sz="2800" dirty="0" smtClean="0">
              <a:cs typeface="Nazanin"/>
            </a:endParaRPr>
          </a:p>
          <a:p>
            <a:pPr lvl="0">
              <a:buNone/>
            </a:pPr>
            <a:r>
              <a:rPr lang="ar-SA" sz="2800" dirty="0" smtClean="0">
                <a:cs typeface="Nazanin"/>
              </a:rPr>
              <a:t>داراي رفع 		مرفوع                2- داراي نصب		منصوب</a:t>
            </a:r>
            <a:endParaRPr lang="en-US" sz="2800" dirty="0" smtClean="0">
              <a:cs typeface="Nazanin"/>
            </a:endParaRPr>
          </a:p>
          <a:p>
            <a:pPr>
              <a:buNone/>
            </a:pPr>
            <a:r>
              <a:rPr lang="ar-SA" sz="2800" dirty="0" smtClean="0">
                <a:cs typeface="Nazanin"/>
              </a:rPr>
              <a:t>3-داراي جر		مجرور                  4-  داراي جزم		مجزوم</a:t>
            </a:r>
            <a:endParaRPr lang="en-US" sz="2800" dirty="0" smtClean="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56</a:t>
            </a:fld>
            <a:endParaRPr lang="fa-IR"/>
          </a:p>
        </p:txBody>
      </p:sp>
      <p:sp>
        <p:nvSpPr>
          <p:cNvPr id="9" name="Right Brace 8"/>
          <p:cNvSpPr/>
          <p:nvPr/>
        </p:nvSpPr>
        <p:spPr>
          <a:xfrm>
            <a:off x="7786710" y="1643050"/>
            <a:ext cx="142876" cy="1357322"/>
          </a:xfrm>
          <a:prstGeom prst="rightBrace">
            <a:avLst>
              <a:gd name="adj1" fmla="val 65596"/>
              <a:gd name="adj2" fmla="val 46290"/>
            </a:avLst>
          </a:prstGeom>
        </p:spPr>
        <p:style>
          <a:lnRef idx="1">
            <a:schemeClr val="dk1"/>
          </a:lnRef>
          <a:fillRef idx="0">
            <a:schemeClr val="dk1"/>
          </a:fillRef>
          <a:effectRef idx="0">
            <a:schemeClr val="dk1"/>
          </a:effectRef>
          <a:fontRef idx="minor">
            <a:schemeClr val="tx1"/>
          </a:fontRef>
        </p:style>
        <p:txBody>
          <a:bodyPr rtlCol="1" anchor="ctr"/>
          <a:lstStyle/>
          <a:p>
            <a:pPr algn="ctr"/>
            <a:r>
              <a:rPr lang="fa-IR" dirty="0" smtClean="0">
                <a:solidFill>
                  <a:srgbClr val="FF0000"/>
                </a:solidFill>
              </a:rPr>
              <a:t> </a:t>
            </a:r>
            <a:endParaRPr lang="fa-IR" dirty="0">
              <a:solidFill>
                <a:srgbClr val="FF0000"/>
              </a:solidFil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par>
                                <p:cTn id="16" presetID="10"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par>
                          <p:cTn id="19" fill="hold">
                            <p:stCondLst>
                              <p:cond delay="1500"/>
                            </p:stCondLst>
                            <p:childTnLst>
                              <p:par>
                                <p:cTn id="20" presetID="47" presetClass="entr" presetSubtype="0" fill="hold" grpId="0" nodeType="after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500"/>
                                        <p:tgtEl>
                                          <p:spTgt spid="3">
                                            <p:txEl>
                                              <p:pRg st="1" end="1"/>
                                            </p:txEl>
                                          </p:spTgt>
                                        </p:tgtEl>
                                      </p:cBhvr>
                                    </p:animEffect>
                                    <p:anim calcmode="lin" valueType="num">
                                      <p:cBhvr>
                                        <p:cTn id="2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4"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2000"/>
                            </p:stCondLst>
                            <p:childTnLst>
                              <p:par>
                                <p:cTn id="26" presetID="47" presetClass="entr" presetSubtype="0" fill="hold" grpId="0" nodeType="after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500"/>
                                        <p:tgtEl>
                                          <p:spTgt spid="3">
                                            <p:txEl>
                                              <p:pRg st="2" end="2"/>
                                            </p:txEl>
                                          </p:spTgt>
                                        </p:tgtEl>
                                      </p:cBhvr>
                                    </p:animEffect>
                                    <p:anim calcmode="lin" valueType="num">
                                      <p:cBhvr>
                                        <p:cTn id="2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31" fill="hold">
                            <p:stCondLst>
                              <p:cond delay="2500"/>
                            </p:stCondLst>
                            <p:childTnLst>
                              <p:par>
                                <p:cTn id="32" presetID="47" presetClass="entr" presetSubtype="0" fill="hold" grpId="0" nodeType="after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500"/>
                                        <p:tgtEl>
                                          <p:spTgt spid="3">
                                            <p:txEl>
                                              <p:pRg st="3" end="3"/>
                                            </p:txEl>
                                          </p:spTgt>
                                        </p:tgtEl>
                                      </p:cBhvr>
                                    </p:animEffect>
                                    <p:anim calcmode="lin" valueType="num">
                                      <p:cBhvr>
                                        <p:cTn id="3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7" fill="hold">
                            <p:stCondLst>
                              <p:cond delay="3000"/>
                            </p:stCondLst>
                            <p:childTnLst>
                              <p:par>
                                <p:cTn id="38" presetID="47" presetClass="entr" presetSubtype="0" fill="hold" grpId="0" nodeType="after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500"/>
                                        <p:tgtEl>
                                          <p:spTgt spid="3">
                                            <p:txEl>
                                              <p:pRg st="4" end="4"/>
                                            </p:txEl>
                                          </p:spTgt>
                                        </p:tgtEl>
                                      </p:cBhvr>
                                    </p:animEffect>
                                    <p:anim calcmode="lin" valueType="num">
                                      <p:cBhvr>
                                        <p:cTn id="4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3" fill="hold">
                            <p:stCondLst>
                              <p:cond delay="3500"/>
                            </p:stCondLst>
                            <p:childTnLst>
                              <p:par>
                                <p:cTn id="44" presetID="47" presetClass="entr" presetSubtype="0" fill="hold" grpId="0" nodeType="afterEffect">
                                  <p:stCondLst>
                                    <p:cond delay="0"/>
                                  </p:stCondLst>
                                  <p:childTnLst>
                                    <p:set>
                                      <p:cBhvr>
                                        <p:cTn id="45" dur="1" fill="hold">
                                          <p:stCondLst>
                                            <p:cond delay="0"/>
                                          </p:stCondLst>
                                        </p:cTn>
                                        <p:tgtEl>
                                          <p:spTgt spid="3">
                                            <p:txEl>
                                              <p:pRg st="5" end="5"/>
                                            </p:txEl>
                                          </p:spTgt>
                                        </p:tgtEl>
                                        <p:attrNameLst>
                                          <p:attrName>style.visibility</p:attrName>
                                        </p:attrNameLst>
                                      </p:cBhvr>
                                      <p:to>
                                        <p:strVal val="visible"/>
                                      </p:to>
                                    </p:set>
                                    <p:animEffect transition="in" filter="fade">
                                      <p:cBhvr>
                                        <p:cTn id="46" dur="500"/>
                                        <p:tgtEl>
                                          <p:spTgt spid="3">
                                            <p:txEl>
                                              <p:pRg st="5" end="5"/>
                                            </p:txEl>
                                          </p:spTgt>
                                        </p:tgtEl>
                                      </p:cBhvr>
                                    </p:animEffect>
                                    <p:anim calcmode="lin" valueType="num">
                                      <p:cBhvr>
                                        <p:cTn id="4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8"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9" fill="hold">
                            <p:stCondLst>
                              <p:cond delay="4000"/>
                            </p:stCondLst>
                            <p:childTnLst>
                              <p:par>
                                <p:cTn id="50" presetID="47" presetClass="entr" presetSubtype="0" fill="hold" grpId="0" nodeType="afterEffect">
                                  <p:stCondLst>
                                    <p:cond delay="0"/>
                                  </p:stCondLst>
                                  <p:childTnLst>
                                    <p:set>
                                      <p:cBhvr>
                                        <p:cTn id="51" dur="1" fill="hold">
                                          <p:stCondLst>
                                            <p:cond delay="0"/>
                                          </p:stCondLst>
                                        </p:cTn>
                                        <p:tgtEl>
                                          <p:spTgt spid="3">
                                            <p:txEl>
                                              <p:pRg st="6" end="6"/>
                                            </p:txEl>
                                          </p:spTgt>
                                        </p:tgtEl>
                                        <p:attrNameLst>
                                          <p:attrName>style.visibility</p:attrName>
                                        </p:attrNameLst>
                                      </p:cBhvr>
                                      <p:to>
                                        <p:strVal val="visible"/>
                                      </p:to>
                                    </p:set>
                                    <p:animEffect transition="in" filter="fade">
                                      <p:cBhvr>
                                        <p:cTn id="52" dur="500"/>
                                        <p:tgtEl>
                                          <p:spTgt spid="3">
                                            <p:txEl>
                                              <p:pRg st="6" end="6"/>
                                            </p:txEl>
                                          </p:spTgt>
                                        </p:tgtEl>
                                      </p:cBhvr>
                                    </p:animEffect>
                                    <p:anim calcmode="lin" valueType="num">
                                      <p:cBhvr>
                                        <p:cTn id="5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4"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5" fill="hold">
                            <p:stCondLst>
                              <p:cond delay="4500"/>
                            </p:stCondLst>
                            <p:childTnLst>
                              <p:par>
                                <p:cTn id="56" presetID="47" presetClass="entr" presetSubtype="0" fill="hold" grpId="0" nodeType="afterEffect">
                                  <p:stCondLst>
                                    <p:cond delay="0"/>
                                  </p:stCondLst>
                                  <p:childTnLst>
                                    <p:set>
                                      <p:cBhvr>
                                        <p:cTn id="57" dur="1" fill="hold">
                                          <p:stCondLst>
                                            <p:cond delay="0"/>
                                          </p:stCondLst>
                                        </p:cTn>
                                        <p:tgtEl>
                                          <p:spTgt spid="3">
                                            <p:txEl>
                                              <p:pRg st="7" end="7"/>
                                            </p:txEl>
                                          </p:spTgt>
                                        </p:tgtEl>
                                        <p:attrNameLst>
                                          <p:attrName>style.visibility</p:attrName>
                                        </p:attrNameLst>
                                      </p:cBhvr>
                                      <p:to>
                                        <p:strVal val="visible"/>
                                      </p:to>
                                    </p:set>
                                    <p:animEffect transition="in" filter="fade">
                                      <p:cBhvr>
                                        <p:cTn id="58" dur="500"/>
                                        <p:tgtEl>
                                          <p:spTgt spid="3">
                                            <p:txEl>
                                              <p:pRg st="7" end="7"/>
                                            </p:txEl>
                                          </p:spTgt>
                                        </p:tgtEl>
                                      </p:cBhvr>
                                    </p:animEffect>
                                    <p:anim calcmode="lin" valueType="num">
                                      <p:cBhvr>
                                        <p:cTn id="5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0"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61" fill="hold">
                            <p:stCondLst>
                              <p:cond delay="5000"/>
                            </p:stCondLst>
                            <p:childTnLst>
                              <p:par>
                                <p:cTn id="62" presetID="47" presetClass="entr" presetSubtype="0" fill="hold" grpId="0" nodeType="afterEffect">
                                  <p:stCondLst>
                                    <p:cond delay="0"/>
                                  </p:stCondLst>
                                  <p:childTnLst>
                                    <p:set>
                                      <p:cBhvr>
                                        <p:cTn id="63" dur="1" fill="hold">
                                          <p:stCondLst>
                                            <p:cond delay="0"/>
                                          </p:stCondLst>
                                        </p:cTn>
                                        <p:tgtEl>
                                          <p:spTgt spid="3">
                                            <p:txEl>
                                              <p:pRg st="8" end="8"/>
                                            </p:txEl>
                                          </p:spTgt>
                                        </p:tgtEl>
                                        <p:attrNameLst>
                                          <p:attrName>style.visibility</p:attrName>
                                        </p:attrNameLst>
                                      </p:cBhvr>
                                      <p:to>
                                        <p:strVal val="visible"/>
                                      </p:to>
                                    </p:set>
                                    <p:animEffect transition="in" filter="fade">
                                      <p:cBhvr>
                                        <p:cTn id="64" dur="500"/>
                                        <p:tgtEl>
                                          <p:spTgt spid="3">
                                            <p:txEl>
                                              <p:pRg st="8" end="8"/>
                                            </p:txEl>
                                          </p:spTgt>
                                        </p:tgtEl>
                                      </p:cBhvr>
                                    </p:animEffect>
                                    <p:anim calcmode="lin" valueType="num">
                                      <p:cBhvr>
                                        <p:cTn id="6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6"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67" fill="hold">
                            <p:stCondLst>
                              <p:cond delay="5500"/>
                            </p:stCondLst>
                            <p:childTnLst>
                              <p:par>
                                <p:cTn id="68" presetID="47" presetClass="entr" presetSubtype="0" fill="hold" grpId="0" nodeType="after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500"/>
                                        <p:tgtEl>
                                          <p:spTgt spid="3">
                                            <p:txEl>
                                              <p:pRg st="9" end="9"/>
                                            </p:txEl>
                                          </p:spTgt>
                                        </p:tgtEl>
                                      </p:cBhvr>
                                    </p:animEffect>
                                    <p:anim calcmode="lin" valueType="num">
                                      <p:cBhvr>
                                        <p:cTn id="7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73" fill="hold">
                            <p:stCondLst>
                              <p:cond delay="6000"/>
                            </p:stCondLst>
                            <p:childTnLst>
                              <p:par>
                                <p:cTn id="74" presetID="47" presetClass="entr" presetSubtype="0" fill="hold" grpId="0" nodeType="afterEffect">
                                  <p:stCondLst>
                                    <p:cond delay="0"/>
                                  </p:stCondLst>
                                  <p:childTnLst>
                                    <p:set>
                                      <p:cBhvr>
                                        <p:cTn id="75" dur="1" fill="hold">
                                          <p:stCondLst>
                                            <p:cond delay="0"/>
                                          </p:stCondLst>
                                        </p:cTn>
                                        <p:tgtEl>
                                          <p:spTgt spid="3">
                                            <p:txEl>
                                              <p:pRg st="10" end="10"/>
                                            </p:txEl>
                                          </p:spTgt>
                                        </p:tgtEl>
                                        <p:attrNameLst>
                                          <p:attrName>style.visibility</p:attrName>
                                        </p:attrNameLst>
                                      </p:cBhvr>
                                      <p:to>
                                        <p:strVal val="visible"/>
                                      </p:to>
                                    </p:set>
                                    <p:animEffect transition="in" filter="fade">
                                      <p:cBhvr>
                                        <p:cTn id="76" dur="500"/>
                                        <p:tgtEl>
                                          <p:spTgt spid="3">
                                            <p:txEl>
                                              <p:pRg st="10" end="10"/>
                                            </p:txEl>
                                          </p:spTgt>
                                        </p:tgtEl>
                                      </p:cBhvr>
                                    </p:animEffect>
                                    <p:anim calcmode="lin" valueType="num">
                                      <p:cBhvr>
                                        <p:cTn id="7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8" dur="5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par>
                          <p:cTn id="79" fill="hold">
                            <p:stCondLst>
                              <p:cond delay="6500"/>
                            </p:stCondLst>
                            <p:childTnLst>
                              <p:par>
                                <p:cTn id="80" presetID="47" presetClass="entr" presetSubtype="0" fill="hold" grpId="0" nodeType="afterEffect">
                                  <p:stCondLst>
                                    <p:cond delay="0"/>
                                  </p:stCondLst>
                                  <p:childTnLst>
                                    <p:set>
                                      <p:cBhvr>
                                        <p:cTn id="81" dur="1" fill="hold">
                                          <p:stCondLst>
                                            <p:cond delay="0"/>
                                          </p:stCondLst>
                                        </p:cTn>
                                        <p:tgtEl>
                                          <p:spTgt spid="3">
                                            <p:txEl>
                                              <p:pRg st="11" end="11"/>
                                            </p:txEl>
                                          </p:spTgt>
                                        </p:tgtEl>
                                        <p:attrNameLst>
                                          <p:attrName>style.visibility</p:attrName>
                                        </p:attrNameLst>
                                      </p:cBhvr>
                                      <p:to>
                                        <p:strVal val="visible"/>
                                      </p:to>
                                    </p:set>
                                    <p:animEffect transition="in" filter="fade">
                                      <p:cBhvr>
                                        <p:cTn id="82" dur="500"/>
                                        <p:tgtEl>
                                          <p:spTgt spid="3">
                                            <p:txEl>
                                              <p:pRg st="11" end="11"/>
                                            </p:txEl>
                                          </p:spTgt>
                                        </p:tgtEl>
                                      </p:cBhvr>
                                    </p:animEffect>
                                    <p:anim calcmode="lin" valueType="num">
                                      <p:cBhvr>
                                        <p:cTn id="8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84" dur="5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9"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هشتم (معرب و مبنی)</a:t>
            </a:r>
            <a:endParaRPr lang="fa-IR" sz="4400" dirty="0">
              <a:cs typeface="Homa" pitchFamily="2" charset="-78"/>
            </a:endParaRPr>
          </a:p>
        </p:txBody>
      </p:sp>
      <p:sp>
        <p:nvSpPr>
          <p:cNvPr id="3" name="Content Placeholder 2"/>
          <p:cNvSpPr>
            <a:spLocks noGrp="1"/>
          </p:cNvSpPr>
          <p:nvPr>
            <p:ph idx="1"/>
          </p:nvPr>
        </p:nvSpPr>
        <p:spPr/>
        <p:txBody>
          <a:bodyPr>
            <a:normAutofit fontScale="85000" lnSpcReduction="10000"/>
          </a:bodyPr>
          <a:lstStyle/>
          <a:p>
            <a:pPr>
              <a:buNone/>
            </a:pPr>
            <a:r>
              <a:rPr lang="ar-SA" sz="2800" dirty="0" smtClean="0">
                <a:solidFill>
                  <a:srgbClr val="1C11FF"/>
                </a:solidFill>
                <a:cs typeface="2  Nazanin" pitchFamily="2" charset="-78"/>
              </a:rPr>
              <a:t>كلمات مبني عبارتند از : </a:t>
            </a:r>
            <a:endParaRPr lang="en-US" sz="2800" dirty="0" smtClean="0">
              <a:solidFill>
                <a:srgbClr val="1C11FF"/>
              </a:solidFill>
              <a:cs typeface="2  Nazanin" pitchFamily="2" charset="-78"/>
            </a:endParaRPr>
          </a:p>
          <a:p>
            <a:pPr>
              <a:buNone/>
            </a:pPr>
            <a:r>
              <a:rPr lang="ar-SA" sz="2800" dirty="0" smtClean="0">
                <a:solidFill>
                  <a:srgbClr val="C00000"/>
                </a:solidFill>
                <a:cs typeface="2  Nazanin" pitchFamily="2" charset="-78"/>
              </a:rPr>
              <a:t>در اسم ها:</a:t>
            </a:r>
            <a:r>
              <a:rPr lang="ar-SA" sz="2800" dirty="0" smtClean="0">
                <a:cs typeface="2  Nazanin" pitchFamily="2" charset="-78"/>
              </a:rPr>
              <a:t>	ضمير، اسم اشاره ، اسم موصول، اسم استفهام</a:t>
            </a:r>
            <a:endParaRPr lang="en-US" sz="2800" dirty="0" smtClean="0">
              <a:cs typeface="2  Nazanin" pitchFamily="2" charset="-78"/>
            </a:endParaRPr>
          </a:p>
          <a:p>
            <a:pPr>
              <a:buNone/>
            </a:pPr>
            <a:r>
              <a:rPr lang="ar-SA" sz="2800" dirty="0" smtClean="0">
                <a:solidFill>
                  <a:srgbClr val="C00000"/>
                </a:solidFill>
                <a:cs typeface="2  Nazanin" pitchFamily="2" charset="-78"/>
              </a:rPr>
              <a:t>در فعل: </a:t>
            </a:r>
            <a:r>
              <a:rPr lang="ar-SA" sz="2800" dirty="0" smtClean="0">
                <a:cs typeface="2  Nazanin" pitchFamily="2" charset="-78"/>
              </a:rPr>
              <a:t>	</a:t>
            </a:r>
            <a:r>
              <a:rPr lang="fa-IR" sz="2800" dirty="0" smtClean="0">
                <a:cs typeface="2  Nazanin" pitchFamily="2" charset="-78"/>
              </a:rPr>
              <a:t>	</a:t>
            </a:r>
            <a:r>
              <a:rPr lang="ar-SA" sz="2800" dirty="0" smtClean="0">
                <a:cs typeface="2  Nazanin" pitchFamily="2" charset="-78"/>
              </a:rPr>
              <a:t>ماضي و امر ( همچنين دو صيغه جمع مؤنّث در فعل مضارع)</a:t>
            </a:r>
            <a:endParaRPr lang="en-US" sz="2800" dirty="0" smtClean="0">
              <a:cs typeface="2  Nazanin" pitchFamily="2" charset="-78"/>
            </a:endParaRPr>
          </a:p>
          <a:p>
            <a:pPr>
              <a:buNone/>
            </a:pPr>
            <a:r>
              <a:rPr lang="ar-SA" sz="2800" dirty="0" smtClean="0">
                <a:solidFill>
                  <a:srgbClr val="C00000"/>
                </a:solidFill>
                <a:cs typeface="2  Nazanin" pitchFamily="2" charset="-78"/>
              </a:rPr>
              <a:t>در حرف</a:t>
            </a:r>
            <a:r>
              <a:rPr lang="fa-IR" sz="2800" dirty="0" smtClean="0">
                <a:solidFill>
                  <a:srgbClr val="C00000"/>
                </a:solidFill>
                <a:cs typeface="2  Nazanin" pitchFamily="2" charset="-78"/>
              </a:rPr>
              <a:t>:</a:t>
            </a:r>
            <a:r>
              <a:rPr lang="fa-IR" sz="2800" dirty="0" smtClean="0">
                <a:cs typeface="2  Nazanin" pitchFamily="2" charset="-78"/>
              </a:rPr>
              <a:t>		</a:t>
            </a:r>
            <a:r>
              <a:rPr lang="ar-SA" sz="2800" dirty="0" smtClean="0">
                <a:cs typeface="2  Nazanin" pitchFamily="2" charset="-78"/>
              </a:rPr>
              <a:t>همه حروف مبني هستند.</a:t>
            </a:r>
            <a:endParaRPr lang="en-US" sz="2800" dirty="0" smtClean="0">
              <a:cs typeface="2  Nazanin" pitchFamily="2" charset="-78"/>
            </a:endParaRPr>
          </a:p>
          <a:p>
            <a:pPr>
              <a:buNone/>
            </a:pPr>
            <a:r>
              <a:rPr lang="ar-SA" sz="2800" dirty="0" smtClean="0">
                <a:solidFill>
                  <a:srgbClr val="1C11FF"/>
                </a:solidFill>
                <a:cs typeface="2  Nazanin" pitchFamily="2" charset="-78"/>
              </a:rPr>
              <a:t>كلمات مُعرَب عبارتند از: </a:t>
            </a:r>
            <a:endParaRPr lang="en-US" sz="2800" dirty="0" smtClean="0">
              <a:solidFill>
                <a:srgbClr val="1C11FF"/>
              </a:solidFill>
              <a:cs typeface="2  Nazanin" pitchFamily="2" charset="-78"/>
            </a:endParaRPr>
          </a:p>
          <a:p>
            <a:pPr>
              <a:buNone/>
            </a:pPr>
            <a:r>
              <a:rPr lang="ar-SA" sz="2800" dirty="0" smtClean="0">
                <a:solidFill>
                  <a:srgbClr val="C00000"/>
                </a:solidFill>
                <a:cs typeface="2  Nazanin" pitchFamily="2" charset="-78"/>
              </a:rPr>
              <a:t>در اسم ها</a:t>
            </a:r>
            <a:r>
              <a:rPr lang="fa-IR" sz="2800" dirty="0" smtClean="0">
                <a:solidFill>
                  <a:srgbClr val="C00000"/>
                </a:solidFill>
                <a:cs typeface="2  Nazanin" pitchFamily="2" charset="-78"/>
              </a:rPr>
              <a:t>:</a:t>
            </a:r>
            <a:r>
              <a:rPr lang="ar-SA" sz="2800" dirty="0" smtClean="0">
                <a:solidFill>
                  <a:srgbClr val="C00000"/>
                </a:solidFill>
                <a:cs typeface="2  Nazanin" pitchFamily="2" charset="-78"/>
              </a:rPr>
              <a:t> </a:t>
            </a:r>
            <a:r>
              <a:rPr lang="ar-SA" sz="2800" dirty="0" smtClean="0">
                <a:cs typeface="2  Nazanin" pitchFamily="2" charset="-78"/>
              </a:rPr>
              <a:t>	بيشتر اسم ها معربند.</a:t>
            </a:r>
            <a:endParaRPr lang="en-US" sz="2800" dirty="0" smtClean="0">
              <a:cs typeface="2  Nazanin" pitchFamily="2" charset="-78"/>
            </a:endParaRPr>
          </a:p>
          <a:p>
            <a:pPr>
              <a:buNone/>
            </a:pPr>
            <a:r>
              <a:rPr lang="ar-SA" sz="2800" dirty="0" smtClean="0">
                <a:solidFill>
                  <a:srgbClr val="C00000"/>
                </a:solidFill>
                <a:cs typeface="2  Nazanin" pitchFamily="2" charset="-78"/>
              </a:rPr>
              <a:t>در فعلها</a:t>
            </a:r>
            <a:r>
              <a:rPr lang="fa-IR" sz="2800" dirty="0" smtClean="0">
                <a:solidFill>
                  <a:srgbClr val="C00000"/>
                </a:solidFill>
                <a:cs typeface="2  Nazanin" pitchFamily="2" charset="-78"/>
              </a:rPr>
              <a:t>:</a:t>
            </a:r>
            <a:r>
              <a:rPr lang="ar-SA" sz="2800" dirty="0" smtClean="0">
                <a:solidFill>
                  <a:srgbClr val="C00000"/>
                </a:solidFill>
                <a:cs typeface="2  Nazanin" pitchFamily="2" charset="-78"/>
              </a:rPr>
              <a:t> 	</a:t>
            </a:r>
            <a:r>
              <a:rPr lang="fa-IR" sz="2800" dirty="0" smtClean="0">
                <a:cs typeface="2  Nazanin" pitchFamily="2" charset="-78"/>
              </a:rPr>
              <a:t>	</a:t>
            </a:r>
            <a:r>
              <a:rPr lang="ar-SA" sz="2800" dirty="0" smtClean="0">
                <a:cs typeface="2  Nazanin" pitchFamily="2" charset="-78"/>
              </a:rPr>
              <a:t>فعل مضارع (جز دو صيغه 6 و 12 يعني جمع مؤنّث ) معربند.</a:t>
            </a:r>
            <a:endParaRPr lang="en-US" sz="2800" dirty="0" smtClean="0">
              <a:cs typeface="2  Nazanin" pitchFamily="2" charset="-78"/>
            </a:endParaRPr>
          </a:p>
          <a:p>
            <a:pPr>
              <a:buNone/>
            </a:pPr>
            <a:r>
              <a:rPr lang="ar-SA" sz="2800" dirty="0" smtClean="0">
                <a:cs typeface="2  Nazanin" pitchFamily="2" charset="-78"/>
              </a:rPr>
              <a:t>آيا مي توانيم بگوييم اللهُ مضموم است؟   خير، هنگامي كه بحث از اعراب است از اصطلاحات</a:t>
            </a:r>
            <a:endParaRPr lang="fa-IR" sz="2800" dirty="0" smtClean="0">
              <a:cs typeface="2  Nazanin" pitchFamily="2" charset="-78"/>
            </a:endParaRPr>
          </a:p>
          <a:p>
            <a:pPr>
              <a:buNone/>
            </a:pPr>
            <a:r>
              <a:rPr lang="ar-SA" sz="2800" dirty="0" smtClean="0">
                <a:cs typeface="2  Nazanin" pitchFamily="2" charset="-78"/>
              </a:rPr>
              <a:t>مرفوع، منصوب، مجرور و مجزوم استفاده مي كنيم و در قسمت بناء از مبني بر ضم، فتح، </a:t>
            </a:r>
            <a:endParaRPr lang="fa-IR" sz="2800" dirty="0" smtClean="0">
              <a:cs typeface="2  Nazanin" pitchFamily="2" charset="-78"/>
            </a:endParaRPr>
          </a:p>
          <a:p>
            <a:pPr>
              <a:buNone/>
            </a:pPr>
            <a:r>
              <a:rPr lang="ar-SA" sz="2800" dirty="0" smtClean="0">
                <a:cs typeface="2  Nazanin" pitchFamily="2" charset="-78"/>
              </a:rPr>
              <a:t>كسر و سكون. </a:t>
            </a:r>
            <a:endParaRPr lang="en-US" sz="2800" dirty="0" smtClean="0">
              <a:cs typeface="2  Nazanin" pitchFamily="2" charset="-78"/>
            </a:endParaRPr>
          </a:p>
          <a:p>
            <a:pPr>
              <a:buNone/>
            </a:pPr>
            <a:r>
              <a:rPr lang="ar-SA" sz="2800" dirty="0" smtClean="0">
                <a:cs typeface="2  Nazanin" pitchFamily="2" charset="-78"/>
              </a:rPr>
              <a:t>مثلاً «يفعلُ» و « الكتابُ» را مرفوع (داراي رفع) مي گوييم هر چند آخرِ آن ضمّه است.</a:t>
            </a:r>
            <a:endParaRPr lang="en-US" sz="2800" dirty="0" smtClean="0">
              <a:cs typeface="2  Nazanin" pitchFamily="2" charset="-78"/>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57</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500"/>
                                        <p:tgtEl>
                                          <p:spTgt spid="3">
                                            <p:txEl>
                                              <p:pRg st="8" end="8"/>
                                            </p:txEl>
                                          </p:spTgt>
                                        </p:tgtEl>
                                      </p:cBhvr>
                                    </p:animEffec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64" fill="hold">
                            <p:stCondLst>
                              <p:cond delay="5500"/>
                            </p:stCondLst>
                            <p:childTnLst>
                              <p:par>
                                <p:cTn id="65" presetID="47" presetClass="entr" presetSubtype="0" fill="hold" grpId="0" nodeType="after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Effect transition="in" filter="fade">
                                      <p:cBhvr>
                                        <p:cTn id="67" dur="500"/>
                                        <p:tgtEl>
                                          <p:spTgt spid="3">
                                            <p:txEl>
                                              <p:pRg st="9" end="9"/>
                                            </p:txEl>
                                          </p:spTgt>
                                        </p:tgtEl>
                                      </p:cBhvr>
                                    </p:animEffect>
                                    <p:anim calcmode="lin" valueType="num">
                                      <p:cBhvr>
                                        <p:cTn id="6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9"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70" fill="hold">
                            <p:stCondLst>
                              <p:cond delay="6000"/>
                            </p:stCondLst>
                            <p:childTnLst>
                              <p:par>
                                <p:cTn id="71" presetID="47" presetClass="entr" presetSubtype="0" fill="hold" grpId="0" nodeType="after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Effect transition="in" filter="fade">
                                      <p:cBhvr>
                                        <p:cTn id="73" dur="500"/>
                                        <p:tgtEl>
                                          <p:spTgt spid="3">
                                            <p:txEl>
                                              <p:pRg st="10" end="10"/>
                                            </p:txEl>
                                          </p:spTgt>
                                        </p:tgtEl>
                                      </p:cBhvr>
                                    </p:animEffect>
                                    <p:anim calcmode="lin" valueType="num">
                                      <p:cBhvr>
                                        <p:cTn id="74"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5" dur="5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هشتم (معرب و مبنی)</a:t>
            </a:r>
            <a:endParaRPr lang="fa-IR" sz="4400" dirty="0">
              <a:cs typeface="Homa" pitchFamily="2" charset="-78"/>
            </a:endParaRPr>
          </a:p>
        </p:txBody>
      </p:sp>
      <p:sp>
        <p:nvSpPr>
          <p:cNvPr id="3" name="Content Placeholder 2"/>
          <p:cNvSpPr>
            <a:spLocks noGrp="1"/>
          </p:cNvSpPr>
          <p:nvPr>
            <p:ph idx="1"/>
          </p:nvPr>
        </p:nvSpPr>
        <p:spPr>
          <a:xfrm>
            <a:off x="142844" y="1554162"/>
            <a:ext cx="8848756" cy="4525963"/>
          </a:xfrm>
        </p:spPr>
        <p:txBody>
          <a:bodyPr>
            <a:normAutofit fontScale="92500"/>
          </a:bodyPr>
          <a:lstStyle/>
          <a:p>
            <a:pPr>
              <a:buNone/>
            </a:pPr>
            <a:r>
              <a:rPr lang="ar-SA" sz="2800" dirty="0" smtClean="0">
                <a:solidFill>
                  <a:srgbClr val="1C11FF"/>
                </a:solidFill>
                <a:cs typeface="2  Nazanin" pitchFamily="2" charset="-78"/>
              </a:rPr>
              <a:t>ترجمه ي اسم هاي داراي تنوين</a:t>
            </a:r>
            <a:r>
              <a:rPr lang="fa-IR" sz="2800" dirty="0" smtClean="0">
                <a:solidFill>
                  <a:srgbClr val="1C11FF"/>
                </a:solidFill>
                <a:cs typeface="2  Nazanin" pitchFamily="2" charset="-78"/>
              </a:rPr>
              <a:t>:</a:t>
            </a:r>
            <a:endParaRPr lang="en-US" sz="2800" dirty="0" smtClean="0">
              <a:solidFill>
                <a:srgbClr val="1C11FF"/>
              </a:solidFill>
              <a:cs typeface="2  Nazanin" pitchFamily="2" charset="-78"/>
            </a:endParaRPr>
          </a:p>
          <a:p>
            <a:pPr>
              <a:buNone/>
            </a:pPr>
            <a:r>
              <a:rPr lang="ar-SA" sz="2800" dirty="0" smtClean="0">
                <a:cs typeface="2  Nazanin" pitchFamily="2" charset="-78"/>
              </a:rPr>
              <a:t>در ترجمه اسم هايي كه داراي تنوين هستند؛ گاهي حرف «ي» ( ي نكره، ي </a:t>
            </a:r>
            <a:endParaRPr lang="fa-IR" sz="2800" dirty="0" smtClean="0">
              <a:cs typeface="2  Nazanin" pitchFamily="2" charset="-78"/>
            </a:endParaRPr>
          </a:p>
          <a:p>
            <a:pPr>
              <a:buNone/>
            </a:pPr>
            <a:r>
              <a:rPr lang="ar-SA" sz="2800" dirty="0" smtClean="0">
                <a:cs typeface="2  Nazanin" pitchFamily="2" charset="-78"/>
              </a:rPr>
              <a:t>وحدت) اضافه مي كنيم. </a:t>
            </a:r>
            <a:r>
              <a:rPr lang="ar-SA" sz="2800" dirty="0" smtClean="0">
                <a:solidFill>
                  <a:srgbClr val="FF0000"/>
                </a:solidFill>
                <a:cs typeface="2  Nazanin" pitchFamily="2" charset="-78"/>
              </a:rPr>
              <a:t>مثال: </a:t>
            </a:r>
            <a:endParaRPr lang="en-US" sz="2800" dirty="0" smtClean="0">
              <a:solidFill>
                <a:srgbClr val="FF0000"/>
              </a:solidFill>
              <a:cs typeface="2  Nazanin" pitchFamily="2" charset="-78"/>
            </a:endParaRPr>
          </a:p>
          <a:p>
            <a:pPr>
              <a:buNone/>
            </a:pPr>
            <a:r>
              <a:rPr lang="ar-SA" sz="2800" dirty="0" smtClean="0">
                <a:cs typeface="2  Nazanin" pitchFamily="2" charset="-78"/>
              </a:rPr>
              <a:t>جاءَ وَلَدٌ:                 </a:t>
            </a:r>
            <a:r>
              <a:rPr lang="ar-SA" sz="2800" u="sng" dirty="0" smtClean="0">
                <a:cs typeface="2  Nazanin" pitchFamily="2" charset="-78"/>
              </a:rPr>
              <a:t>پسري</a:t>
            </a:r>
            <a:r>
              <a:rPr lang="ar-SA" sz="2800" dirty="0" smtClean="0">
                <a:cs typeface="2  Nazanin" pitchFamily="2" charset="-78"/>
              </a:rPr>
              <a:t> آمد. ( يعني پسري كه شناخته شده نيست.)</a:t>
            </a:r>
            <a:endParaRPr lang="en-US" sz="2800" dirty="0" smtClean="0">
              <a:cs typeface="2  Nazanin" pitchFamily="2" charset="-78"/>
            </a:endParaRPr>
          </a:p>
          <a:p>
            <a:pPr>
              <a:buNone/>
            </a:pPr>
            <a:r>
              <a:rPr lang="ar-SA" sz="2800" dirty="0" smtClean="0">
                <a:cs typeface="2  Nazanin" pitchFamily="2" charset="-78"/>
              </a:rPr>
              <a:t>جاءَ الولدٌ:               پسر آمد يا آن پسر آمد. ( يعني آن پسر كه شناخته شده است)</a:t>
            </a:r>
            <a:endParaRPr lang="en-US" sz="2800" dirty="0" smtClean="0">
              <a:cs typeface="2  Nazanin" pitchFamily="2" charset="-78"/>
            </a:endParaRPr>
          </a:p>
          <a:p>
            <a:pPr>
              <a:buNone/>
            </a:pPr>
            <a:r>
              <a:rPr lang="ar-SA" sz="2800" dirty="0" smtClean="0">
                <a:cs typeface="2  Nazanin" pitchFamily="2" charset="-78"/>
              </a:rPr>
              <a:t>ثَمَن</a:t>
            </a:r>
            <a:r>
              <a:rPr lang="fa-IR" sz="2800" dirty="0" smtClean="0">
                <a:cs typeface="2  Nazanin" pitchFamily="2" charset="-78"/>
              </a:rPr>
              <a:t>ُ</a:t>
            </a:r>
            <a:r>
              <a:rPr lang="ar-SA" sz="2800" dirty="0" smtClean="0">
                <a:cs typeface="2  Nazanin" pitchFamily="2" charset="-78"/>
              </a:rPr>
              <a:t> هذا الثوب دينارٌ :قيمت اين لباس </a:t>
            </a:r>
            <a:r>
              <a:rPr lang="ar-SA" sz="2800" u="sng" dirty="0" smtClean="0">
                <a:cs typeface="2  Nazanin" pitchFamily="2" charset="-78"/>
              </a:rPr>
              <a:t> ديناري</a:t>
            </a:r>
            <a:r>
              <a:rPr lang="ar-SA" sz="2800" dirty="0" smtClean="0">
                <a:cs typeface="2  Nazanin" pitchFamily="2" charset="-78"/>
              </a:rPr>
              <a:t> است. ( يعني يك دينار است.)</a:t>
            </a:r>
            <a:endParaRPr lang="en-US" sz="2800" dirty="0" smtClean="0">
              <a:cs typeface="2  Nazanin" pitchFamily="2" charset="-78"/>
            </a:endParaRPr>
          </a:p>
          <a:p>
            <a:pPr>
              <a:buNone/>
            </a:pPr>
            <a:r>
              <a:rPr lang="ar-SA" sz="2800" dirty="0" smtClean="0">
                <a:cs typeface="2  Nazanin" pitchFamily="2" charset="-78"/>
              </a:rPr>
              <a:t>در مثال هاي بالا (ي) در (ديناري) ياء وحدت است.</a:t>
            </a:r>
            <a:endParaRPr lang="en-US" sz="2800" dirty="0" smtClean="0">
              <a:cs typeface="2  Nazanin" pitchFamily="2" charset="-78"/>
            </a:endParaRPr>
          </a:p>
          <a:p>
            <a:pPr>
              <a:buNone/>
            </a:pPr>
            <a:r>
              <a:rPr lang="ar-SA" sz="2800" dirty="0" smtClean="0">
                <a:cs typeface="2  Nazanin" pitchFamily="2" charset="-78"/>
              </a:rPr>
              <a:t>اسم هاي خاصّ مردان و پسران در حالتي كه تنوين دارند در ترجمه فارسي بدون «ي»</a:t>
            </a:r>
            <a:endParaRPr lang="fa-IR" sz="2800" dirty="0" smtClean="0">
              <a:cs typeface="2  Nazanin" pitchFamily="2" charset="-78"/>
            </a:endParaRPr>
          </a:p>
          <a:p>
            <a:pPr>
              <a:buNone/>
            </a:pPr>
            <a:r>
              <a:rPr lang="ar-SA" sz="2800" dirty="0" smtClean="0">
                <a:cs typeface="2  Nazanin" pitchFamily="2" charset="-78"/>
              </a:rPr>
              <a:t>مي آيند.</a:t>
            </a: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58</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500"/>
                                        <p:tgtEl>
                                          <p:spTgt spid="3">
                                            <p:txEl>
                                              <p:pRg st="8" end="8"/>
                                            </p:txEl>
                                          </p:spTgt>
                                        </p:tgtEl>
                                      </p:cBhvr>
                                    </p:animEffec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هشتم (معرب و مبنی)</a:t>
            </a:r>
            <a:endParaRPr lang="fa-IR" sz="4400" dirty="0">
              <a:cs typeface="Homa" pitchFamily="2" charset="-78"/>
            </a:endParaRPr>
          </a:p>
        </p:txBody>
      </p:sp>
      <p:sp>
        <p:nvSpPr>
          <p:cNvPr id="3" name="Content Placeholder 2"/>
          <p:cNvSpPr>
            <a:spLocks noGrp="1"/>
          </p:cNvSpPr>
          <p:nvPr>
            <p:ph idx="1"/>
          </p:nvPr>
        </p:nvSpPr>
        <p:spPr>
          <a:xfrm>
            <a:off x="142844" y="1357298"/>
            <a:ext cx="8848756" cy="4732358"/>
          </a:xfrm>
        </p:spPr>
        <p:txBody>
          <a:bodyPr>
            <a:noAutofit/>
          </a:bodyPr>
          <a:lstStyle/>
          <a:p>
            <a:pPr algn="ctr">
              <a:lnSpc>
                <a:spcPct val="115000"/>
              </a:lnSpc>
              <a:buNone/>
            </a:pPr>
            <a:r>
              <a:rPr lang="ar-SA" sz="2400" dirty="0" smtClean="0">
                <a:solidFill>
                  <a:srgbClr val="0000FF"/>
                </a:solidFill>
                <a:latin typeface="Times New Roman"/>
                <a:ea typeface="Times New Roman"/>
                <a:cs typeface="2  Nazanin"/>
              </a:rPr>
              <a:t>هذا ناصرٌ. ( اين ناصر است.)</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چه موقع اسم، تنوين مي گيرد؟ اسم، وقتي بار اوّل در جمله مي آيد نكره است و معمولاً تنوين</a:t>
            </a:r>
            <a:endParaRPr lang="fa-IR" sz="2400" dirty="0" smtClean="0">
              <a:latin typeface="Times New Roman"/>
              <a:ea typeface="Times New Roman"/>
              <a:cs typeface="2  Nazanin"/>
            </a:endParaRPr>
          </a:p>
          <a:p>
            <a:pPr algn="justLow">
              <a:lnSpc>
                <a:spcPct val="115000"/>
              </a:lnSpc>
              <a:buNone/>
            </a:pPr>
            <a:r>
              <a:rPr lang="fa-IR" sz="2400" dirty="0" smtClean="0">
                <a:latin typeface="Times New Roman"/>
                <a:ea typeface="Times New Roman"/>
                <a:cs typeface="2  Nazanin"/>
              </a:rPr>
              <a:t>ـًـٍـٌـ </a:t>
            </a:r>
            <a:r>
              <a:rPr lang="ar-SA" sz="2400" dirty="0" smtClean="0">
                <a:latin typeface="Times New Roman"/>
                <a:ea typeface="Times New Roman"/>
                <a:cs typeface="2  Nazanin"/>
              </a:rPr>
              <a:t>دارد.</a:t>
            </a:r>
            <a:endParaRPr lang="en-US" sz="2400" dirty="0" smtClean="0">
              <a:latin typeface="Calibri"/>
              <a:ea typeface="Calibri"/>
              <a:cs typeface="Arial"/>
            </a:endParaRPr>
          </a:p>
          <a:p>
            <a:pPr algn="ctr">
              <a:lnSpc>
                <a:spcPct val="115000"/>
              </a:lnSpc>
              <a:buNone/>
            </a:pPr>
            <a:r>
              <a:rPr lang="ar-SA" sz="2400" dirty="0" smtClean="0">
                <a:latin typeface="Times New Roman"/>
                <a:ea typeface="Times New Roman"/>
                <a:cs typeface="2  Nazanin"/>
              </a:rPr>
              <a:t>رأيتُ </a:t>
            </a:r>
            <a:r>
              <a:rPr lang="ar-SA" sz="2400" u="sng" dirty="0" smtClean="0">
                <a:latin typeface="Times New Roman"/>
                <a:ea typeface="Times New Roman"/>
                <a:cs typeface="2  Nazanin"/>
              </a:rPr>
              <a:t> غزالةً </a:t>
            </a:r>
            <a:r>
              <a:rPr lang="ar-SA" sz="2400" dirty="0" smtClean="0">
                <a:latin typeface="Times New Roman"/>
                <a:ea typeface="Times New Roman"/>
                <a:cs typeface="2  Nazanin"/>
              </a:rPr>
              <a:t> فِى  </a:t>
            </a:r>
            <a:r>
              <a:rPr lang="ar-SA" sz="2400" u="sng" dirty="0" smtClean="0">
                <a:latin typeface="Times New Roman"/>
                <a:ea typeface="Times New Roman"/>
                <a:cs typeface="2  Nazanin"/>
              </a:rPr>
              <a:t> غابةٍ</a:t>
            </a:r>
            <a:r>
              <a:rPr lang="ar-SA" sz="2400" dirty="0" smtClean="0">
                <a:latin typeface="Times New Roman"/>
                <a:ea typeface="Times New Roman"/>
                <a:cs typeface="2  Nazanin"/>
              </a:rPr>
              <a:t>.  </a:t>
            </a:r>
            <a:r>
              <a:rPr lang="ar-SA" sz="2400" u="sng" dirty="0" smtClean="0">
                <a:latin typeface="Times New Roman"/>
                <a:ea typeface="Times New Roman"/>
                <a:cs typeface="2  Nazanin"/>
              </a:rPr>
              <a:t>الغزالةُ </a:t>
            </a:r>
            <a:r>
              <a:rPr lang="ar-SA" sz="2400" dirty="0" smtClean="0">
                <a:latin typeface="Times New Roman"/>
                <a:ea typeface="Times New Roman"/>
                <a:cs typeface="2  Nazanin"/>
              </a:rPr>
              <a:t> كانَتْ جميلةً و </a:t>
            </a:r>
            <a:r>
              <a:rPr lang="ar-SA" sz="2400" u="sng" dirty="0" smtClean="0">
                <a:latin typeface="Times New Roman"/>
                <a:ea typeface="Times New Roman"/>
                <a:cs typeface="2  Nazanin"/>
              </a:rPr>
              <a:t> الغابةُ</a:t>
            </a:r>
            <a:r>
              <a:rPr lang="ar-SA" sz="2400" dirty="0" smtClean="0">
                <a:latin typeface="Times New Roman"/>
                <a:ea typeface="Times New Roman"/>
                <a:cs typeface="2  Nazanin"/>
              </a:rPr>
              <a:t> كانتْ كبيرةً.</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در مثال بالا مي بينيم كه غزالةً و غابةً بار اوّل نكره (ناشناس) و بار دوم معرفه (شناخته شده) و</a:t>
            </a:r>
            <a:endParaRPr lang="fa-IR" sz="2400" dirty="0" smtClean="0">
              <a:latin typeface="Times New Roman"/>
              <a:ea typeface="Times New Roman"/>
              <a:cs typeface="2  Nazanin"/>
            </a:endParaRPr>
          </a:p>
          <a:p>
            <a:pPr algn="justLow">
              <a:lnSpc>
                <a:spcPct val="115000"/>
              </a:lnSpc>
              <a:buNone/>
            </a:pPr>
            <a:r>
              <a:rPr lang="ar-SA" sz="2400" dirty="0" smtClean="0">
                <a:latin typeface="Times New Roman"/>
                <a:ea typeface="Times New Roman"/>
                <a:cs typeface="2  Nazanin"/>
              </a:rPr>
              <a:t>داراي ال هستند.</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به اين دو جمله دقت كنيد و فرض كنيد دانش آموزي آنها را خطاب به </a:t>
            </a:r>
            <a:r>
              <a:rPr lang="ar-SA" sz="2400" dirty="0" smtClean="0">
                <a:latin typeface="Times New Roman"/>
                <a:ea typeface="Times New Roman"/>
                <a:cs typeface="Badr"/>
              </a:rPr>
              <a:t> </a:t>
            </a:r>
            <a:r>
              <a:rPr lang="ar-SA" sz="2400" dirty="0" smtClean="0">
                <a:latin typeface="Times New Roman"/>
                <a:ea typeface="Times New Roman"/>
                <a:cs typeface="2  Nazanin"/>
              </a:rPr>
              <a:t>همكلاسي اش مي</a:t>
            </a:r>
            <a:endParaRPr lang="fa-IR" sz="2400" dirty="0" smtClean="0">
              <a:latin typeface="Times New Roman"/>
              <a:ea typeface="Times New Roman"/>
              <a:cs typeface="2  Nazanin"/>
            </a:endParaRPr>
          </a:p>
          <a:p>
            <a:pPr algn="justLow">
              <a:lnSpc>
                <a:spcPct val="115000"/>
              </a:lnSpc>
              <a:buNone/>
            </a:pPr>
            <a:r>
              <a:rPr lang="ar-SA" sz="2400" dirty="0" smtClean="0">
                <a:latin typeface="Times New Roman"/>
                <a:ea typeface="Times New Roman"/>
                <a:cs typeface="2  Nazanin"/>
              </a:rPr>
              <a:t>گويد</a:t>
            </a:r>
            <a:r>
              <a:rPr lang="fa-IR" sz="2400" dirty="0" smtClean="0">
                <a:latin typeface="Times New Roman"/>
                <a:ea typeface="Times New Roman"/>
                <a:cs typeface="2  Nazanin"/>
              </a:rPr>
              <a:t>: </a:t>
            </a:r>
            <a:r>
              <a:rPr lang="ar-SA" sz="2400" dirty="0" smtClean="0">
                <a:latin typeface="Times New Roman"/>
                <a:ea typeface="Times New Roman"/>
                <a:cs typeface="2  Nazanin"/>
              </a:rPr>
              <a:t>(1- جاء معلّم</a:t>
            </a:r>
            <a:r>
              <a:rPr lang="ar-SA" sz="2400" dirty="0" smtClean="0">
                <a:solidFill>
                  <a:srgbClr val="FF0000"/>
                </a:solidFill>
                <a:latin typeface="Times New Roman"/>
                <a:ea typeface="Times New Roman"/>
                <a:cs typeface="2  Nazanin"/>
              </a:rPr>
              <a:t>ٌ</a:t>
            </a:r>
            <a:r>
              <a:rPr lang="ar-SA" sz="2400" dirty="0" smtClean="0">
                <a:latin typeface="Times New Roman"/>
                <a:ea typeface="Times New Roman"/>
                <a:cs typeface="2  Nazanin"/>
              </a:rPr>
              <a:t> 2- جاء </a:t>
            </a:r>
            <a:r>
              <a:rPr lang="ar-SA" sz="2400" dirty="0" smtClean="0">
                <a:solidFill>
                  <a:srgbClr val="FF0000"/>
                </a:solidFill>
                <a:latin typeface="Times New Roman"/>
                <a:ea typeface="Times New Roman"/>
                <a:cs typeface="2  Nazanin"/>
              </a:rPr>
              <a:t>ال</a:t>
            </a:r>
            <a:r>
              <a:rPr lang="ar-SA" sz="2400" dirty="0" smtClean="0">
                <a:latin typeface="Times New Roman"/>
                <a:ea typeface="Times New Roman"/>
                <a:cs typeface="2  Nazanin"/>
              </a:rPr>
              <a:t>معلّم</a:t>
            </a:r>
            <a:r>
              <a:rPr lang="ar-SA" sz="2400" dirty="0" smtClean="0">
                <a:solidFill>
                  <a:srgbClr val="FF0000"/>
                </a:solidFill>
                <a:latin typeface="Times New Roman"/>
                <a:ea typeface="Times New Roman"/>
                <a:cs typeface="2  Nazanin"/>
              </a:rPr>
              <a:t>ُ</a:t>
            </a:r>
            <a:r>
              <a:rPr lang="ar-SA" sz="2400" dirty="0" smtClean="0">
                <a:latin typeface="Times New Roman"/>
                <a:ea typeface="Times New Roman"/>
                <a:cs typeface="2  Nazanin"/>
              </a:rPr>
              <a:t>)</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1- جاء معلّمٌ :يعني معلّمي آمد. </a:t>
            </a:r>
            <a:r>
              <a:rPr lang="fa-IR" sz="2400" dirty="0" smtClean="0">
                <a:latin typeface="Times New Roman"/>
                <a:ea typeface="Times New Roman"/>
                <a:cs typeface="2  Nazanin"/>
              </a:rPr>
              <a:t>(</a:t>
            </a:r>
            <a:r>
              <a:rPr lang="ar-SA" sz="2400" dirty="0" smtClean="0">
                <a:latin typeface="Times New Roman"/>
                <a:ea typeface="Times New Roman"/>
                <a:cs typeface="2  Nazanin"/>
              </a:rPr>
              <a:t>معلّمي كه گوينده و شنونده او را نمي شناسند.</a:t>
            </a:r>
            <a:r>
              <a:rPr lang="fa-IR" sz="2400" dirty="0" smtClean="0">
                <a:latin typeface="Times New Roman"/>
                <a:ea typeface="Times New Roman"/>
                <a:cs typeface="2  Nazanin"/>
              </a:rPr>
              <a:t>)</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2- جاء المعلّمٌ: يعني معلّم آمد. </a:t>
            </a:r>
            <a:r>
              <a:rPr lang="fa-IR" sz="2400" dirty="0" smtClean="0">
                <a:latin typeface="Times New Roman"/>
                <a:ea typeface="Times New Roman"/>
                <a:cs typeface="2  Nazanin"/>
              </a:rPr>
              <a:t>(</a:t>
            </a:r>
            <a:r>
              <a:rPr lang="ar-SA" sz="2400" dirty="0" smtClean="0">
                <a:latin typeface="Times New Roman"/>
                <a:ea typeface="Times New Roman"/>
                <a:cs typeface="2  Nazanin"/>
              </a:rPr>
              <a:t> معلّمي كه هم گوينده و هم شنونده او را مي شناسند.</a:t>
            </a:r>
            <a:r>
              <a:rPr lang="fa-IR" sz="2400" dirty="0" smtClean="0">
                <a:latin typeface="Times New Roman"/>
                <a:ea typeface="Times New Roman"/>
                <a:cs typeface="2  Nazanin"/>
              </a:rPr>
              <a:t>)</a:t>
            </a:r>
            <a:endParaRPr lang="en-US" sz="2400" dirty="0" smtClean="0">
              <a:latin typeface="Calibri"/>
              <a:ea typeface="Calibri"/>
              <a:cs typeface="Arial"/>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59</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500"/>
                                        <p:tgtEl>
                                          <p:spTgt spid="3">
                                            <p:txEl>
                                              <p:pRg st="8" end="8"/>
                                            </p:txEl>
                                          </p:spTgt>
                                        </p:tgtEl>
                                      </p:cBhvr>
                                    </p:animEffec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64" fill="hold">
                            <p:stCondLst>
                              <p:cond delay="5500"/>
                            </p:stCondLst>
                            <p:childTnLst>
                              <p:par>
                                <p:cTn id="65" presetID="47" presetClass="entr" presetSubtype="0" fill="hold" grpId="0" nodeType="after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Effect transition="in" filter="fade">
                                      <p:cBhvr>
                                        <p:cTn id="67" dur="500"/>
                                        <p:tgtEl>
                                          <p:spTgt spid="3">
                                            <p:txEl>
                                              <p:pRg st="9" end="9"/>
                                            </p:txEl>
                                          </p:spTgt>
                                        </p:tgtEl>
                                      </p:cBhvr>
                                    </p:animEffect>
                                    <p:anim calcmode="lin" valueType="num">
                                      <p:cBhvr>
                                        <p:cTn id="6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9"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اول (جهت ها)</a:t>
            </a:r>
            <a:endParaRPr lang="fa-IR" sz="4400" dirty="0">
              <a:cs typeface="Homa" pitchFamily="2" charset="-78"/>
            </a:endParaRPr>
          </a:p>
        </p:txBody>
      </p:sp>
      <p:sp>
        <p:nvSpPr>
          <p:cNvPr id="3" name="Content Placeholder 2"/>
          <p:cNvSpPr>
            <a:spLocks noGrp="1"/>
          </p:cNvSpPr>
          <p:nvPr>
            <p:ph idx="1"/>
          </p:nvPr>
        </p:nvSpPr>
        <p:spPr>
          <a:xfrm>
            <a:off x="304800" y="1554162"/>
            <a:ext cx="8686800" cy="5303838"/>
          </a:xfrm>
        </p:spPr>
        <p:txBody>
          <a:bodyPr>
            <a:normAutofit fontScale="85000" lnSpcReduction="20000"/>
          </a:bodyPr>
          <a:lstStyle/>
          <a:p>
            <a:pPr>
              <a:buNone/>
            </a:pPr>
            <a:r>
              <a:rPr lang="ar-SA" dirty="0" smtClean="0">
                <a:solidFill>
                  <a:srgbClr val="1C11FF"/>
                </a:solidFill>
                <a:cs typeface="Nazanin"/>
              </a:rPr>
              <a:t>مستقبل</a:t>
            </a:r>
            <a:endParaRPr lang="en-US" dirty="0" smtClean="0">
              <a:solidFill>
                <a:srgbClr val="1C11FF"/>
              </a:solidFill>
              <a:cs typeface="Nazanin"/>
            </a:endParaRPr>
          </a:p>
          <a:p>
            <a:pPr>
              <a:buNone/>
            </a:pPr>
            <a:r>
              <a:rPr lang="ar-SA" dirty="0" smtClean="0">
                <a:cs typeface="Nazanin"/>
              </a:rPr>
              <a:t>مستقبل چگونه ساخته مي شد؟ با افزودن « سَـ » يا « سَوفَ» بر سر مضارع، معادلِ فعل مستقبل در </a:t>
            </a:r>
            <a:endParaRPr lang="fa-IR" dirty="0" smtClean="0">
              <a:cs typeface="Nazanin"/>
            </a:endParaRPr>
          </a:p>
          <a:p>
            <a:pPr>
              <a:buNone/>
            </a:pPr>
            <a:r>
              <a:rPr lang="ar-SA" dirty="0" smtClean="0">
                <a:cs typeface="Nazanin"/>
              </a:rPr>
              <a:t>فارسي درست مي شود.   سـ  ، سوف</a:t>
            </a:r>
            <a:endParaRPr lang="en-US" dirty="0" smtClean="0">
              <a:cs typeface="Nazanin"/>
            </a:endParaRPr>
          </a:p>
          <a:p>
            <a:pPr>
              <a:buNone/>
            </a:pPr>
            <a:r>
              <a:rPr lang="ar-SA" dirty="0" smtClean="0">
                <a:cs typeface="Nazanin"/>
              </a:rPr>
              <a:t>يَسْمَعُ: مي شنود 	سَيَسْمَعُ يا سَوفَ يسمَعُ: خواهد شنيد.</a:t>
            </a:r>
            <a:endParaRPr lang="en-US" dirty="0" smtClean="0">
              <a:cs typeface="Nazanin"/>
            </a:endParaRPr>
          </a:p>
          <a:p>
            <a:pPr>
              <a:buNone/>
            </a:pPr>
            <a:r>
              <a:rPr lang="ar-SA" dirty="0" smtClean="0">
                <a:solidFill>
                  <a:srgbClr val="1C11FF"/>
                </a:solidFill>
                <a:cs typeface="Nazanin"/>
              </a:rPr>
              <a:t>فعل نهي</a:t>
            </a:r>
            <a:endParaRPr lang="en-US" dirty="0" smtClean="0">
              <a:solidFill>
                <a:srgbClr val="1C11FF"/>
              </a:solidFill>
              <a:cs typeface="Nazanin"/>
            </a:endParaRPr>
          </a:p>
          <a:p>
            <a:pPr>
              <a:buNone/>
            </a:pPr>
            <a:r>
              <a:rPr lang="ar-SA" dirty="0" smtClean="0">
                <a:cs typeface="Nazanin"/>
              </a:rPr>
              <a:t>به نحوه ساختن فعل نهي توجّه  كنيد:</a:t>
            </a:r>
            <a:endParaRPr lang="en-US" dirty="0" smtClean="0">
              <a:cs typeface="Nazanin"/>
            </a:endParaRPr>
          </a:p>
          <a:p>
            <a:pPr>
              <a:buNone/>
            </a:pPr>
            <a:r>
              <a:rPr lang="ar-SA" dirty="0" smtClean="0">
                <a:cs typeface="Nazanin"/>
              </a:rPr>
              <a:t>تَذْهَبُ			لا تذهَبُ			لا تذهَبْ</a:t>
            </a:r>
            <a:endParaRPr lang="en-US" dirty="0" smtClean="0">
              <a:cs typeface="Nazanin"/>
            </a:endParaRPr>
          </a:p>
          <a:p>
            <a:pPr>
              <a:buNone/>
            </a:pPr>
            <a:r>
              <a:rPr lang="ar-SA" dirty="0" smtClean="0">
                <a:cs typeface="Nazanin"/>
              </a:rPr>
              <a:t>تَخرُجانِ			لا تخرُجانِ			لا تخرُجا</a:t>
            </a:r>
            <a:endParaRPr lang="en-US" dirty="0" smtClean="0">
              <a:cs typeface="Nazanin"/>
            </a:endParaRPr>
          </a:p>
          <a:p>
            <a:pPr>
              <a:buNone/>
            </a:pPr>
            <a:r>
              <a:rPr lang="ar-SA" dirty="0" smtClean="0">
                <a:cs typeface="Nazanin"/>
              </a:rPr>
              <a:t>تَدخُلونَ			لا تدخُلونَ		</a:t>
            </a:r>
            <a:r>
              <a:rPr lang="fa-IR" dirty="0" smtClean="0">
                <a:cs typeface="Nazanin"/>
              </a:rPr>
              <a:t>	</a:t>
            </a:r>
            <a:r>
              <a:rPr lang="ar-SA" dirty="0" smtClean="0">
                <a:cs typeface="Nazanin"/>
              </a:rPr>
              <a:t>لا تدخُلوا</a:t>
            </a:r>
            <a:endParaRPr lang="en-US" dirty="0" smtClean="0">
              <a:cs typeface="Nazanin"/>
            </a:endParaRPr>
          </a:p>
          <a:p>
            <a:pPr>
              <a:buNone/>
            </a:pPr>
            <a:r>
              <a:rPr lang="ar-SA" dirty="0" smtClean="0">
                <a:cs typeface="Nazanin"/>
              </a:rPr>
              <a:t>تَجلِسينَ			لا </a:t>
            </a:r>
            <a:r>
              <a:rPr lang="fa-IR" dirty="0" smtClean="0">
                <a:cs typeface="Nazanin"/>
              </a:rPr>
              <a:t>تجلِسيـ</a:t>
            </a:r>
            <a:r>
              <a:rPr lang="ar-SA" dirty="0" smtClean="0">
                <a:cs typeface="Nazanin"/>
              </a:rPr>
              <a:t>ن	</a:t>
            </a:r>
            <a:r>
              <a:rPr lang="fa-IR" dirty="0" smtClean="0">
                <a:cs typeface="Nazanin"/>
              </a:rPr>
              <a:t>		</a:t>
            </a:r>
            <a:r>
              <a:rPr lang="ar-SA" dirty="0" smtClean="0">
                <a:cs typeface="Nazanin"/>
              </a:rPr>
              <a:t>لا تجلِسى</a:t>
            </a:r>
            <a:endParaRPr lang="en-US" dirty="0" smtClean="0">
              <a:cs typeface="Nazanin"/>
            </a:endParaRPr>
          </a:p>
          <a:p>
            <a:pPr>
              <a:buNone/>
            </a:pPr>
            <a:r>
              <a:rPr lang="ar-SA" dirty="0" smtClean="0">
                <a:cs typeface="Nazanin"/>
              </a:rPr>
              <a:t>تَقطَعانِ			لا تقطَعانِ		</a:t>
            </a:r>
            <a:r>
              <a:rPr lang="fa-IR" dirty="0" smtClean="0">
                <a:cs typeface="Nazanin"/>
              </a:rPr>
              <a:t>	</a:t>
            </a:r>
            <a:r>
              <a:rPr lang="ar-SA" dirty="0" smtClean="0">
                <a:cs typeface="Nazanin"/>
              </a:rPr>
              <a:t>لا تقطَعا</a:t>
            </a:r>
            <a:endParaRPr lang="en-US" dirty="0" smtClean="0">
              <a:cs typeface="Nazanin"/>
            </a:endParaRPr>
          </a:p>
          <a:p>
            <a:pPr>
              <a:buNone/>
            </a:pPr>
            <a:r>
              <a:rPr lang="ar-SA" dirty="0" smtClean="0">
                <a:cs typeface="Nazanin"/>
              </a:rPr>
              <a:t>تَكْتُبْنَ			لا تكتُبْنَ			لا تكتُبْنَ</a:t>
            </a:r>
            <a:endParaRPr lang="en-US" dirty="0" smtClean="0">
              <a:cs typeface="Nazanin"/>
            </a:endParaRPr>
          </a:p>
          <a:p>
            <a:pPr>
              <a:buNone/>
            </a:pPr>
            <a:endParaRPr lang="fa-IR" dirty="0">
              <a:cs typeface="Nazanin"/>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6</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500"/>
                                        <p:tgtEl>
                                          <p:spTgt spid="3">
                                            <p:txEl>
                                              <p:pRg st="8" end="8"/>
                                            </p:txEl>
                                          </p:spTgt>
                                        </p:tgtEl>
                                      </p:cBhvr>
                                    </p:animEffec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64" fill="hold">
                            <p:stCondLst>
                              <p:cond delay="5500"/>
                            </p:stCondLst>
                            <p:childTnLst>
                              <p:par>
                                <p:cTn id="65" presetID="47" presetClass="entr" presetSubtype="0" fill="hold" grpId="0" nodeType="after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Effect transition="in" filter="fade">
                                      <p:cBhvr>
                                        <p:cTn id="67" dur="500"/>
                                        <p:tgtEl>
                                          <p:spTgt spid="3">
                                            <p:txEl>
                                              <p:pRg st="9" end="9"/>
                                            </p:txEl>
                                          </p:spTgt>
                                        </p:tgtEl>
                                      </p:cBhvr>
                                    </p:animEffect>
                                    <p:anim calcmode="lin" valueType="num">
                                      <p:cBhvr>
                                        <p:cTn id="6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9"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70" fill="hold">
                            <p:stCondLst>
                              <p:cond delay="6000"/>
                            </p:stCondLst>
                            <p:childTnLst>
                              <p:par>
                                <p:cTn id="71" presetID="47" presetClass="entr" presetSubtype="0" fill="hold" grpId="0" nodeType="after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Effect transition="in" filter="fade">
                                      <p:cBhvr>
                                        <p:cTn id="73" dur="500"/>
                                        <p:tgtEl>
                                          <p:spTgt spid="3">
                                            <p:txEl>
                                              <p:pRg st="10" end="10"/>
                                            </p:txEl>
                                          </p:spTgt>
                                        </p:tgtEl>
                                      </p:cBhvr>
                                    </p:animEffect>
                                    <p:anim calcmode="lin" valueType="num">
                                      <p:cBhvr>
                                        <p:cTn id="74"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5" dur="5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par>
                          <p:cTn id="76" fill="hold">
                            <p:stCondLst>
                              <p:cond delay="6500"/>
                            </p:stCondLst>
                            <p:childTnLst>
                              <p:par>
                                <p:cTn id="77" presetID="47" presetClass="entr" presetSubtype="0" fill="hold" grpId="0" nodeType="after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Effect transition="in" filter="fade">
                                      <p:cBhvr>
                                        <p:cTn id="79" dur="500"/>
                                        <p:tgtEl>
                                          <p:spTgt spid="3">
                                            <p:txEl>
                                              <p:pRg st="11" end="11"/>
                                            </p:txEl>
                                          </p:spTgt>
                                        </p:tgtEl>
                                      </p:cBhvr>
                                    </p:animEffect>
                                    <p:anim calcmode="lin" valueType="num">
                                      <p:cBhvr>
                                        <p:cTn id="80"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81" dur="5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نهم</a:t>
            </a:r>
            <a:endParaRPr lang="fa-IR" sz="4400" dirty="0">
              <a:cs typeface="Homa" pitchFamily="2" charset="-78"/>
            </a:endParaRPr>
          </a:p>
        </p:txBody>
      </p:sp>
      <p:sp>
        <p:nvSpPr>
          <p:cNvPr id="3" name="Content Placeholder 2"/>
          <p:cNvSpPr>
            <a:spLocks noGrp="1"/>
          </p:cNvSpPr>
          <p:nvPr>
            <p:ph idx="1"/>
          </p:nvPr>
        </p:nvSpPr>
        <p:spPr>
          <a:xfrm>
            <a:off x="304800" y="1357298"/>
            <a:ext cx="8686800" cy="4803796"/>
          </a:xfrm>
        </p:spPr>
        <p:txBody>
          <a:bodyPr>
            <a:noAutofit/>
          </a:bodyPr>
          <a:lstStyle/>
          <a:p>
            <a:pPr algn="justLow">
              <a:lnSpc>
                <a:spcPct val="115000"/>
              </a:lnSpc>
              <a:buNone/>
            </a:pPr>
            <a:r>
              <a:rPr lang="ar-SA" sz="2400" dirty="0" smtClean="0">
                <a:latin typeface="Times New Roman"/>
                <a:ea typeface="Times New Roman"/>
                <a:cs typeface="2  Nazanin"/>
              </a:rPr>
              <a:t>در درس نهم چندين مطلب را ياد مي گيريم</a:t>
            </a:r>
            <a:r>
              <a:rPr lang="fa-IR" sz="2400" dirty="0" smtClean="0">
                <a:latin typeface="Times New Roman"/>
                <a:ea typeface="Times New Roman"/>
                <a:cs typeface="2  Nazanin"/>
              </a:rPr>
              <a:t>:</a:t>
            </a:r>
            <a:endParaRPr lang="en-US" sz="2400" dirty="0" smtClean="0">
              <a:latin typeface="Calibri"/>
              <a:ea typeface="Calibri"/>
              <a:cs typeface="Arial"/>
            </a:endParaRPr>
          </a:p>
          <a:p>
            <a:pPr>
              <a:lnSpc>
                <a:spcPct val="115000"/>
              </a:lnSpc>
              <a:buNone/>
            </a:pPr>
            <a:r>
              <a:rPr lang="ar-SA" sz="2400" dirty="0" smtClean="0">
                <a:solidFill>
                  <a:srgbClr val="FF0000"/>
                </a:solidFill>
                <a:latin typeface="Times New Roman"/>
                <a:ea typeface="Times New Roman"/>
                <a:cs typeface="2  Nazanin"/>
              </a:rPr>
              <a:t>1- انواع فاعل</a:t>
            </a:r>
            <a:r>
              <a:rPr lang="fa-IR" sz="2400" dirty="0" smtClean="0">
                <a:solidFill>
                  <a:srgbClr val="FF0000"/>
                </a:solidFill>
                <a:latin typeface="Times New Roman"/>
                <a:ea typeface="Times New Roman"/>
                <a:cs typeface="Badr"/>
              </a:rPr>
              <a:t>    </a:t>
            </a:r>
            <a:r>
              <a:rPr lang="fa-IR" sz="2400" dirty="0" smtClean="0">
                <a:solidFill>
                  <a:srgbClr val="FF0000"/>
                </a:solidFill>
                <a:latin typeface="Times New Roman"/>
                <a:ea typeface="Times New Roman"/>
                <a:cs typeface="2  Nazanin"/>
              </a:rPr>
              <a:t> </a:t>
            </a:r>
            <a:r>
              <a:rPr lang="ar-SA" sz="2400" dirty="0" smtClean="0">
                <a:solidFill>
                  <a:srgbClr val="FF0000"/>
                </a:solidFill>
                <a:latin typeface="Times New Roman"/>
                <a:ea typeface="Times New Roman"/>
                <a:cs typeface="2  Nazanin"/>
              </a:rPr>
              <a:t>2- شناخت فعل لازم و متعدّي</a:t>
            </a:r>
            <a:r>
              <a:rPr lang="fa-IR" sz="2400" dirty="0" smtClean="0">
                <a:solidFill>
                  <a:srgbClr val="FF0000"/>
                </a:solidFill>
                <a:latin typeface="Times New Roman"/>
                <a:ea typeface="Times New Roman"/>
                <a:cs typeface="2  Nazanin"/>
              </a:rPr>
              <a:t>    </a:t>
            </a:r>
            <a:r>
              <a:rPr lang="ar-SA" sz="2400" dirty="0" smtClean="0">
                <a:solidFill>
                  <a:srgbClr val="FF0000"/>
                </a:solidFill>
                <a:latin typeface="Times New Roman"/>
                <a:ea typeface="Times New Roman"/>
                <a:cs typeface="2  Nazanin"/>
              </a:rPr>
              <a:t>3- جار و مجرور</a:t>
            </a:r>
            <a:r>
              <a:rPr lang="fa-IR" sz="2400" dirty="0" smtClean="0">
                <a:solidFill>
                  <a:srgbClr val="FF0000"/>
                </a:solidFill>
                <a:latin typeface="Times New Roman"/>
                <a:ea typeface="Times New Roman"/>
                <a:cs typeface="Badr"/>
              </a:rPr>
              <a:t>  </a:t>
            </a:r>
            <a:r>
              <a:rPr lang="fa-IR" sz="2400" dirty="0" smtClean="0">
                <a:solidFill>
                  <a:srgbClr val="FF0000"/>
                </a:solidFill>
                <a:latin typeface="Times New Roman"/>
                <a:ea typeface="Times New Roman"/>
                <a:cs typeface="2  Nazanin"/>
              </a:rPr>
              <a:t>     </a:t>
            </a:r>
            <a:r>
              <a:rPr lang="ar-SA" sz="2400" dirty="0" smtClean="0">
                <a:solidFill>
                  <a:srgbClr val="FF0000"/>
                </a:solidFill>
                <a:latin typeface="Times New Roman"/>
                <a:ea typeface="Times New Roman"/>
                <a:cs typeface="2  Nazanin"/>
              </a:rPr>
              <a:t>4- مفعول</a:t>
            </a:r>
            <a:endParaRPr lang="fa-IR" sz="2400" dirty="0" smtClean="0">
              <a:solidFill>
                <a:srgbClr val="FF0000"/>
              </a:solidFill>
              <a:latin typeface="Times New Roman"/>
              <a:ea typeface="Times New Roman"/>
              <a:cs typeface="2  Nazanin"/>
            </a:endParaRPr>
          </a:p>
          <a:p>
            <a:pPr>
              <a:lnSpc>
                <a:spcPct val="115000"/>
              </a:lnSpc>
              <a:buNone/>
            </a:pPr>
            <a:r>
              <a:rPr lang="fa-IR" sz="2400" dirty="0" smtClean="0">
                <a:solidFill>
                  <a:schemeClr val="tx1"/>
                </a:solidFill>
                <a:latin typeface="Times New Roman"/>
                <a:ea typeface="Calibri"/>
                <a:cs typeface="2  Nazanin"/>
              </a:rPr>
              <a:t>انواع جمله: 1- جمله فعلیه 2- جمله اسمیه </a:t>
            </a:r>
          </a:p>
          <a:p>
            <a:pPr>
              <a:buNone/>
            </a:pPr>
            <a:r>
              <a:rPr lang="ar-SA" sz="2400" dirty="0" smtClean="0">
                <a:cs typeface="2  Nazanin" pitchFamily="2" charset="-78"/>
              </a:rPr>
              <a:t>جمله فعليّه با فعل شروع مي شود. مثال:		   </a:t>
            </a:r>
            <a:r>
              <a:rPr lang="ar-SA" sz="2400" u="sng" dirty="0" smtClean="0">
                <a:cs typeface="2  Nazanin" pitchFamily="2" charset="-78"/>
              </a:rPr>
              <a:t>جاءَ </a:t>
            </a:r>
            <a:r>
              <a:rPr lang="ar-SA" sz="2400" dirty="0" smtClean="0">
                <a:cs typeface="2  Nazanin" pitchFamily="2" charset="-78"/>
              </a:rPr>
              <a:t> الربيعُ.</a:t>
            </a:r>
            <a:endParaRPr lang="en-US" sz="2400" dirty="0" smtClean="0">
              <a:cs typeface="2  Nazanin" pitchFamily="2" charset="-78"/>
            </a:endParaRPr>
          </a:p>
          <a:p>
            <a:pPr>
              <a:buNone/>
            </a:pPr>
            <a:r>
              <a:rPr lang="ar-SA" sz="2400" dirty="0" smtClean="0">
                <a:cs typeface="2  Nazanin" pitchFamily="2" charset="-78"/>
              </a:rPr>
              <a:t>جمله اسميّه  با اسم شروع مي شود. مثال:		</a:t>
            </a:r>
            <a:r>
              <a:rPr lang="ar-SA" sz="2400" u="sng" dirty="0" smtClean="0">
                <a:cs typeface="2  Nazanin" pitchFamily="2" charset="-78"/>
              </a:rPr>
              <a:t>الربيعُ </a:t>
            </a:r>
            <a:r>
              <a:rPr lang="ar-SA" sz="2400" dirty="0" smtClean="0">
                <a:cs typeface="2  Nazanin" pitchFamily="2" charset="-78"/>
              </a:rPr>
              <a:t> جاءَ.</a:t>
            </a:r>
            <a:endParaRPr lang="en-US" sz="2400" dirty="0" smtClean="0">
              <a:cs typeface="2  Nazanin" pitchFamily="2" charset="-78"/>
            </a:endParaRPr>
          </a:p>
          <a:p>
            <a:pPr>
              <a:buNone/>
            </a:pPr>
            <a:r>
              <a:rPr lang="ar-SA" sz="2400" dirty="0" smtClean="0">
                <a:cs typeface="2  Nazanin" pitchFamily="2" charset="-78"/>
              </a:rPr>
              <a:t>اجزاي جمله فعليّه 	فعل + فاعل (مرفوع) + مفعول (منصوب) + بقيه جمله</a:t>
            </a:r>
            <a:endParaRPr lang="en-US" sz="2400" dirty="0" smtClean="0">
              <a:cs typeface="2  Nazanin" pitchFamily="2" charset="-78"/>
            </a:endParaRPr>
          </a:p>
          <a:p>
            <a:pPr>
              <a:buNone/>
            </a:pPr>
            <a:r>
              <a:rPr lang="ar-SA" sz="2400" dirty="0" smtClean="0">
                <a:cs typeface="2  Nazanin" pitchFamily="2" charset="-78"/>
              </a:rPr>
              <a:t>اجزاي جمله اسميّه 	مبتدا + خبر (كه هر دو مرفوعند)</a:t>
            </a:r>
            <a:endParaRPr lang="en-US" sz="2400" dirty="0" smtClean="0">
              <a:cs typeface="2  Nazanin" pitchFamily="2" charset="-78"/>
            </a:endParaRPr>
          </a:p>
          <a:p>
            <a:pPr>
              <a:buNone/>
            </a:pPr>
            <a:r>
              <a:rPr lang="ar-SA" sz="2400" dirty="0" smtClean="0">
                <a:cs typeface="2  Nazanin" pitchFamily="2" charset="-78"/>
              </a:rPr>
              <a:t>در صيغه هاي غايب جمله ي فعليّه، هر گاه بعد از فعل، فاعل به  صورت (اسم ظاهر) باشد؛ </a:t>
            </a:r>
            <a:endParaRPr lang="fa-IR" sz="2400" dirty="0" smtClean="0">
              <a:cs typeface="2  Nazanin" pitchFamily="2" charset="-78"/>
            </a:endParaRPr>
          </a:p>
          <a:p>
            <a:pPr>
              <a:buNone/>
            </a:pPr>
            <a:r>
              <a:rPr lang="ar-SA" sz="2400" dirty="0" smtClean="0">
                <a:cs typeface="2  Nazanin" pitchFamily="2" charset="-78"/>
              </a:rPr>
              <a:t>فعل به صورت مفرد مي آيد.</a:t>
            </a:r>
            <a:endParaRPr lang="en-US" sz="2400" dirty="0" smtClean="0">
              <a:cs typeface="2  Nazanin" pitchFamily="2" charset="-78"/>
            </a:endParaRPr>
          </a:p>
          <a:p>
            <a:pPr>
              <a:buNone/>
            </a:pPr>
            <a:r>
              <a:rPr lang="ar-SA" sz="2400" u="sng" dirty="0" smtClean="0">
                <a:solidFill>
                  <a:srgbClr val="067E00"/>
                </a:solidFill>
                <a:cs typeface="2  Nazanin" pitchFamily="2" charset="-78"/>
              </a:rPr>
              <a:t>ضَحِكَ</a:t>
            </a:r>
            <a:r>
              <a:rPr lang="ar-SA" sz="2400" dirty="0" smtClean="0">
                <a:solidFill>
                  <a:srgbClr val="067E00"/>
                </a:solidFill>
                <a:cs typeface="2  Nazanin" pitchFamily="2" charset="-78"/>
              </a:rPr>
              <a:t> </a:t>
            </a:r>
            <a:r>
              <a:rPr lang="ar-SA" sz="2400" dirty="0" smtClean="0">
                <a:cs typeface="2  Nazanin" pitchFamily="2" charset="-78"/>
              </a:rPr>
              <a:t>        </a:t>
            </a:r>
            <a:r>
              <a:rPr lang="ar-SA" sz="2400" u="sng" dirty="0" smtClean="0">
                <a:solidFill>
                  <a:srgbClr val="1C11FF"/>
                </a:solidFill>
                <a:cs typeface="2  Nazanin" pitchFamily="2" charset="-78"/>
              </a:rPr>
              <a:t>الأولادُ</a:t>
            </a:r>
            <a:r>
              <a:rPr lang="ar-SA" sz="2400" dirty="0" smtClean="0">
                <a:cs typeface="2  Nazanin" pitchFamily="2" charset="-78"/>
              </a:rPr>
              <a:t> .      پسرها خنديدند.</a:t>
            </a:r>
            <a:r>
              <a:rPr lang="ar-SA" sz="2400" dirty="0" smtClean="0">
                <a:solidFill>
                  <a:srgbClr val="067E00"/>
                </a:solidFill>
                <a:cs typeface="2  Nazanin" pitchFamily="2" charset="-78"/>
              </a:rPr>
              <a:t> </a:t>
            </a:r>
            <a:r>
              <a:rPr lang="ar-SA" sz="2400" u="sng" dirty="0" smtClean="0">
                <a:solidFill>
                  <a:srgbClr val="067E00"/>
                </a:solidFill>
                <a:cs typeface="2  Nazanin" pitchFamily="2" charset="-78"/>
              </a:rPr>
              <a:t>ضَحِكَت</a:t>
            </a:r>
            <a:r>
              <a:rPr lang="ar-SA" sz="2400" dirty="0" smtClean="0">
                <a:solidFill>
                  <a:srgbClr val="067E00"/>
                </a:solidFill>
                <a:cs typeface="2  Nazanin" pitchFamily="2" charset="-78"/>
              </a:rPr>
              <a:t>     </a:t>
            </a:r>
            <a:r>
              <a:rPr lang="ar-SA" sz="2400" dirty="0" smtClean="0">
                <a:solidFill>
                  <a:srgbClr val="1C11FF"/>
                </a:solidFill>
                <a:cs typeface="2  Nazanin" pitchFamily="2" charset="-78"/>
              </a:rPr>
              <a:t> </a:t>
            </a:r>
            <a:r>
              <a:rPr lang="ar-SA" sz="2400" u="sng" dirty="0" smtClean="0">
                <a:solidFill>
                  <a:srgbClr val="1C11FF"/>
                </a:solidFill>
                <a:cs typeface="2  Nazanin" pitchFamily="2" charset="-78"/>
              </a:rPr>
              <a:t>البَناتُ</a:t>
            </a:r>
            <a:r>
              <a:rPr lang="ar-SA" sz="2400" dirty="0" smtClean="0">
                <a:solidFill>
                  <a:srgbClr val="1C11FF"/>
                </a:solidFill>
                <a:cs typeface="2  Nazanin" pitchFamily="2" charset="-78"/>
              </a:rPr>
              <a:t>  </a:t>
            </a:r>
            <a:r>
              <a:rPr lang="ar-SA" sz="2400" dirty="0" smtClean="0">
                <a:cs typeface="2  Nazanin" pitchFamily="2" charset="-78"/>
              </a:rPr>
              <a:t>.        دخترها خنديدند.</a:t>
            </a:r>
            <a:endParaRPr lang="en-US" sz="2400" dirty="0" smtClean="0">
              <a:cs typeface="2  Nazanin" pitchFamily="2" charset="-78"/>
            </a:endParaRPr>
          </a:p>
          <a:p>
            <a:pPr>
              <a:buNone/>
            </a:pPr>
            <a:r>
              <a:rPr lang="ar-SA" sz="2400" dirty="0" smtClean="0">
                <a:solidFill>
                  <a:srgbClr val="067E00"/>
                </a:solidFill>
                <a:cs typeface="2  Nazanin" pitchFamily="2" charset="-78"/>
              </a:rPr>
              <a:t>فعل مفرد  </a:t>
            </a:r>
            <a:r>
              <a:rPr lang="ar-SA" sz="2400" dirty="0" smtClean="0">
                <a:solidFill>
                  <a:srgbClr val="1C11FF"/>
                </a:solidFill>
                <a:cs typeface="2  Nazanin" pitchFamily="2" charset="-78"/>
              </a:rPr>
              <a:t>فاعل جمع</a:t>
            </a:r>
            <a:r>
              <a:rPr lang="ar-SA" sz="2400" dirty="0" smtClean="0">
                <a:cs typeface="2  Nazanin" pitchFamily="2" charset="-78"/>
              </a:rPr>
              <a:t>                        </a:t>
            </a:r>
            <a:r>
              <a:rPr lang="ar-SA" sz="2400" dirty="0" smtClean="0">
                <a:solidFill>
                  <a:srgbClr val="067E00"/>
                </a:solidFill>
                <a:cs typeface="2  Nazanin" pitchFamily="2" charset="-78"/>
              </a:rPr>
              <a:t>فعل مفرد </a:t>
            </a:r>
            <a:r>
              <a:rPr lang="fa-IR" sz="2400" dirty="0" smtClean="0">
                <a:solidFill>
                  <a:srgbClr val="067E00"/>
                </a:solidFill>
                <a:cs typeface="2  Nazanin" pitchFamily="2" charset="-78"/>
              </a:rPr>
              <a:t>  </a:t>
            </a:r>
            <a:r>
              <a:rPr lang="ar-SA" sz="2400" dirty="0" smtClean="0">
                <a:solidFill>
                  <a:srgbClr val="067E00"/>
                </a:solidFill>
                <a:cs typeface="2  Nazanin" pitchFamily="2" charset="-78"/>
              </a:rPr>
              <a:t> </a:t>
            </a:r>
            <a:r>
              <a:rPr lang="ar-SA" sz="2400" dirty="0" smtClean="0">
                <a:solidFill>
                  <a:srgbClr val="1C11FF"/>
                </a:solidFill>
                <a:cs typeface="2  Nazanin" pitchFamily="2" charset="-78"/>
              </a:rPr>
              <a:t>فاعل جمع</a:t>
            </a:r>
            <a:endParaRPr lang="en-US" sz="2400" dirty="0" smtClean="0">
              <a:solidFill>
                <a:srgbClr val="1C11FF"/>
              </a:solidFill>
              <a:cs typeface="2  Nazanin" pitchFamily="2" charset="-78"/>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60</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500"/>
                                        <p:tgtEl>
                                          <p:spTgt spid="3">
                                            <p:txEl>
                                              <p:pRg st="8" end="8"/>
                                            </p:txEl>
                                          </p:spTgt>
                                        </p:tgtEl>
                                      </p:cBhvr>
                                    </p:animEffec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64" fill="hold">
                            <p:stCondLst>
                              <p:cond delay="5500"/>
                            </p:stCondLst>
                            <p:childTnLst>
                              <p:par>
                                <p:cTn id="65" presetID="47" presetClass="entr" presetSubtype="0" fill="hold" grpId="0" nodeType="after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Effect transition="in" filter="fade">
                                      <p:cBhvr>
                                        <p:cTn id="67" dur="500"/>
                                        <p:tgtEl>
                                          <p:spTgt spid="3">
                                            <p:txEl>
                                              <p:pRg st="9" end="9"/>
                                            </p:txEl>
                                          </p:spTgt>
                                        </p:tgtEl>
                                      </p:cBhvr>
                                    </p:animEffect>
                                    <p:anim calcmode="lin" valueType="num">
                                      <p:cBhvr>
                                        <p:cTn id="6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9"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70" fill="hold">
                            <p:stCondLst>
                              <p:cond delay="6000"/>
                            </p:stCondLst>
                            <p:childTnLst>
                              <p:par>
                                <p:cTn id="71" presetID="47" presetClass="entr" presetSubtype="0" fill="hold" grpId="0" nodeType="after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Effect transition="in" filter="fade">
                                      <p:cBhvr>
                                        <p:cTn id="73" dur="500"/>
                                        <p:tgtEl>
                                          <p:spTgt spid="3">
                                            <p:txEl>
                                              <p:pRg st="10" end="10"/>
                                            </p:txEl>
                                          </p:spTgt>
                                        </p:tgtEl>
                                      </p:cBhvr>
                                    </p:animEffect>
                                    <p:anim calcmode="lin" valueType="num">
                                      <p:cBhvr>
                                        <p:cTn id="74"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5" dur="5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نهم</a:t>
            </a:r>
            <a:endParaRPr lang="fa-IR" sz="4400" dirty="0">
              <a:cs typeface="Homa" pitchFamily="2" charset="-78"/>
            </a:endParaRPr>
          </a:p>
        </p:txBody>
      </p:sp>
      <p:sp>
        <p:nvSpPr>
          <p:cNvPr id="3" name="Content Placeholder 2"/>
          <p:cNvSpPr>
            <a:spLocks noGrp="1"/>
          </p:cNvSpPr>
          <p:nvPr>
            <p:ph idx="1"/>
          </p:nvPr>
        </p:nvSpPr>
        <p:spPr>
          <a:xfrm>
            <a:off x="214282" y="1554162"/>
            <a:ext cx="8777318" cy="4525963"/>
          </a:xfrm>
        </p:spPr>
        <p:txBody>
          <a:bodyPr>
            <a:normAutofit/>
          </a:bodyPr>
          <a:lstStyle/>
          <a:p>
            <a:pPr>
              <a:buNone/>
            </a:pPr>
            <a:r>
              <a:rPr lang="ar-SA" sz="2400" dirty="0" smtClean="0">
                <a:solidFill>
                  <a:srgbClr val="C00000"/>
                </a:solidFill>
                <a:cs typeface="2  Nazanin" pitchFamily="2" charset="-78"/>
              </a:rPr>
              <a:t>آيا اگر بعد از فعل</a:t>
            </a:r>
            <a:r>
              <a:rPr lang="fa-IR" sz="2400" dirty="0" smtClean="0">
                <a:solidFill>
                  <a:srgbClr val="C00000"/>
                </a:solidFill>
                <a:cs typeface="2  Nazanin" pitchFamily="2" charset="-78"/>
              </a:rPr>
              <a:t>،</a:t>
            </a:r>
            <a:r>
              <a:rPr lang="ar-SA" sz="2400" dirty="0" smtClean="0">
                <a:solidFill>
                  <a:srgbClr val="C00000"/>
                </a:solidFill>
                <a:cs typeface="2  Nazanin" pitchFamily="2" charset="-78"/>
              </a:rPr>
              <a:t> فاعل نيامد باز هم فعل به صورت مفرد مي آيد؟</a:t>
            </a:r>
            <a:endParaRPr lang="en-US" sz="2400" dirty="0" smtClean="0">
              <a:solidFill>
                <a:srgbClr val="C00000"/>
              </a:solidFill>
              <a:cs typeface="2  Nazanin" pitchFamily="2" charset="-78"/>
            </a:endParaRPr>
          </a:p>
          <a:p>
            <a:pPr>
              <a:buNone/>
            </a:pPr>
            <a:r>
              <a:rPr lang="ar-SA" sz="2400" dirty="0" smtClean="0">
                <a:cs typeface="2  Nazanin" pitchFamily="2" charset="-78"/>
              </a:rPr>
              <a:t>خير طبيعي است كه چنانچه بعد از فعل، فاعل به صورت اسم ظاهر نيايد؛ اين نكته صِدقْ نمي</a:t>
            </a:r>
            <a:endParaRPr lang="fa-IR" sz="2400" dirty="0" smtClean="0">
              <a:cs typeface="2  Nazanin" pitchFamily="2" charset="-78"/>
            </a:endParaRPr>
          </a:p>
          <a:p>
            <a:pPr>
              <a:buNone/>
            </a:pPr>
            <a:r>
              <a:rPr lang="ar-SA" sz="2400" dirty="0" smtClean="0">
                <a:cs typeface="2  Nazanin" pitchFamily="2" charset="-78"/>
              </a:rPr>
              <a:t>كند. </a:t>
            </a:r>
            <a:r>
              <a:rPr lang="ar-SA" sz="2400" dirty="0" smtClean="0">
                <a:solidFill>
                  <a:srgbClr val="FF0000"/>
                </a:solidFill>
                <a:cs typeface="2  Nazanin" pitchFamily="2" charset="-78"/>
              </a:rPr>
              <a:t>مثال: </a:t>
            </a:r>
            <a:endParaRPr lang="en-US" sz="2400" dirty="0" smtClean="0">
              <a:solidFill>
                <a:srgbClr val="FF0000"/>
              </a:solidFill>
              <a:cs typeface="2  Nazanin" pitchFamily="2" charset="-78"/>
            </a:endParaRPr>
          </a:p>
          <a:p>
            <a:pPr>
              <a:buNone/>
            </a:pPr>
            <a:r>
              <a:rPr lang="ar-SA" sz="2400" dirty="0" smtClean="0">
                <a:cs typeface="2  Nazanin" pitchFamily="2" charset="-78"/>
              </a:rPr>
              <a:t>يذهَبونَ إلي المدارس</a:t>
            </a:r>
            <a:r>
              <a:rPr lang="fa-IR" sz="2400" dirty="0" smtClean="0">
                <a:cs typeface="2  Nazanin" pitchFamily="2" charset="-78"/>
              </a:rPr>
              <a:t>: </a:t>
            </a:r>
            <a:r>
              <a:rPr lang="ar-SA" sz="2400" dirty="0" smtClean="0">
                <a:cs typeface="2  Nazanin" pitchFamily="2" charset="-78"/>
              </a:rPr>
              <a:t>به مدارس مي روند.     ضَحِكوا بِصَوتٍ مرتفع</a:t>
            </a:r>
            <a:r>
              <a:rPr lang="fa-IR" sz="2400" dirty="0" smtClean="0">
                <a:cs typeface="2  Nazanin" pitchFamily="2" charset="-78"/>
              </a:rPr>
              <a:t>:</a:t>
            </a:r>
            <a:r>
              <a:rPr lang="ar-SA" sz="2400" dirty="0" smtClean="0">
                <a:cs typeface="2  Nazanin" pitchFamily="2" charset="-78"/>
              </a:rPr>
              <a:t> 	با صداي بلند خنديدند.</a:t>
            </a:r>
            <a:endParaRPr lang="fa-IR" sz="2400" dirty="0" smtClean="0">
              <a:cs typeface="2  Nazanin" pitchFamily="2" charset="-78"/>
            </a:endParaRPr>
          </a:p>
          <a:p>
            <a:pPr>
              <a:buNone/>
            </a:pPr>
            <a:r>
              <a:rPr lang="fa-IR" sz="2400" dirty="0" smtClean="0">
                <a:cs typeface="2  Nazanin" pitchFamily="2" charset="-78"/>
              </a:rPr>
              <a:t>انواع فاعل: 1- اسم ظاهر 2- ضمیر بارز 3- ضمیر مستتر </a:t>
            </a:r>
          </a:p>
          <a:p>
            <a:pPr>
              <a:lnSpc>
                <a:spcPct val="115000"/>
              </a:lnSpc>
              <a:buNone/>
            </a:pPr>
            <a:r>
              <a:rPr lang="ar-SA" sz="2400" dirty="0" smtClean="0">
                <a:solidFill>
                  <a:srgbClr val="1C11FF"/>
                </a:solidFill>
                <a:latin typeface="Times New Roman"/>
                <a:ea typeface="Times New Roman"/>
                <a:cs typeface="2  Nazanin"/>
              </a:rPr>
              <a:t>اسم ظاهر </a:t>
            </a:r>
            <a:r>
              <a:rPr lang="ar-SA" sz="2400" dirty="0" smtClean="0">
                <a:latin typeface="Times New Roman"/>
                <a:ea typeface="Times New Roman"/>
                <a:cs typeface="2  Nazanin"/>
              </a:rPr>
              <a:t>به فاعلي مي گويند كه كلمه مستقلّي باشد. </a:t>
            </a:r>
            <a:endParaRPr lang="fa-IR" sz="2400" dirty="0" smtClean="0">
              <a:latin typeface="Times New Roman"/>
              <a:ea typeface="Times New Roman"/>
              <a:cs typeface="2  Nazanin"/>
            </a:endParaRPr>
          </a:p>
          <a:p>
            <a:pPr>
              <a:lnSpc>
                <a:spcPct val="115000"/>
              </a:lnSpc>
              <a:buNone/>
            </a:pPr>
            <a:r>
              <a:rPr lang="ar-SA" sz="2400" dirty="0" smtClean="0">
                <a:solidFill>
                  <a:srgbClr val="FF0000"/>
                </a:solidFill>
                <a:latin typeface="Times New Roman"/>
                <a:ea typeface="Times New Roman"/>
                <a:cs typeface="2  Nazanin"/>
              </a:rPr>
              <a:t>مثال: </a:t>
            </a:r>
            <a:r>
              <a:rPr lang="ar-SA" sz="2400" dirty="0" smtClean="0">
                <a:latin typeface="Times New Roman"/>
                <a:ea typeface="Times New Roman"/>
                <a:cs typeface="2  Nazanin"/>
              </a:rPr>
              <a:t>يحصُدُ </a:t>
            </a:r>
            <a:r>
              <a:rPr lang="ar-SA" sz="2400" u="sng" dirty="0" smtClean="0">
                <a:latin typeface="Times New Roman"/>
                <a:ea typeface="Times New Roman"/>
                <a:cs typeface="2  Nazanin"/>
              </a:rPr>
              <a:t>الفلّاحُ</a:t>
            </a:r>
            <a:r>
              <a:rPr lang="ar-SA" sz="2400" dirty="0" smtClean="0">
                <a:latin typeface="Times New Roman"/>
                <a:ea typeface="Times New Roman"/>
                <a:cs typeface="2  Nazanin"/>
              </a:rPr>
              <a:t> المزرعةَ فِى</a:t>
            </a:r>
            <a:r>
              <a:rPr lang="fa-IR" sz="2400" dirty="0" smtClean="0">
                <a:latin typeface="Times New Roman"/>
                <a:ea typeface="Times New Roman"/>
                <a:cs typeface="2  Nazanin"/>
              </a:rPr>
              <a:t> </a:t>
            </a:r>
            <a:r>
              <a:rPr lang="ar-SA" sz="2400" dirty="0" smtClean="0">
                <a:latin typeface="Times New Roman"/>
                <a:ea typeface="Times New Roman"/>
                <a:cs typeface="2  Nazanin"/>
              </a:rPr>
              <a:t>الخريفِ.</a:t>
            </a:r>
            <a:endParaRPr lang="en-US" sz="1600" dirty="0" smtClean="0">
              <a:latin typeface="Calibri"/>
              <a:ea typeface="Calibri"/>
              <a:cs typeface="Arial"/>
            </a:endParaRPr>
          </a:p>
          <a:p>
            <a:pPr algn="justLow">
              <a:lnSpc>
                <a:spcPct val="115000"/>
              </a:lnSpc>
              <a:buNone/>
            </a:pPr>
            <a:r>
              <a:rPr lang="ar-SA" sz="2400" dirty="0" smtClean="0">
                <a:solidFill>
                  <a:srgbClr val="1C11FF"/>
                </a:solidFill>
                <a:latin typeface="Times New Roman"/>
                <a:ea typeface="Times New Roman"/>
                <a:cs typeface="2  Nazanin"/>
              </a:rPr>
              <a:t>ضمير بارز </a:t>
            </a:r>
            <a:r>
              <a:rPr lang="ar-SA" sz="2400" dirty="0" smtClean="0">
                <a:latin typeface="Times New Roman"/>
                <a:ea typeface="Times New Roman"/>
                <a:cs typeface="2  Nazanin"/>
              </a:rPr>
              <a:t>همان ضمير متصل فاعلي است كه در درس ششم با آن آشنا شديم. </a:t>
            </a:r>
            <a:endParaRPr lang="en-US" sz="1600" dirty="0" smtClean="0">
              <a:latin typeface="Calibri"/>
              <a:ea typeface="Calibri"/>
              <a:cs typeface="Arial"/>
            </a:endParaRPr>
          </a:p>
          <a:p>
            <a:pPr>
              <a:lnSpc>
                <a:spcPct val="115000"/>
              </a:lnSpc>
              <a:buNone/>
            </a:pPr>
            <a:r>
              <a:rPr lang="fa-IR" sz="2400" dirty="0" smtClean="0">
                <a:solidFill>
                  <a:srgbClr val="FF0000"/>
                </a:solidFill>
                <a:latin typeface="Times New Roman"/>
                <a:ea typeface="Times New Roman"/>
                <a:cs typeface="2  Nazanin"/>
              </a:rPr>
              <a:t>مثال: </a:t>
            </a:r>
            <a:r>
              <a:rPr lang="ar-SA" sz="2400" dirty="0" smtClean="0">
                <a:latin typeface="Times New Roman"/>
                <a:ea typeface="Times New Roman"/>
                <a:cs typeface="2  Nazanin"/>
              </a:rPr>
              <a:t>ذَهَب</a:t>
            </a:r>
            <a:r>
              <a:rPr lang="ar-SA" sz="2400" dirty="0" smtClean="0">
                <a:solidFill>
                  <a:srgbClr val="FF0000"/>
                </a:solidFill>
                <a:latin typeface="Times New Roman"/>
                <a:ea typeface="Times New Roman"/>
                <a:cs typeface="2  Nazanin"/>
              </a:rPr>
              <a:t>ت</a:t>
            </a:r>
            <a:r>
              <a:rPr lang="ar-SA" sz="2400" u="sng" dirty="0" smtClean="0">
                <a:solidFill>
                  <a:srgbClr val="FF0000"/>
                </a:solidFill>
                <a:latin typeface="Times New Roman"/>
                <a:ea typeface="Times New Roman"/>
                <a:cs typeface="2  Nazanin"/>
              </a:rPr>
              <a:t>ُ</a:t>
            </a:r>
            <a:r>
              <a:rPr lang="ar-SA" sz="2400" dirty="0" smtClean="0">
                <a:solidFill>
                  <a:srgbClr val="FF0000"/>
                </a:solidFill>
                <a:latin typeface="Times New Roman"/>
                <a:ea typeface="Times New Roman"/>
                <a:cs typeface="2  Nazanin"/>
              </a:rPr>
              <a:t>م</a:t>
            </a:r>
            <a:r>
              <a:rPr lang="ar-SA" sz="2400" dirty="0" smtClean="0">
                <a:latin typeface="Times New Roman"/>
                <a:ea typeface="Times New Roman"/>
                <a:cs typeface="2  Nazanin"/>
              </a:rPr>
              <a:t> عند أصدقائكم. اِرجِع</a:t>
            </a:r>
            <a:r>
              <a:rPr lang="ar-SA" sz="2400" dirty="0" smtClean="0">
                <a:solidFill>
                  <a:srgbClr val="FF0000"/>
                </a:solidFill>
                <a:latin typeface="Times New Roman"/>
                <a:ea typeface="Times New Roman"/>
                <a:cs typeface="2  Nazanin"/>
              </a:rPr>
              <a:t>و</a:t>
            </a:r>
            <a:r>
              <a:rPr lang="ar-SA" sz="2400" dirty="0" smtClean="0">
                <a:latin typeface="Times New Roman"/>
                <a:ea typeface="Times New Roman"/>
                <a:cs typeface="2  Nazanin"/>
              </a:rPr>
              <a:t>ا من المكتبة. تَخسَر</a:t>
            </a:r>
            <a:r>
              <a:rPr lang="ar-SA" sz="2400" dirty="0" smtClean="0">
                <a:solidFill>
                  <a:srgbClr val="FF0000"/>
                </a:solidFill>
                <a:latin typeface="Times New Roman"/>
                <a:ea typeface="Times New Roman"/>
                <a:cs typeface="2  Nazanin"/>
              </a:rPr>
              <a:t>ا</a:t>
            </a:r>
            <a:r>
              <a:rPr lang="ar-SA" sz="2400" dirty="0" smtClean="0">
                <a:latin typeface="Times New Roman"/>
                <a:ea typeface="Times New Roman"/>
                <a:cs typeface="2  Nazanin"/>
              </a:rPr>
              <a:t>نِ فِى  البَيع.</a:t>
            </a:r>
            <a:endParaRPr lang="en-US" sz="1600" dirty="0" smtClean="0">
              <a:latin typeface="Calibri"/>
              <a:ea typeface="Calibri"/>
              <a:cs typeface="Arial"/>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61</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500"/>
                                        <p:tgtEl>
                                          <p:spTgt spid="3">
                                            <p:txEl>
                                              <p:pRg st="8" end="8"/>
                                            </p:txEl>
                                          </p:spTgt>
                                        </p:tgtEl>
                                      </p:cBhvr>
                                    </p:animEffec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نهم</a:t>
            </a:r>
            <a:endParaRPr lang="fa-IR" sz="4400" dirty="0">
              <a:cs typeface="Homa" pitchFamily="2" charset="-78"/>
            </a:endParaRPr>
          </a:p>
        </p:txBody>
      </p:sp>
      <p:sp>
        <p:nvSpPr>
          <p:cNvPr id="3" name="Content Placeholder 2"/>
          <p:cNvSpPr>
            <a:spLocks noGrp="1"/>
          </p:cNvSpPr>
          <p:nvPr>
            <p:ph idx="1"/>
          </p:nvPr>
        </p:nvSpPr>
        <p:spPr>
          <a:xfrm>
            <a:off x="214282" y="1428736"/>
            <a:ext cx="8777318" cy="4732358"/>
          </a:xfrm>
        </p:spPr>
        <p:txBody>
          <a:bodyPr>
            <a:noAutofit/>
          </a:bodyPr>
          <a:lstStyle/>
          <a:p>
            <a:pPr>
              <a:buNone/>
            </a:pPr>
            <a:r>
              <a:rPr lang="ar-SA" sz="2400" dirty="0" smtClean="0">
                <a:cs typeface="2  Nazanin" pitchFamily="2" charset="-78"/>
              </a:rPr>
              <a:t>ضمير مستتر نيز در بعضي از صيغه ها مي باشد. </a:t>
            </a:r>
            <a:r>
              <a:rPr lang="ar-SA" sz="2400" dirty="0" smtClean="0">
                <a:solidFill>
                  <a:srgbClr val="FF0000"/>
                </a:solidFill>
                <a:cs typeface="2  Nazanin" pitchFamily="2" charset="-78"/>
              </a:rPr>
              <a:t>مثال:</a:t>
            </a:r>
            <a:endParaRPr lang="en-US" sz="2400" dirty="0" smtClean="0">
              <a:solidFill>
                <a:srgbClr val="FF0000"/>
              </a:solidFill>
              <a:cs typeface="2  Nazanin" pitchFamily="2" charset="-78"/>
            </a:endParaRPr>
          </a:p>
          <a:p>
            <a:pPr>
              <a:buNone/>
            </a:pPr>
            <a:r>
              <a:rPr lang="ar-SA" sz="2400" dirty="0" smtClean="0">
                <a:cs typeface="2  Nazanin" pitchFamily="2" charset="-78"/>
              </a:rPr>
              <a:t>كَتَبَ واجبَهُ.			كَتَبَ (هو) واجبَهُ.</a:t>
            </a:r>
            <a:endParaRPr lang="en-US" sz="2400" dirty="0" smtClean="0">
              <a:cs typeface="2  Nazanin" pitchFamily="2" charset="-78"/>
            </a:endParaRPr>
          </a:p>
          <a:p>
            <a:pPr>
              <a:buNone/>
            </a:pPr>
            <a:r>
              <a:rPr lang="ar-SA" sz="2400" dirty="0" smtClean="0">
                <a:cs typeface="2  Nazanin" pitchFamily="2" charset="-78"/>
              </a:rPr>
              <a:t>نَزَلَتْ مِن السّيارةِ.		</a:t>
            </a:r>
            <a:r>
              <a:rPr lang="fa-IR" sz="2400" dirty="0" smtClean="0">
                <a:cs typeface="2  Nazanin" pitchFamily="2" charset="-78"/>
              </a:rPr>
              <a:t>	</a:t>
            </a:r>
            <a:r>
              <a:rPr lang="ar-SA" sz="2400" dirty="0" smtClean="0">
                <a:cs typeface="2  Nazanin" pitchFamily="2" charset="-78"/>
              </a:rPr>
              <a:t>نَزَلَتْ (هىَ) مِن السّيارةِ.</a:t>
            </a:r>
            <a:endParaRPr lang="en-US" sz="2400" dirty="0" smtClean="0">
              <a:cs typeface="2  Nazanin" pitchFamily="2" charset="-78"/>
            </a:endParaRPr>
          </a:p>
          <a:p>
            <a:pPr>
              <a:buNone/>
            </a:pPr>
            <a:r>
              <a:rPr lang="ar-SA" sz="2400" dirty="0" smtClean="0">
                <a:cs typeface="2  Nazanin" pitchFamily="2" charset="-78"/>
              </a:rPr>
              <a:t>تدخُلُ فِى  غُرفتِكَ.		</a:t>
            </a:r>
            <a:r>
              <a:rPr lang="fa-IR" sz="2400" dirty="0" smtClean="0">
                <a:cs typeface="2  Nazanin" pitchFamily="2" charset="-78"/>
              </a:rPr>
              <a:t>	</a:t>
            </a:r>
            <a:r>
              <a:rPr lang="ar-SA" sz="2400" dirty="0" smtClean="0">
                <a:cs typeface="2  Nazanin" pitchFamily="2" charset="-78"/>
              </a:rPr>
              <a:t>تدخُلُ (أنتَ) فِى  غُرفتِكَ.</a:t>
            </a:r>
            <a:endParaRPr lang="en-US" sz="2400" dirty="0" smtClean="0">
              <a:cs typeface="2  Nazanin" pitchFamily="2" charset="-78"/>
            </a:endParaRPr>
          </a:p>
          <a:p>
            <a:pPr>
              <a:buNone/>
            </a:pPr>
            <a:r>
              <a:rPr lang="ar-SA" sz="2400" dirty="0" smtClean="0">
                <a:cs typeface="2  Nazanin" pitchFamily="2" charset="-78"/>
              </a:rPr>
              <a:t>نَعمَلُ بوظائفِنا.			نَعمَلُ (نحن) بوظائفِنا.</a:t>
            </a:r>
            <a:endParaRPr lang="en-US" sz="2400" dirty="0" smtClean="0">
              <a:cs typeface="2  Nazanin" pitchFamily="2" charset="-78"/>
            </a:endParaRPr>
          </a:p>
          <a:p>
            <a:pPr>
              <a:buNone/>
            </a:pPr>
            <a:r>
              <a:rPr lang="ar-SA" sz="2400" dirty="0" smtClean="0">
                <a:cs typeface="2  Nazanin" pitchFamily="2" charset="-78"/>
              </a:rPr>
              <a:t>ألعَبُ فِى  الحديقةِ.		</a:t>
            </a:r>
            <a:r>
              <a:rPr lang="fa-IR" sz="2400" dirty="0" smtClean="0">
                <a:cs typeface="2  Nazanin" pitchFamily="2" charset="-78"/>
              </a:rPr>
              <a:t>	</a:t>
            </a:r>
            <a:r>
              <a:rPr lang="ar-SA" sz="2400" dirty="0" smtClean="0">
                <a:cs typeface="2  Nazanin" pitchFamily="2" charset="-78"/>
              </a:rPr>
              <a:t>ألعَبُ (أنا) فِى  الحديقةِ.</a:t>
            </a:r>
            <a:r>
              <a:rPr lang="fa-IR" sz="2400" dirty="0" smtClean="0">
                <a:cs typeface="2  Nazanin" pitchFamily="2" charset="-78"/>
              </a:rPr>
              <a:t> </a:t>
            </a:r>
            <a:endParaRPr lang="en-US" sz="2400" dirty="0" smtClean="0">
              <a:cs typeface="2  Nazanin" pitchFamily="2" charset="-78"/>
            </a:endParaRPr>
          </a:p>
          <a:p>
            <a:pPr>
              <a:buNone/>
            </a:pPr>
            <a:r>
              <a:rPr lang="ar-SA" sz="2400" dirty="0" smtClean="0">
                <a:cs typeface="2  Nazanin" pitchFamily="2" charset="-78"/>
              </a:rPr>
              <a:t>آيا امكان دارد در فعلي هر دو شكل جايز باشد يعني فاعل به صورت اسم ظاهر و ضمير</a:t>
            </a:r>
            <a:r>
              <a:rPr lang="fa-IR" sz="2400" dirty="0" smtClean="0">
                <a:cs typeface="2  Nazanin" pitchFamily="2" charset="-78"/>
              </a:rPr>
              <a:t> </a:t>
            </a:r>
            <a:r>
              <a:rPr lang="ar-SA" sz="2400" dirty="0" smtClean="0">
                <a:cs typeface="2  Nazanin" pitchFamily="2" charset="-78"/>
              </a:rPr>
              <a:t>مستتر</a:t>
            </a:r>
            <a:endParaRPr lang="fa-IR" sz="2400" dirty="0" smtClean="0">
              <a:cs typeface="2  Nazanin" pitchFamily="2" charset="-78"/>
            </a:endParaRPr>
          </a:p>
          <a:p>
            <a:pPr>
              <a:buNone/>
            </a:pPr>
            <a:r>
              <a:rPr lang="ar-SA" sz="2400" dirty="0" smtClean="0">
                <a:cs typeface="2  Nazanin" pitchFamily="2" charset="-78"/>
              </a:rPr>
              <a:t>بيايد؟</a:t>
            </a:r>
            <a:endParaRPr lang="en-US" sz="2400" dirty="0" smtClean="0">
              <a:cs typeface="2  Nazanin" pitchFamily="2" charset="-78"/>
            </a:endParaRPr>
          </a:p>
          <a:p>
            <a:pPr>
              <a:buNone/>
            </a:pPr>
            <a:r>
              <a:rPr lang="ar-SA" sz="2400" dirty="0" smtClean="0">
                <a:cs typeface="2  Nazanin" pitchFamily="2" charset="-78"/>
              </a:rPr>
              <a:t>آري در صيغه شماره </a:t>
            </a:r>
            <a:r>
              <a:rPr lang="ar-SA" sz="2400" dirty="0" smtClean="0">
                <a:solidFill>
                  <a:srgbClr val="FF0000"/>
                </a:solidFill>
                <a:cs typeface="2  Nazanin" pitchFamily="2" charset="-78"/>
              </a:rPr>
              <a:t>1</a:t>
            </a:r>
            <a:r>
              <a:rPr lang="ar-SA" sz="2400" dirty="0" smtClean="0">
                <a:cs typeface="2  Nazanin" pitchFamily="2" charset="-78"/>
              </a:rPr>
              <a:t>ماضي و مضارع، فاعل ، هم مي تواند به صورت ضمير مستتر و هم به</a:t>
            </a:r>
            <a:endParaRPr lang="fa-IR" sz="2400" dirty="0" smtClean="0">
              <a:cs typeface="2  Nazanin" pitchFamily="2" charset="-78"/>
            </a:endParaRPr>
          </a:p>
          <a:p>
            <a:pPr>
              <a:buNone/>
            </a:pPr>
            <a:r>
              <a:rPr lang="ar-SA" sz="2400" dirty="0" smtClean="0">
                <a:cs typeface="2  Nazanin" pitchFamily="2" charset="-78"/>
              </a:rPr>
              <a:t>صورت اسم ظاهر بيايد. </a:t>
            </a:r>
            <a:r>
              <a:rPr lang="ar-SA" sz="2400" dirty="0" smtClean="0">
                <a:solidFill>
                  <a:srgbClr val="FF0000"/>
                </a:solidFill>
                <a:cs typeface="2  Nazanin" pitchFamily="2" charset="-78"/>
              </a:rPr>
              <a:t>مثال: </a:t>
            </a:r>
            <a:endParaRPr lang="en-US" sz="2400" dirty="0" smtClean="0">
              <a:solidFill>
                <a:srgbClr val="FF0000"/>
              </a:solidFill>
              <a:cs typeface="2  Nazanin" pitchFamily="2" charset="-78"/>
            </a:endParaRPr>
          </a:p>
          <a:p>
            <a:pPr>
              <a:buNone/>
            </a:pPr>
            <a:r>
              <a:rPr lang="ar-SA" sz="2400" dirty="0" smtClean="0">
                <a:cs typeface="2  Nazanin" pitchFamily="2" charset="-78"/>
              </a:rPr>
              <a:t>أرسَلَ  </a:t>
            </a:r>
            <a:r>
              <a:rPr lang="ar-SA" sz="2400" u="sng" dirty="0" smtClean="0">
                <a:solidFill>
                  <a:srgbClr val="FF0000"/>
                </a:solidFill>
                <a:cs typeface="2  Nazanin" pitchFamily="2" charset="-78"/>
              </a:rPr>
              <a:t>          المسافرُ      </a:t>
            </a:r>
            <a:r>
              <a:rPr lang="ar-SA" sz="2400" dirty="0" smtClean="0">
                <a:solidFill>
                  <a:srgbClr val="FF0000"/>
                </a:solidFill>
                <a:cs typeface="2  Nazanin" pitchFamily="2" charset="-78"/>
              </a:rPr>
              <a:t> </a:t>
            </a:r>
            <a:r>
              <a:rPr lang="ar-SA" sz="2400" dirty="0" smtClean="0">
                <a:cs typeface="2  Nazanin" pitchFamily="2" charset="-78"/>
              </a:rPr>
              <a:t>رسالةً.</a:t>
            </a:r>
            <a:endParaRPr lang="fa-IR" sz="2400" dirty="0" smtClean="0">
              <a:cs typeface="2  Nazanin" pitchFamily="2" charset="-78"/>
            </a:endParaRPr>
          </a:p>
          <a:p>
            <a:pPr>
              <a:buNone/>
            </a:pPr>
            <a:r>
              <a:rPr lang="fa-IR" sz="2400" dirty="0" smtClean="0">
                <a:cs typeface="2  Nazanin" pitchFamily="2" charset="-78"/>
              </a:rPr>
              <a:t>          </a:t>
            </a:r>
            <a:r>
              <a:rPr lang="fa-IR" sz="1800" dirty="0" smtClean="0">
                <a:cs typeface="2  Nazanin" pitchFamily="2" charset="-78"/>
              </a:rPr>
              <a:t> فاعل بصورت اسم ظاهر</a:t>
            </a:r>
            <a:endParaRPr lang="en-US" sz="2400" dirty="0" smtClean="0">
              <a:cs typeface="2  Nazanin" pitchFamily="2" charset="-78"/>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62</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500"/>
                                        <p:tgtEl>
                                          <p:spTgt spid="3">
                                            <p:txEl>
                                              <p:pRg st="8" end="8"/>
                                            </p:txEl>
                                          </p:spTgt>
                                        </p:tgtEl>
                                      </p:cBhvr>
                                    </p:animEffec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64" fill="hold">
                            <p:stCondLst>
                              <p:cond delay="5500"/>
                            </p:stCondLst>
                            <p:childTnLst>
                              <p:par>
                                <p:cTn id="65" presetID="47" presetClass="entr" presetSubtype="0" fill="hold" grpId="0" nodeType="after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Effect transition="in" filter="fade">
                                      <p:cBhvr>
                                        <p:cTn id="67" dur="500"/>
                                        <p:tgtEl>
                                          <p:spTgt spid="3">
                                            <p:txEl>
                                              <p:pRg st="9" end="9"/>
                                            </p:txEl>
                                          </p:spTgt>
                                        </p:tgtEl>
                                      </p:cBhvr>
                                    </p:animEffect>
                                    <p:anim calcmode="lin" valueType="num">
                                      <p:cBhvr>
                                        <p:cTn id="6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9"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70" fill="hold">
                            <p:stCondLst>
                              <p:cond delay="6000"/>
                            </p:stCondLst>
                            <p:childTnLst>
                              <p:par>
                                <p:cTn id="71" presetID="47" presetClass="entr" presetSubtype="0" fill="hold" grpId="0" nodeType="after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Effect transition="in" filter="fade">
                                      <p:cBhvr>
                                        <p:cTn id="73" dur="500"/>
                                        <p:tgtEl>
                                          <p:spTgt spid="3">
                                            <p:txEl>
                                              <p:pRg st="10" end="10"/>
                                            </p:txEl>
                                          </p:spTgt>
                                        </p:tgtEl>
                                      </p:cBhvr>
                                    </p:animEffect>
                                    <p:anim calcmode="lin" valueType="num">
                                      <p:cBhvr>
                                        <p:cTn id="74"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5" dur="5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par>
                          <p:cTn id="76" fill="hold">
                            <p:stCondLst>
                              <p:cond delay="6500"/>
                            </p:stCondLst>
                            <p:childTnLst>
                              <p:par>
                                <p:cTn id="77" presetID="47" presetClass="entr" presetSubtype="0" fill="hold" grpId="0" nodeType="after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Effect transition="in" filter="fade">
                                      <p:cBhvr>
                                        <p:cTn id="79" dur="500"/>
                                        <p:tgtEl>
                                          <p:spTgt spid="3">
                                            <p:txEl>
                                              <p:pRg st="11" end="11"/>
                                            </p:txEl>
                                          </p:spTgt>
                                        </p:tgtEl>
                                      </p:cBhvr>
                                    </p:animEffect>
                                    <p:anim calcmode="lin" valueType="num">
                                      <p:cBhvr>
                                        <p:cTn id="80"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81" dur="5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نهم</a:t>
            </a:r>
            <a:endParaRPr lang="fa-IR" sz="4400" dirty="0">
              <a:cs typeface="Homa" pitchFamily="2" charset="-78"/>
            </a:endParaRPr>
          </a:p>
        </p:txBody>
      </p:sp>
      <p:sp>
        <p:nvSpPr>
          <p:cNvPr id="3" name="Content Placeholder 2"/>
          <p:cNvSpPr>
            <a:spLocks noGrp="1"/>
          </p:cNvSpPr>
          <p:nvPr>
            <p:ph idx="1"/>
          </p:nvPr>
        </p:nvSpPr>
        <p:spPr>
          <a:xfrm>
            <a:off x="142844" y="1554162"/>
            <a:ext cx="8848756" cy="4732358"/>
          </a:xfrm>
        </p:spPr>
        <p:txBody>
          <a:bodyPr>
            <a:noAutofit/>
          </a:bodyPr>
          <a:lstStyle/>
          <a:p>
            <a:pPr>
              <a:buNone/>
            </a:pPr>
            <a:r>
              <a:rPr lang="ar-SA" sz="2400" dirty="0" smtClean="0">
                <a:cs typeface="2  Nazanin" pitchFamily="2" charset="-78"/>
              </a:rPr>
              <a:t>أرسَلَ رسالةً. ( فاعل ضمير مستتر </a:t>
            </a:r>
            <a:r>
              <a:rPr lang="ar-SA" sz="2400" dirty="0" smtClean="0">
                <a:solidFill>
                  <a:srgbClr val="1C11FF"/>
                </a:solidFill>
                <a:cs typeface="2  Nazanin" pitchFamily="2" charset="-78"/>
              </a:rPr>
              <a:t>هو</a:t>
            </a:r>
            <a:r>
              <a:rPr lang="ar-SA" sz="2400" dirty="0" smtClean="0">
                <a:cs typeface="2  Nazanin" pitchFamily="2" charset="-78"/>
              </a:rPr>
              <a:t> بعد از أرسَلَ)</a:t>
            </a:r>
            <a:endParaRPr lang="en-US" sz="2400" dirty="0" smtClean="0">
              <a:cs typeface="2  Nazanin" pitchFamily="2" charset="-78"/>
            </a:endParaRPr>
          </a:p>
          <a:p>
            <a:pPr>
              <a:buNone/>
            </a:pPr>
            <a:r>
              <a:rPr lang="ar-SA" sz="2400" dirty="0" smtClean="0">
                <a:cs typeface="2  Nazanin" pitchFamily="2" charset="-78"/>
              </a:rPr>
              <a:t>فاعل و نوع  آن را در « ذَهَبَتْ مَعَ الأسرة» معلوم كنيد: جواب ضمير مستتر </a:t>
            </a:r>
            <a:r>
              <a:rPr lang="ar-SA" sz="2400" dirty="0" smtClean="0">
                <a:solidFill>
                  <a:srgbClr val="1C11FF"/>
                </a:solidFill>
                <a:cs typeface="2  Nazanin" pitchFamily="2" charset="-78"/>
              </a:rPr>
              <a:t>هىَ</a:t>
            </a:r>
            <a:r>
              <a:rPr lang="ar-SA" sz="2400" dirty="0" smtClean="0">
                <a:cs typeface="2  Nazanin" pitchFamily="2" charset="-78"/>
              </a:rPr>
              <a:t> است. </a:t>
            </a:r>
            <a:endParaRPr lang="en-US" sz="2400" dirty="0" smtClean="0">
              <a:cs typeface="2  Nazanin" pitchFamily="2" charset="-78"/>
            </a:endParaRPr>
          </a:p>
          <a:p>
            <a:pPr>
              <a:buNone/>
            </a:pPr>
            <a:r>
              <a:rPr lang="ar-SA" sz="2400" dirty="0" smtClean="0">
                <a:cs typeface="2  Nazanin" pitchFamily="2" charset="-78"/>
              </a:rPr>
              <a:t>در فعل ماضي در دو صيغه للغائبة و للغائبتَين حرفِ «ت» فاعل نيست و نشانه مؤنّث است. </a:t>
            </a:r>
            <a:endParaRPr lang="fa-IR" sz="2400" dirty="0" smtClean="0">
              <a:cs typeface="2  Nazanin" pitchFamily="2" charset="-78"/>
            </a:endParaRPr>
          </a:p>
          <a:p>
            <a:pPr>
              <a:buNone/>
            </a:pPr>
            <a:r>
              <a:rPr lang="ar-SA" sz="2400" dirty="0" smtClean="0">
                <a:solidFill>
                  <a:srgbClr val="FF0000"/>
                </a:solidFill>
                <a:cs typeface="2  Nazanin" pitchFamily="2" charset="-78"/>
              </a:rPr>
              <a:t>مثال:‌</a:t>
            </a:r>
            <a:r>
              <a:rPr lang="fa-IR" sz="2400" dirty="0" smtClean="0">
                <a:solidFill>
                  <a:srgbClr val="FF0000"/>
                </a:solidFill>
                <a:cs typeface="2  Nazanin" pitchFamily="2" charset="-78"/>
              </a:rPr>
              <a:t> </a:t>
            </a:r>
            <a:r>
              <a:rPr lang="ar-SA" sz="2400" dirty="0" smtClean="0">
                <a:cs typeface="2  Nazanin" pitchFamily="2" charset="-78"/>
              </a:rPr>
              <a:t>ذَهَبتْ إلَي البيت. ( فاعل ضمير مستتر </a:t>
            </a:r>
            <a:r>
              <a:rPr lang="ar-SA" sz="2400" dirty="0" smtClean="0">
                <a:solidFill>
                  <a:srgbClr val="FF0000"/>
                </a:solidFill>
                <a:cs typeface="2  Nazanin" pitchFamily="2" charset="-78"/>
              </a:rPr>
              <a:t>هىَ</a:t>
            </a:r>
            <a:r>
              <a:rPr lang="ar-SA" sz="2400" dirty="0" smtClean="0">
                <a:cs typeface="2  Nazanin" pitchFamily="2" charset="-78"/>
              </a:rPr>
              <a:t> ) ذَهَبتا هُناكَ ( فاعل</a:t>
            </a:r>
            <a:r>
              <a:rPr lang="fa-IR" sz="2400" dirty="0" smtClean="0">
                <a:cs typeface="2  Nazanin" pitchFamily="2" charset="-78"/>
              </a:rPr>
              <a:t>،</a:t>
            </a:r>
            <a:r>
              <a:rPr lang="ar-SA" sz="2400" dirty="0" smtClean="0">
                <a:cs typeface="2  Nazanin" pitchFamily="2" charset="-78"/>
              </a:rPr>
              <a:t> ضمير </a:t>
            </a:r>
            <a:r>
              <a:rPr lang="ar-SA" sz="2400" dirty="0" smtClean="0">
                <a:solidFill>
                  <a:srgbClr val="FF0000"/>
                </a:solidFill>
                <a:cs typeface="2  Nazanin" pitchFamily="2" charset="-78"/>
              </a:rPr>
              <a:t>ا</a:t>
            </a:r>
            <a:r>
              <a:rPr lang="ar-SA" sz="2400" dirty="0" smtClean="0">
                <a:cs typeface="2  Nazanin" pitchFamily="2" charset="-78"/>
              </a:rPr>
              <a:t> در ذَهَبَتا) </a:t>
            </a:r>
            <a:endParaRPr lang="en-US" sz="2400" dirty="0" smtClean="0">
              <a:cs typeface="2  Nazanin" pitchFamily="2" charset="-78"/>
            </a:endParaRPr>
          </a:p>
          <a:p>
            <a:pPr algn="ctr">
              <a:buNone/>
            </a:pPr>
            <a:r>
              <a:rPr lang="ar-SA" sz="2400" dirty="0" smtClean="0">
                <a:solidFill>
                  <a:srgbClr val="1C11FF"/>
                </a:solidFill>
                <a:cs typeface="2  Nazanin" pitchFamily="2" charset="-78"/>
              </a:rPr>
              <a:t>مفعولٌ به</a:t>
            </a:r>
            <a:endParaRPr lang="en-US" sz="2400" dirty="0" smtClean="0">
              <a:solidFill>
                <a:srgbClr val="1C11FF"/>
              </a:solidFill>
              <a:cs typeface="2  Nazanin" pitchFamily="2" charset="-78"/>
            </a:endParaRPr>
          </a:p>
          <a:p>
            <a:pPr>
              <a:buNone/>
            </a:pPr>
            <a:r>
              <a:rPr lang="ar-SA" sz="2400" dirty="0" smtClean="0">
                <a:solidFill>
                  <a:srgbClr val="C00000"/>
                </a:solidFill>
                <a:cs typeface="2  Nazanin" pitchFamily="2" charset="-78"/>
              </a:rPr>
              <a:t>تعريف مفعولٌ به: </a:t>
            </a:r>
            <a:r>
              <a:rPr lang="ar-SA" sz="2400" dirty="0" smtClean="0">
                <a:cs typeface="2  Nazanin" pitchFamily="2" charset="-78"/>
              </a:rPr>
              <a:t>كلمه اي در جمله است كه كار بر آن انجام شده و در دستور فارسي به آن</a:t>
            </a:r>
            <a:endParaRPr lang="fa-IR" sz="2400" dirty="0" smtClean="0">
              <a:cs typeface="2  Nazanin" pitchFamily="2" charset="-78"/>
            </a:endParaRPr>
          </a:p>
          <a:p>
            <a:pPr>
              <a:buNone/>
            </a:pPr>
            <a:r>
              <a:rPr lang="ar-SA" sz="2400" dirty="0" smtClean="0">
                <a:cs typeface="2  Nazanin" pitchFamily="2" charset="-78"/>
              </a:rPr>
              <a:t>مفعول مي گويند. </a:t>
            </a:r>
            <a:endParaRPr lang="en-US" sz="2400" dirty="0" smtClean="0">
              <a:cs typeface="2  Nazanin" pitchFamily="2" charset="-78"/>
            </a:endParaRPr>
          </a:p>
          <a:p>
            <a:pPr>
              <a:buNone/>
            </a:pPr>
            <a:r>
              <a:rPr lang="ar-SA" sz="2400" dirty="0" smtClean="0">
                <a:cs typeface="2  Nazanin" pitchFamily="2" charset="-78"/>
              </a:rPr>
              <a:t>1-غَرَسَ الفلّاحُ </a:t>
            </a:r>
            <a:r>
              <a:rPr lang="ar-SA" sz="2400" u="sng" dirty="0" smtClean="0">
                <a:cs typeface="2  Nazanin" pitchFamily="2" charset="-78"/>
              </a:rPr>
              <a:t>شجرةً</a:t>
            </a:r>
            <a:r>
              <a:rPr lang="fa-IR" sz="2400" u="sng" dirty="0" smtClean="0">
                <a:cs typeface="2  Nazanin" pitchFamily="2" charset="-78"/>
              </a:rPr>
              <a:t>.</a:t>
            </a:r>
            <a:r>
              <a:rPr lang="fa-IR" sz="2400" dirty="0" smtClean="0">
                <a:cs typeface="2  Nazanin" pitchFamily="2" charset="-78"/>
              </a:rPr>
              <a:t> 	</a:t>
            </a:r>
            <a:r>
              <a:rPr lang="ar-SA" sz="2400" dirty="0" smtClean="0">
                <a:cs typeface="2  Nazanin" pitchFamily="2" charset="-78"/>
              </a:rPr>
              <a:t>كشاورز، </a:t>
            </a:r>
            <a:r>
              <a:rPr lang="ar-SA" sz="2400" u="sng" dirty="0" smtClean="0">
                <a:cs typeface="2  Nazanin" pitchFamily="2" charset="-78"/>
              </a:rPr>
              <a:t>درختي</a:t>
            </a:r>
            <a:r>
              <a:rPr lang="ar-SA" sz="2400" dirty="0" smtClean="0">
                <a:cs typeface="2  Nazanin" pitchFamily="2" charset="-78"/>
              </a:rPr>
              <a:t> را كاشت</a:t>
            </a:r>
            <a:endParaRPr lang="fa-IR" sz="2400" dirty="0" smtClean="0">
              <a:cs typeface="2  Nazanin" pitchFamily="2" charset="-78"/>
            </a:endParaRPr>
          </a:p>
          <a:p>
            <a:pPr>
              <a:buNone/>
            </a:pPr>
            <a:r>
              <a:rPr lang="ar-SA" sz="2400" dirty="0" smtClean="0">
                <a:cs typeface="2  Nazanin" pitchFamily="2" charset="-78"/>
              </a:rPr>
              <a:t>2- نَظَّفَ الطفلُ </a:t>
            </a:r>
            <a:r>
              <a:rPr lang="ar-SA" sz="2400" u="sng" dirty="0" smtClean="0">
                <a:cs typeface="2  Nazanin" pitchFamily="2" charset="-78"/>
              </a:rPr>
              <a:t>الغرفةَ.</a:t>
            </a:r>
            <a:r>
              <a:rPr lang="ar-SA" sz="2400" dirty="0" smtClean="0">
                <a:cs typeface="2  Nazanin" pitchFamily="2" charset="-78"/>
              </a:rPr>
              <a:t>	كودك، </a:t>
            </a:r>
            <a:r>
              <a:rPr lang="ar-SA" sz="2400" u="sng" dirty="0" smtClean="0">
                <a:cs typeface="2  Nazanin" pitchFamily="2" charset="-78"/>
              </a:rPr>
              <a:t>اتاق</a:t>
            </a:r>
            <a:r>
              <a:rPr lang="ar-SA" sz="2400" dirty="0" smtClean="0">
                <a:cs typeface="2  Nazanin" pitchFamily="2" charset="-78"/>
              </a:rPr>
              <a:t> را تميز كرد.</a:t>
            </a:r>
            <a:endParaRPr lang="en-US" sz="2400" dirty="0" smtClean="0">
              <a:cs typeface="2  Nazanin" pitchFamily="2" charset="-78"/>
            </a:endParaRPr>
          </a:p>
          <a:p>
            <a:pPr>
              <a:buNone/>
            </a:pPr>
            <a:r>
              <a:rPr lang="ar-SA" sz="2400" dirty="0" smtClean="0">
                <a:cs typeface="2  Nazanin" pitchFamily="2" charset="-78"/>
              </a:rPr>
              <a:t>جاي مفعول كجاي جمله است؟</a:t>
            </a:r>
            <a:endParaRPr lang="en-US" sz="2400" dirty="0" smtClean="0">
              <a:cs typeface="2  Nazanin" pitchFamily="2" charset="-78"/>
            </a:endParaRPr>
          </a:p>
          <a:p>
            <a:pPr>
              <a:buNone/>
            </a:pPr>
            <a:r>
              <a:rPr lang="ar-SA" sz="2400" dirty="0" smtClean="0">
                <a:solidFill>
                  <a:srgbClr val="067E00"/>
                </a:solidFill>
                <a:cs typeface="2  Nazanin" pitchFamily="2" charset="-78"/>
              </a:rPr>
              <a:t>فعل + فاعل + مفعول + بقيه ي اجزاي جمله</a:t>
            </a:r>
            <a:endParaRPr lang="en-US" sz="2400" dirty="0">
              <a:solidFill>
                <a:srgbClr val="067E00"/>
              </a:solidFill>
              <a:cs typeface="2  Nazanin" pitchFamily="2" charset="-78"/>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63</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500"/>
                                        <p:tgtEl>
                                          <p:spTgt spid="3">
                                            <p:txEl>
                                              <p:pRg st="8" end="8"/>
                                            </p:txEl>
                                          </p:spTgt>
                                        </p:tgtEl>
                                      </p:cBhvr>
                                    </p:animEffec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64" fill="hold">
                            <p:stCondLst>
                              <p:cond delay="5500"/>
                            </p:stCondLst>
                            <p:childTnLst>
                              <p:par>
                                <p:cTn id="65" presetID="47" presetClass="entr" presetSubtype="0" fill="hold" grpId="0" nodeType="after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Effect transition="in" filter="fade">
                                      <p:cBhvr>
                                        <p:cTn id="67" dur="500"/>
                                        <p:tgtEl>
                                          <p:spTgt spid="3">
                                            <p:txEl>
                                              <p:pRg st="9" end="9"/>
                                            </p:txEl>
                                          </p:spTgt>
                                        </p:tgtEl>
                                      </p:cBhvr>
                                    </p:animEffect>
                                    <p:anim calcmode="lin" valueType="num">
                                      <p:cBhvr>
                                        <p:cTn id="6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9"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70" fill="hold">
                            <p:stCondLst>
                              <p:cond delay="6000"/>
                            </p:stCondLst>
                            <p:childTnLst>
                              <p:par>
                                <p:cTn id="71" presetID="47" presetClass="entr" presetSubtype="0" fill="hold" grpId="0" nodeType="after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Effect transition="in" filter="fade">
                                      <p:cBhvr>
                                        <p:cTn id="73" dur="500"/>
                                        <p:tgtEl>
                                          <p:spTgt spid="3">
                                            <p:txEl>
                                              <p:pRg st="10" end="10"/>
                                            </p:txEl>
                                          </p:spTgt>
                                        </p:tgtEl>
                                      </p:cBhvr>
                                    </p:animEffect>
                                    <p:anim calcmode="lin" valueType="num">
                                      <p:cBhvr>
                                        <p:cTn id="74"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5" dur="5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نهم</a:t>
            </a:r>
            <a:endParaRPr lang="fa-IR" sz="4400" dirty="0">
              <a:cs typeface="Homa" pitchFamily="2" charset="-78"/>
            </a:endParaRPr>
          </a:p>
        </p:txBody>
      </p:sp>
      <p:sp>
        <p:nvSpPr>
          <p:cNvPr id="3" name="Content Placeholder 2"/>
          <p:cNvSpPr>
            <a:spLocks noGrp="1"/>
          </p:cNvSpPr>
          <p:nvPr>
            <p:ph idx="1"/>
          </p:nvPr>
        </p:nvSpPr>
        <p:spPr>
          <a:xfrm>
            <a:off x="304800" y="1214422"/>
            <a:ext cx="8686800" cy="4525963"/>
          </a:xfrm>
        </p:spPr>
        <p:txBody>
          <a:bodyPr>
            <a:noAutofit/>
          </a:bodyPr>
          <a:lstStyle/>
          <a:p>
            <a:pPr algn="ctr">
              <a:lnSpc>
                <a:spcPct val="115000"/>
              </a:lnSpc>
              <a:buNone/>
            </a:pPr>
            <a:r>
              <a:rPr lang="ar-SA" sz="2400" dirty="0" smtClean="0">
                <a:solidFill>
                  <a:srgbClr val="0000FF"/>
                </a:solidFill>
                <a:latin typeface="Times New Roman"/>
                <a:ea typeface="Times New Roman"/>
                <a:cs typeface="2  Nazanin"/>
              </a:rPr>
              <a:t>حروف جر</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مِن: </a:t>
            </a:r>
            <a:r>
              <a:rPr lang="ar-SA" sz="2400" dirty="0" smtClean="0">
                <a:solidFill>
                  <a:srgbClr val="008000"/>
                </a:solidFill>
                <a:latin typeface="Times New Roman"/>
                <a:ea typeface="Times New Roman"/>
                <a:cs typeface="2  Nazanin"/>
              </a:rPr>
              <a:t>از</a:t>
            </a:r>
            <a:r>
              <a:rPr lang="fa-IR" sz="2400" dirty="0" smtClean="0">
                <a:solidFill>
                  <a:srgbClr val="008000"/>
                </a:solidFill>
                <a:latin typeface="Times New Roman"/>
                <a:ea typeface="Times New Roman"/>
                <a:cs typeface="2  Nazanin"/>
              </a:rPr>
              <a:t>		</a:t>
            </a:r>
            <a:r>
              <a:rPr lang="ar-SA" sz="2400" dirty="0" smtClean="0">
                <a:latin typeface="Times New Roman"/>
                <a:ea typeface="Times New Roman"/>
                <a:cs typeface="2  Nazanin"/>
              </a:rPr>
              <a:t>فِى : </a:t>
            </a:r>
            <a:r>
              <a:rPr lang="ar-SA" sz="2400" dirty="0" smtClean="0">
                <a:solidFill>
                  <a:srgbClr val="008000"/>
                </a:solidFill>
                <a:latin typeface="Times New Roman"/>
                <a:ea typeface="Times New Roman"/>
                <a:cs typeface="2  Nazanin"/>
              </a:rPr>
              <a:t>در</a:t>
            </a:r>
            <a:r>
              <a:rPr lang="fa-IR" sz="2400" dirty="0" smtClean="0">
                <a:solidFill>
                  <a:srgbClr val="008000"/>
                </a:solidFill>
                <a:latin typeface="Times New Roman"/>
                <a:ea typeface="Times New Roman"/>
                <a:cs typeface="2  Nazanin"/>
              </a:rPr>
              <a:t>		</a:t>
            </a:r>
            <a:r>
              <a:rPr lang="ar-SA" sz="2400" dirty="0" smtClean="0">
                <a:latin typeface="Times New Roman"/>
                <a:ea typeface="Times New Roman"/>
                <a:cs typeface="2  Nazanin"/>
              </a:rPr>
              <a:t>عَلَي: </a:t>
            </a:r>
            <a:r>
              <a:rPr lang="ar-SA" sz="2400" dirty="0" smtClean="0">
                <a:solidFill>
                  <a:srgbClr val="008000"/>
                </a:solidFill>
                <a:latin typeface="Times New Roman"/>
                <a:ea typeface="Times New Roman"/>
                <a:cs typeface="2  Nazanin"/>
              </a:rPr>
              <a:t>بر، روي</a:t>
            </a:r>
            <a:r>
              <a:rPr lang="ar-SA" sz="2400" dirty="0" smtClean="0">
                <a:latin typeface="Times New Roman"/>
                <a:ea typeface="Times New Roman"/>
                <a:cs typeface="2  Nazanin"/>
              </a:rPr>
              <a:t>   	بِـ : </a:t>
            </a:r>
            <a:r>
              <a:rPr lang="ar-SA" sz="2400" dirty="0" smtClean="0">
                <a:solidFill>
                  <a:srgbClr val="008000"/>
                </a:solidFill>
                <a:latin typeface="Times New Roman"/>
                <a:ea typeface="Times New Roman"/>
                <a:cs typeface="2  Nazanin"/>
              </a:rPr>
              <a:t>با ، به وسيله ي</a:t>
            </a:r>
            <a:r>
              <a:rPr lang="ar-SA" sz="2400" dirty="0" smtClean="0">
                <a:latin typeface="Times New Roman"/>
                <a:ea typeface="Times New Roman"/>
                <a:cs typeface="2  Nazanin"/>
              </a:rPr>
              <a:t>   </a:t>
            </a:r>
            <a:endParaRPr lang="fa-IR" sz="2400" dirty="0" smtClean="0">
              <a:latin typeface="Times New Roman"/>
              <a:ea typeface="Times New Roman"/>
              <a:cs typeface="2  Nazanin"/>
            </a:endParaRPr>
          </a:p>
          <a:p>
            <a:pPr algn="justLow">
              <a:lnSpc>
                <a:spcPct val="115000"/>
              </a:lnSpc>
              <a:buNone/>
            </a:pPr>
            <a:r>
              <a:rPr lang="ar-SA" sz="2400" dirty="0" smtClean="0">
                <a:latin typeface="Times New Roman"/>
                <a:ea typeface="Times New Roman"/>
                <a:cs typeface="2  Nazanin"/>
              </a:rPr>
              <a:t>عَن: </a:t>
            </a:r>
            <a:r>
              <a:rPr lang="ar-SA" sz="2400" dirty="0" smtClean="0">
                <a:solidFill>
                  <a:srgbClr val="008000"/>
                </a:solidFill>
                <a:latin typeface="Times New Roman"/>
                <a:ea typeface="Times New Roman"/>
                <a:cs typeface="2  Nazanin"/>
              </a:rPr>
              <a:t>از، درباره ي</a:t>
            </a:r>
            <a:r>
              <a:rPr lang="fa-IR" sz="2400" dirty="0" smtClean="0">
                <a:solidFill>
                  <a:srgbClr val="008000"/>
                </a:solidFill>
                <a:latin typeface="Times New Roman"/>
                <a:ea typeface="Times New Roman"/>
                <a:cs typeface="2  Nazanin"/>
              </a:rPr>
              <a:t>	</a:t>
            </a:r>
            <a:r>
              <a:rPr lang="ar-SA" sz="2400" dirty="0" smtClean="0">
                <a:latin typeface="Times New Roman"/>
                <a:ea typeface="Times New Roman"/>
                <a:cs typeface="2  Nazanin"/>
              </a:rPr>
              <a:t>كَـ : </a:t>
            </a:r>
            <a:r>
              <a:rPr lang="ar-SA" sz="2400" dirty="0" smtClean="0">
                <a:solidFill>
                  <a:srgbClr val="008000"/>
                </a:solidFill>
                <a:latin typeface="Times New Roman"/>
                <a:ea typeface="Times New Roman"/>
                <a:cs typeface="2  Nazanin"/>
              </a:rPr>
              <a:t>مانند        </a:t>
            </a:r>
            <a:r>
              <a:rPr lang="ar-SA" sz="2400" dirty="0" smtClean="0">
                <a:latin typeface="Times New Roman"/>
                <a:ea typeface="Times New Roman"/>
                <a:cs typeface="2  Nazanin"/>
              </a:rPr>
              <a:t> </a:t>
            </a:r>
            <a:r>
              <a:rPr lang="fa-IR" sz="2400" dirty="0" smtClean="0">
                <a:latin typeface="Times New Roman"/>
                <a:ea typeface="Times New Roman"/>
                <a:cs typeface="2  Nazanin"/>
              </a:rPr>
              <a:t>	</a:t>
            </a:r>
            <a:r>
              <a:rPr lang="ar-SA" sz="2400" dirty="0" smtClean="0">
                <a:latin typeface="Times New Roman"/>
                <a:ea typeface="Times New Roman"/>
                <a:cs typeface="2  Nazanin"/>
              </a:rPr>
              <a:t>لِـ : </a:t>
            </a:r>
            <a:r>
              <a:rPr lang="ar-SA" sz="2400" dirty="0" smtClean="0">
                <a:solidFill>
                  <a:srgbClr val="008000"/>
                </a:solidFill>
                <a:latin typeface="Times New Roman"/>
                <a:ea typeface="Times New Roman"/>
                <a:cs typeface="2  Nazanin"/>
              </a:rPr>
              <a:t>براي، دارد</a:t>
            </a:r>
            <a:r>
              <a:rPr lang="ar-SA" sz="2400" dirty="0" smtClean="0">
                <a:latin typeface="Times New Roman"/>
                <a:ea typeface="Times New Roman"/>
                <a:cs typeface="2  Nazanin"/>
              </a:rPr>
              <a:t>	إلي : </a:t>
            </a:r>
            <a:r>
              <a:rPr lang="ar-SA" sz="2400" dirty="0" smtClean="0">
                <a:solidFill>
                  <a:srgbClr val="008000"/>
                </a:solidFill>
                <a:latin typeface="Times New Roman"/>
                <a:ea typeface="Times New Roman"/>
                <a:cs typeface="2  Nazanin"/>
              </a:rPr>
              <a:t>به ، به سوي ،تا</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به اسم بعد از حرف جر، مجرور مي گويند. </a:t>
            </a:r>
            <a:r>
              <a:rPr lang="ar-SA" sz="2400" dirty="0" smtClean="0">
                <a:solidFill>
                  <a:srgbClr val="FF0000"/>
                </a:solidFill>
                <a:latin typeface="Times New Roman"/>
                <a:ea typeface="Times New Roman"/>
                <a:cs typeface="2  Nazanin"/>
              </a:rPr>
              <a:t>مثال : </a:t>
            </a:r>
            <a:r>
              <a:rPr lang="ar-SA" sz="2400" dirty="0" smtClean="0">
                <a:latin typeface="Times New Roman"/>
                <a:ea typeface="Times New Roman"/>
                <a:cs typeface="Badr"/>
              </a:rPr>
              <a:t>﴿</a:t>
            </a:r>
            <a:r>
              <a:rPr lang="ar-SA" sz="2400" dirty="0" smtClean="0">
                <a:latin typeface="Times New Roman"/>
                <a:ea typeface="Times New Roman"/>
                <a:cs typeface="2  Nazanin"/>
              </a:rPr>
              <a:t> يد</a:t>
            </a:r>
            <a:r>
              <a:rPr lang="fa-IR" sz="2400" dirty="0" smtClean="0">
                <a:latin typeface="Times New Roman"/>
                <a:ea typeface="Times New Roman"/>
                <a:cs typeface="2  Nazanin"/>
              </a:rPr>
              <a:t>خُلو</a:t>
            </a:r>
            <a:r>
              <a:rPr lang="ar-SA" sz="2400" dirty="0" smtClean="0">
                <a:latin typeface="Times New Roman"/>
                <a:ea typeface="Times New Roman"/>
                <a:cs typeface="2  Nazanin"/>
              </a:rPr>
              <a:t>نَ فِى </a:t>
            </a:r>
            <a:r>
              <a:rPr lang="ar-SA" sz="2400" dirty="0" smtClean="0">
                <a:solidFill>
                  <a:srgbClr val="FF0000"/>
                </a:solidFill>
                <a:latin typeface="Times New Roman"/>
                <a:ea typeface="Times New Roman"/>
                <a:cs typeface="2  Nazanin"/>
              </a:rPr>
              <a:t>دينِ </a:t>
            </a:r>
            <a:r>
              <a:rPr lang="ar-SA" sz="2400" dirty="0" smtClean="0">
                <a:latin typeface="Times New Roman"/>
                <a:ea typeface="Times New Roman"/>
                <a:cs typeface="2  Nazanin"/>
              </a:rPr>
              <a:t> اللهِ</a:t>
            </a:r>
            <a:r>
              <a:rPr lang="ar-SA" sz="2400" dirty="0" smtClean="0">
                <a:latin typeface="Times New Roman"/>
                <a:ea typeface="Times New Roman"/>
                <a:cs typeface="Badr"/>
              </a:rPr>
              <a:t>﴾</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به مجموع « حرف جر و اسم بعد از آن» جار و مجرور مي گويند. مثال: ذهب الطلّاب</a:t>
            </a:r>
            <a:r>
              <a:rPr lang="ar-SA" sz="2400" dirty="0" smtClean="0">
                <a:solidFill>
                  <a:srgbClr val="FF0000"/>
                </a:solidFill>
                <a:latin typeface="Times New Roman"/>
                <a:ea typeface="Times New Roman"/>
                <a:cs typeface="2  Nazanin"/>
              </a:rPr>
              <a:t> إلي</a:t>
            </a:r>
            <a:endParaRPr lang="fa-IR" sz="2400" dirty="0" smtClean="0">
              <a:solidFill>
                <a:srgbClr val="FF0000"/>
              </a:solidFill>
              <a:latin typeface="Times New Roman"/>
              <a:ea typeface="Times New Roman"/>
              <a:cs typeface="2  Nazanin"/>
            </a:endParaRPr>
          </a:p>
          <a:p>
            <a:pPr algn="justLow">
              <a:lnSpc>
                <a:spcPct val="115000"/>
              </a:lnSpc>
              <a:buNone/>
            </a:pPr>
            <a:r>
              <a:rPr lang="ar-SA" sz="2400" dirty="0" smtClean="0">
                <a:solidFill>
                  <a:srgbClr val="FF0000"/>
                </a:solidFill>
                <a:latin typeface="Times New Roman"/>
                <a:ea typeface="Times New Roman"/>
                <a:cs typeface="2  Nazanin"/>
              </a:rPr>
              <a:t>الحديقةِ.</a:t>
            </a:r>
            <a:endParaRPr lang="en-US" sz="2400" dirty="0" smtClean="0">
              <a:latin typeface="Calibri"/>
              <a:ea typeface="Calibri"/>
              <a:cs typeface="Arial"/>
            </a:endParaRPr>
          </a:p>
          <a:p>
            <a:pPr>
              <a:lnSpc>
                <a:spcPct val="115000"/>
              </a:lnSpc>
              <a:buNone/>
            </a:pPr>
            <a:r>
              <a:rPr lang="ar-SA" sz="2400" dirty="0" smtClean="0">
                <a:solidFill>
                  <a:srgbClr val="1C11FF"/>
                </a:solidFill>
                <a:latin typeface="Times New Roman"/>
                <a:ea typeface="Times New Roman"/>
                <a:cs typeface="2  Nazanin"/>
              </a:rPr>
              <a:t>تذكّر: </a:t>
            </a:r>
            <a:r>
              <a:rPr lang="ar-SA" sz="2400" dirty="0" smtClean="0">
                <a:latin typeface="Times New Roman"/>
                <a:ea typeface="Times New Roman"/>
                <a:cs typeface="2  Nazanin"/>
              </a:rPr>
              <a:t>مِن را با مَن اشتباه نگيريد. </a:t>
            </a:r>
            <a:r>
              <a:rPr lang="ar-SA" sz="2400" dirty="0" smtClean="0">
                <a:solidFill>
                  <a:srgbClr val="FF0000"/>
                </a:solidFill>
                <a:latin typeface="Times New Roman"/>
                <a:ea typeface="Times New Roman"/>
                <a:cs typeface="2  Nazanin"/>
              </a:rPr>
              <a:t>مثال: </a:t>
            </a:r>
            <a:r>
              <a:rPr lang="ar-SA" sz="2400" dirty="0" smtClean="0">
                <a:latin typeface="Times New Roman"/>
                <a:ea typeface="Times New Roman"/>
                <a:cs typeface="Badr"/>
              </a:rPr>
              <a:t> </a:t>
            </a:r>
            <a:r>
              <a:rPr lang="ar-SA" sz="2400" dirty="0" smtClean="0">
                <a:solidFill>
                  <a:srgbClr val="FF0000"/>
                </a:solidFill>
                <a:latin typeface="Times New Roman"/>
                <a:ea typeface="Times New Roman"/>
                <a:cs typeface="2  Nazanin"/>
              </a:rPr>
              <a:t>مِنْهُم</a:t>
            </a:r>
            <a:r>
              <a:rPr lang="ar-SA" sz="2400" dirty="0" smtClean="0">
                <a:latin typeface="Times New Roman"/>
                <a:ea typeface="Times New Roman"/>
                <a:cs typeface="2  Nazanin"/>
              </a:rPr>
              <a:t>: از آن ها</a:t>
            </a:r>
            <a:r>
              <a:rPr lang="fa-IR" sz="2400" dirty="0" smtClean="0">
                <a:latin typeface="Times New Roman"/>
                <a:ea typeface="Times New Roman"/>
                <a:cs typeface="Badr"/>
              </a:rPr>
              <a:t>        </a:t>
            </a:r>
            <a:r>
              <a:rPr lang="ar-SA" sz="2400" dirty="0" smtClean="0">
                <a:latin typeface="Times New Roman"/>
                <a:ea typeface="Times New Roman"/>
                <a:cs typeface="Badr"/>
              </a:rPr>
              <a:t> </a:t>
            </a:r>
            <a:r>
              <a:rPr lang="ar-SA" sz="2400" dirty="0" smtClean="0">
                <a:solidFill>
                  <a:srgbClr val="FF0000"/>
                </a:solidFill>
                <a:latin typeface="Times New Roman"/>
                <a:ea typeface="Times New Roman"/>
                <a:cs typeface="2  Nazanin"/>
              </a:rPr>
              <a:t>مَنْ هُم</a:t>
            </a:r>
            <a:r>
              <a:rPr lang="ar-SA" sz="2400" dirty="0" smtClean="0">
                <a:latin typeface="Times New Roman"/>
                <a:ea typeface="Times New Roman"/>
                <a:cs typeface="2  Nazanin"/>
              </a:rPr>
              <a:t>: آن ها كيستند؟</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فعل لازم فعلي است كه معني آن با فاعل كامل مي شود. </a:t>
            </a:r>
            <a:r>
              <a:rPr lang="ar-SA" sz="2400" dirty="0" smtClean="0">
                <a:solidFill>
                  <a:srgbClr val="FF0000"/>
                </a:solidFill>
                <a:latin typeface="Times New Roman"/>
                <a:ea typeface="Times New Roman"/>
                <a:cs typeface="2  Nazanin"/>
              </a:rPr>
              <a:t>مثال: </a:t>
            </a:r>
            <a:r>
              <a:rPr lang="ar-SA" sz="2400" dirty="0" smtClean="0">
                <a:latin typeface="Times New Roman"/>
                <a:ea typeface="Times New Roman"/>
                <a:cs typeface="2  Nazanin"/>
              </a:rPr>
              <a:t>حميد خنديد: ضَحِكَ حميدٌ. </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امّا فعل متعدّي فعلي است كه براي كامل شدن معني، علاوه بر فاعل به مفعول هم احتياج</a:t>
            </a:r>
            <a:endParaRPr lang="fa-IR" sz="2400" dirty="0" smtClean="0">
              <a:latin typeface="Times New Roman"/>
              <a:ea typeface="Times New Roman"/>
              <a:cs typeface="2  Nazanin"/>
            </a:endParaRPr>
          </a:p>
          <a:p>
            <a:pPr algn="justLow">
              <a:lnSpc>
                <a:spcPct val="115000"/>
              </a:lnSpc>
              <a:buNone/>
            </a:pPr>
            <a:r>
              <a:rPr lang="ar-SA" sz="2400" dirty="0" smtClean="0">
                <a:latin typeface="Times New Roman"/>
                <a:ea typeface="Times New Roman"/>
                <a:cs typeface="2  Nazanin"/>
              </a:rPr>
              <a:t>دارد.</a:t>
            </a:r>
            <a:r>
              <a:rPr lang="fa-IR" sz="2400" dirty="0" smtClean="0">
                <a:latin typeface="Calibri"/>
                <a:ea typeface="Times New Roman"/>
                <a:cs typeface="Arial"/>
              </a:rPr>
              <a:t> </a:t>
            </a:r>
            <a:r>
              <a:rPr lang="ar-SA" sz="2400" dirty="0" smtClean="0">
                <a:solidFill>
                  <a:srgbClr val="FF0000"/>
                </a:solidFill>
                <a:latin typeface="Times New Roman"/>
                <a:ea typeface="Times New Roman"/>
                <a:cs typeface="2  Nazanin"/>
              </a:rPr>
              <a:t>مثال: </a:t>
            </a:r>
            <a:r>
              <a:rPr lang="ar-SA" sz="2400" dirty="0" smtClean="0">
                <a:latin typeface="Times New Roman"/>
                <a:ea typeface="Times New Roman"/>
                <a:cs typeface="2  Nazanin"/>
              </a:rPr>
              <a:t>حميد سعيد را خنداند. أضْحَكَ حميدٌ سعيداً.</a:t>
            </a:r>
            <a:endParaRPr lang="en-US" sz="2400" dirty="0" smtClean="0">
              <a:latin typeface="Calibri"/>
              <a:ea typeface="Calibri"/>
              <a:cs typeface="Arial"/>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64</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500"/>
                                        <p:tgtEl>
                                          <p:spTgt spid="3">
                                            <p:txEl>
                                              <p:pRg st="8" end="8"/>
                                            </p:txEl>
                                          </p:spTgt>
                                        </p:tgtEl>
                                      </p:cBhvr>
                                    </p:animEffec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64" fill="hold">
                            <p:stCondLst>
                              <p:cond delay="5500"/>
                            </p:stCondLst>
                            <p:childTnLst>
                              <p:par>
                                <p:cTn id="65" presetID="47" presetClass="entr" presetSubtype="0" fill="hold" grpId="0" nodeType="after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Effect transition="in" filter="fade">
                                      <p:cBhvr>
                                        <p:cTn id="67" dur="500"/>
                                        <p:tgtEl>
                                          <p:spTgt spid="3">
                                            <p:txEl>
                                              <p:pRg st="9" end="9"/>
                                            </p:txEl>
                                          </p:spTgt>
                                        </p:tgtEl>
                                      </p:cBhvr>
                                    </p:animEffect>
                                    <p:anim calcmode="lin" valueType="num">
                                      <p:cBhvr>
                                        <p:cTn id="6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9"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دهم</a:t>
            </a:r>
            <a:endParaRPr lang="fa-IR" sz="4400" dirty="0">
              <a:cs typeface="Homa" pitchFamily="2" charset="-78"/>
            </a:endParaRPr>
          </a:p>
        </p:txBody>
      </p:sp>
      <p:sp>
        <p:nvSpPr>
          <p:cNvPr id="3" name="Content Placeholder 2"/>
          <p:cNvSpPr>
            <a:spLocks noGrp="1"/>
          </p:cNvSpPr>
          <p:nvPr>
            <p:ph idx="1"/>
          </p:nvPr>
        </p:nvSpPr>
        <p:spPr>
          <a:xfrm>
            <a:off x="304800" y="1285860"/>
            <a:ext cx="8686800" cy="4525963"/>
          </a:xfrm>
        </p:spPr>
        <p:txBody>
          <a:bodyPr>
            <a:noAutofit/>
          </a:bodyPr>
          <a:lstStyle/>
          <a:p>
            <a:pPr algn="justLow">
              <a:lnSpc>
                <a:spcPct val="115000"/>
              </a:lnSpc>
              <a:buNone/>
            </a:pPr>
            <a:r>
              <a:rPr lang="ar-SA" sz="2400" dirty="0" smtClean="0">
                <a:latin typeface="Times New Roman"/>
                <a:ea typeface="Times New Roman"/>
                <a:cs typeface="2  Nazanin"/>
              </a:rPr>
              <a:t>در درس دهم با اين مطالب آشنا مي شويم: </a:t>
            </a:r>
            <a:endParaRPr lang="en-US" sz="2400" dirty="0" smtClean="0">
              <a:latin typeface="Calibri"/>
              <a:ea typeface="Calibri"/>
              <a:cs typeface="Arial"/>
            </a:endParaRPr>
          </a:p>
          <a:p>
            <a:pPr>
              <a:lnSpc>
                <a:spcPct val="115000"/>
              </a:lnSpc>
              <a:buNone/>
            </a:pPr>
            <a:r>
              <a:rPr lang="ar-SA" sz="2400" dirty="0" smtClean="0">
                <a:solidFill>
                  <a:srgbClr val="0000FF"/>
                </a:solidFill>
                <a:latin typeface="Times New Roman"/>
                <a:ea typeface="Times New Roman"/>
                <a:cs typeface="2  Nazanin"/>
              </a:rPr>
              <a:t>مبتدا و خبر           </a:t>
            </a:r>
            <a:r>
              <a:rPr lang="ar-SA" sz="2400" dirty="0" smtClean="0">
                <a:solidFill>
                  <a:srgbClr val="0000FF"/>
                </a:solidFill>
                <a:latin typeface="Times New Roman"/>
                <a:ea typeface="Times New Roman"/>
                <a:cs typeface="Badr"/>
              </a:rPr>
              <a:t> </a:t>
            </a:r>
            <a:r>
              <a:rPr lang="ar-SA" sz="2400" dirty="0" smtClean="0">
                <a:solidFill>
                  <a:srgbClr val="0000FF"/>
                </a:solidFill>
                <a:latin typeface="Times New Roman"/>
                <a:ea typeface="Times New Roman"/>
                <a:cs typeface="2  Nazanin"/>
              </a:rPr>
              <a:t> انواع خبر       </a:t>
            </a:r>
            <a:r>
              <a:rPr lang="ar-SA" sz="2400" dirty="0" smtClean="0">
                <a:solidFill>
                  <a:srgbClr val="0000FF"/>
                </a:solidFill>
                <a:latin typeface="Times New Roman"/>
                <a:ea typeface="Times New Roman"/>
                <a:cs typeface="Badr"/>
              </a:rPr>
              <a:t> </a:t>
            </a:r>
            <a:r>
              <a:rPr lang="ar-SA" sz="2400" dirty="0" smtClean="0">
                <a:solidFill>
                  <a:srgbClr val="0000FF"/>
                </a:solidFill>
                <a:latin typeface="Times New Roman"/>
                <a:ea typeface="Times New Roman"/>
                <a:cs typeface="2  Nazanin"/>
              </a:rPr>
              <a:t>اعراب محلّي</a:t>
            </a:r>
            <a:endParaRPr lang="en-US" sz="2400" dirty="0" smtClean="0">
              <a:latin typeface="Calibri"/>
              <a:ea typeface="Calibri"/>
              <a:cs typeface="Arial"/>
            </a:endParaRPr>
          </a:p>
          <a:p>
            <a:pPr algn="ctr">
              <a:lnSpc>
                <a:spcPct val="115000"/>
              </a:lnSpc>
              <a:buNone/>
            </a:pPr>
            <a:r>
              <a:rPr lang="ar-SA" sz="2400" dirty="0" smtClean="0">
                <a:solidFill>
                  <a:srgbClr val="C00000"/>
                </a:solidFill>
                <a:latin typeface="Times New Roman"/>
                <a:ea typeface="Times New Roman"/>
                <a:cs typeface="2  Nazanin"/>
              </a:rPr>
              <a:t>اللهُ   رحيمٌ</a:t>
            </a:r>
            <a:endParaRPr lang="en-US" sz="2400" dirty="0" smtClean="0">
              <a:solidFill>
                <a:srgbClr val="C00000"/>
              </a:solidFill>
              <a:latin typeface="Calibri"/>
              <a:ea typeface="Calibri"/>
              <a:cs typeface="Arial"/>
            </a:endParaRPr>
          </a:p>
          <a:p>
            <a:pPr algn="justLow">
              <a:lnSpc>
                <a:spcPct val="115000"/>
              </a:lnSpc>
              <a:buNone/>
            </a:pPr>
            <a:r>
              <a:rPr lang="fa-IR" sz="2400" dirty="0" smtClean="0">
                <a:latin typeface="Times New Roman"/>
                <a:ea typeface="Times New Roman"/>
                <a:cs typeface="2  Nazanin" pitchFamily="2" charset="-78"/>
              </a:rPr>
              <a:t>* </a:t>
            </a:r>
            <a:r>
              <a:rPr lang="ar-SA" sz="2400" dirty="0" smtClean="0">
                <a:latin typeface="Times New Roman"/>
                <a:ea typeface="Times New Roman"/>
                <a:cs typeface="2  Nazanin"/>
              </a:rPr>
              <a:t>مبتدا و خبر تقريباً  همان نهاد و گزاره فارسي هستند.</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مبتدا:  اسمي است كه در ابتداي جمله اسميّه  مي آيد و مرفوع است يعني علامت</a:t>
            </a:r>
            <a:r>
              <a:rPr lang="fa-IR" sz="2400" dirty="0" smtClean="0">
                <a:latin typeface="Times New Roman"/>
                <a:ea typeface="Times New Roman"/>
                <a:cs typeface="2  Nazanin"/>
              </a:rPr>
              <a:t>_ُ </a:t>
            </a:r>
            <a:r>
              <a:rPr lang="en-US" sz="2400" dirty="0" smtClean="0">
                <a:latin typeface="Times New Roman"/>
                <a:ea typeface="Times New Roman"/>
                <a:cs typeface="2  Nazanin"/>
              </a:rPr>
              <a:t>_ٌ</a:t>
            </a:r>
            <a:r>
              <a:rPr lang="en-US" sz="2400" dirty="0" smtClean="0">
                <a:latin typeface="2  Nazanin"/>
                <a:ea typeface="Times New Roman"/>
                <a:cs typeface="Arial"/>
              </a:rPr>
              <a:t> </a:t>
            </a:r>
            <a:r>
              <a:rPr lang="ar-SA" sz="2400" dirty="0" smtClean="0">
                <a:latin typeface="Times New Roman"/>
                <a:ea typeface="Times New Roman"/>
                <a:cs typeface="2  Nazanin"/>
              </a:rPr>
              <a:t>دارد.</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خبر:   كلمه يا كلماتي است كه بعد از مبتدا مي آيد و همان طور كه از اسمش پيداست، خبري است كه درباره مبتدا گفته مي شود و مرفوع است يعني علامت</a:t>
            </a:r>
            <a:r>
              <a:rPr lang="fa-IR" sz="2400" dirty="0" smtClean="0">
                <a:latin typeface="Times New Roman"/>
                <a:ea typeface="Times New Roman"/>
                <a:cs typeface="Badr"/>
              </a:rPr>
              <a:t> </a:t>
            </a:r>
            <a:r>
              <a:rPr lang="fa-IR" sz="2400" dirty="0" smtClean="0">
                <a:latin typeface="Times New Roman"/>
                <a:ea typeface="Times New Roman"/>
                <a:cs typeface="2  Nazanin"/>
              </a:rPr>
              <a:t>_ُ </a:t>
            </a:r>
            <a:r>
              <a:rPr lang="en-US" sz="2400" dirty="0" smtClean="0">
                <a:latin typeface="Times New Roman"/>
                <a:ea typeface="Times New Roman"/>
                <a:cs typeface="2  Nazanin"/>
              </a:rPr>
              <a:t>_ٌ</a:t>
            </a:r>
            <a:r>
              <a:rPr lang="ar-SA" sz="2400" dirty="0" smtClean="0">
                <a:latin typeface="Times New Roman"/>
                <a:ea typeface="Times New Roman"/>
                <a:cs typeface="2  Nazanin"/>
              </a:rPr>
              <a:t>  دارد.</a:t>
            </a:r>
            <a:endParaRPr lang="en-US" sz="2400" dirty="0" smtClean="0">
              <a:latin typeface="Calibri"/>
              <a:ea typeface="Calibri"/>
              <a:cs typeface="Arial"/>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65</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دهم</a:t>
            </a:r>
            <a:endParaRPr lang="fa-IR" sz="4400" dirty="0">
              <a:cs typeface="Homa" pitchFamily="2" charset="-78"/>
            </a:endParaRPr>
          </a:p>
        </p:txBody>
      </p:sp>
      <p:sp>
        <p:nvSpPr>
          <p:cNvPr id="3" name="Content Placeholder 2"/>
          <p:cNvSpPr>
            <a:spLocks noGrp="1"/>
          </p:cNvSpPr>
          <p:nvPr>
            <p:ph idx="1"/>
          </p:nvPr>
        </p:nvSpPr>
        <p:spPr>
          <a:xfrm>
            <a:off x="214282" y="1554162"/>
            <a:ext cx="8777318" cy="4525963"/>
          </a:xfrm>
        </p:spPr>
        <p:txBody>
          <a:bodyPr>
            <a:normAutofit/>
          </a:bodyPr>
          <a:lstStyle/>
          <a:p>
            <a:pPr algn="justLow">
              <a:lnSpc>
                <a:spcPct val="115000"/>
              </a:lnSpc>
              <a:buNone/>
            </a:pPr>
            <a:r>
              <a:rPr lang="fa-IR" sz="2400" dirty="0" smtClean="0">
                <a:latin typeface="Times New Roman"/>
                <a:ea typeface="Times New Roman"/>
                <a:cs typeface="2  Nazanin"/>
              </a:rPr>
              <a:t>* </a:t>
            </a:r>
            <a:r>
              <a:rPr lang="ar-SA" sz="2400" dirty="0" smtClean="0">
                <a:latin typeface="Times New Roman"/>
                <a:ea typeface="Times New Roman"/>
                <a:cs typeface="2  Nazanin"/>
              </a:rPr>
              <a:t>تذكّر: در اين دو جمله كلمه « بهار» در هر دو جا فاعل است.</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1-  </a:t>
            </a:r>
            <a:r>
              <a:rPr lang="ar-SA" sz="2400" dirty="0" smtClean="0">
                <a:solidFill>
                  <a:srgbClr val="0000FF"/>
                </a:solidFill>
                <a:latin typeface="Times New Roman"/>
                <a:ea typeface="Times New Roman"/>
                <a:cs typeface="2  Nazanin"/>
              </a:rPr>
              <a:t> بهار   </a:t>
            </a:r>
            <a:r>
              <a:rPr lang="ar-SA" sz="2400" dirty="0" smtClean="0">
                <a:latin typeface="Times New Roman"/>
                <a:ea typeface="Times New Roman"/>
                <a:cs typeface="2  Nazanin"/>
              </a:rPr>
              <a:t> </a:t>
            </a:r>
            <a:r>
              <a:rPr lang="ar-SA" sz="2400" dirty="0" smtClean="0">
                <a:solidFill>
                  <a:srgbClr val="FF0000"/>
                </a:solidFill>
                <a:latin typeface="Times New Roman"/>
                <a:ea typeface="Times New Roman"/>
                <a:cs typeface="2  Nazanin"/>
              </a:rPr>
              <a:t> آمد. </a:t>
            </a:r>
            <a:r>
              <a:rPr lang="ar-SA" sz="2400" dirty="0" smtClean="0">
                <a:latin typeface="Times New Roman"/>
                <a:ea typeface="Times New Roman"/>
                <a:cs typeface="2  Nazanin"/>
              </a:rPr>
              <a:t>			2- </a:t>
            </a:r>
            <a:r>
              <a:rPr lang="ar-SA" sz="2400" dirty="0" smtClean="0">
                <a:solidFill>
                  <a:srgbClr val="FF0000"/>
                </a:solidFill>
                <a:latin typeface="Times New Roman"/>
                <a:ea typeface="Times New Roman"/>
                <a:cs typeface="2  Nazanin"/>
              </a:rPr>
              <a:t> آمد  </a:t>
            </a:r>
            <a:r>
              <a:rPr lang="ar-SA" sz="2400" dirty="0" smtClean="0">
                <a:latin typeface="Times New Roman"/>
                <a:ea typeface="Times New Roman"/>
                <a:cs typeface="2  Nazanin"/>
              </a:rPr>
              <a:t> </a:t>
            </a:r>
            <a:r>
              <a:rPr lang="ar-SA" sz="2400" dirty="0" smtClean="0">
                <a:solidFill>
                  <a:srgbClr val="0000FF"/>
                </a:solidFill>
                <a:latin typeface="Times New Roman"/>
                <a:ea typeface="Times New Roman"/>
                <a:cs typeface="2  Nazanin"/>
              </a:rPr>
              <a:t> بهار.</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     </a:t>
            </a:r>
            <a:r>
              <a:rPr lang="ar-SA" sz="2400" dirty="0" smtClean="0">
                <a:solidFill>
                  <a:srgbClr val="0000FF"/>
                </a:solidFill>
                <a:latin typeface="Times New Roman"/>
                <a:ea typeface="Times New Roman"/>
                <a:cs typeface="2  Nazanin"/>
              </a:rPr>
              <a:t>فاعل</a:t>
            </a:r>
            <a:r>
              <a:rPr lang="ar-SA" sz="2400" dirty="0" smtClean="0">
                <a:latin typeface="Times New Roman"/>
                <a:ea typeface="Times New Roman"/>
                <a:cs typeface="2  Nazanin"/>
              </a:rPr>
              <a:t>     </a:t>
            </a:r>
            <a:r>
              <a:rPr lang="ar-SA" sz="2400" dirty="0" smtClean="0">
                <a:solidFill>
                  <a:srgbClr val="FF0000"/>
                </a:solidFill>
                <a:latin typeface="Times New Roman"/>
                <a:ea typeface="Times New Roman"/>
                <a:cs typeface="2  Nazanin"/>
              </a:rPr>
              <a:t>فعل</a:t>
            </a:r>
            <a:r>
              <a:rPr lang="ar-SA" sz="2400" dirty="0" smtClean="0">
                <a:latin typeface="Times New Roman"/>
                <a:ea typeface="Times New Roman"/>
                <a:cs typeface="2  Nazanin"/>
              </a:rPr>
              <a:t> 		   </a:t>
            </a:r>
            <a:r>
              <a:rPr lang="ar-SA" sz="2400" dirty="0" smtClean="0">
                <a:latin typeface="Times New Roman"/>
                <a:ea typeface="Times New Roman"/>
                <a:cs typeface="Badr"/>
              </a:rPr>
              <a:t> </a:t>
            </a:r>
            <a:r>
              <a:rPr lang="ar-SA" sz="2400" dirty="0" smtClean="0">
                <a:latin typeface="Times New Roman"/>
                <a:ea typeface="Times New Roman"/>
                <a:cs typeface="2  Nazanin"/>
              </a:rPr>
              <a:t>	     </a:t>
            </a:r>
            <a:r>
              <a:rPr lang="ar-SA" sz="2400" dirty="0" smtClean="0">
                <a:solidFill>
                  <a:srgbClr val="FF0000"/>
                </a:solidFill>
                <a:latin typeface="Times New Roman"/>
                <a:ea typeface="Times New Roman"/>
                <a:cs typeface="2  Nazanin"/>
              </a:rPr>
              <a:t>فعل</a:t>
            </a:r>
            <a:r>
              <a:rPr lang="ar-SA" sz="2400" dirty="0" smtClean="0">
                <a:latin typeface="Times New Roman"/>
                <a:ea typeface="Times New Roman"/>
                <a:cs typeface="2  Nazanin"/>
              </a:rPr>
              <a:t>    </a:t>
            </a:r>
            <a:r>
              <a:rPr lang="ar-SA" sz="2400" dirty="0" smtClean="0">
                <a:solidFill>
                  <a:srgbClr val="0000FF"/>
                </a:solidFill>
                <a:latin typeface="Times New Roman"/>
                <a:ea typeface="Times New Roman"/>
                <a:cs typeface="2  Nazanin"/>
              </a:rPr>
              <a:t>فاعل</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امّا همان طور كه قبلاً نيز آموخته ايم در عربي چنين نيست. مثلاً دو جمله بالا</a:t>
            </a:r>
            <a:r>
              <a:rPr lang="fa-IR" sz="2400" dirty="0" smtClean="0">
                <a:latin typeface="Times New Roman"/>
                <a:ea typeface="Times New Roman"/>
                <a:cs typeface="2  Nazanin"/>
              </a:rPr>
              <a:t> </a:t>
            </a:r>
            <a:r>
              <a:rPr lang="ar-SA" sz="2400" dirty="0" smtClean="0">
                <a:latin typeface="Times New Roman"/>
                <a:ea typeface="Times New Roman"/>
                <a:cs typeface="2  Nazanin"/>
              </a:rPr>
              <a:t>به عربي چنين</a:t>
            </a:r>
            <a:endParaRPr lang="fa-IR" sz="2400" dirty="0" smtClean="0">
              <a:latin typeface="Times New Roman"/>
              <a:ea typeface="Times New Roman"/>
              <a:cs typeface="2  Nazanin"/>
            </a:endParaRPr>
          </a:p>
          <a:p>
            <a:pPr algn="justLow">
              <a:lnSpc>
                <a:spcPct val="115000"/>
              </a:lnSpc>
              <a:buNone/>
            </a:pPr>
            <a:r>
              <a:rPr lang="ar-SA" sz="2400" dirty="0" smtClean="0">
                <a:latin typeface="Times New Roman"/>
                <a:ea typeface="Times New Roman"/>
                <a:cs typeface="2  Nazanin"/>
              </a:rPr>
              <a:t>است.</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1-  </a:t>
            </a:r>
            <a:r>
              <a:rPr lang="ar-SA" sz="2400" dirty="0" smtClean="0">
                <a:solidFill>
                  <a:srgbClr val="1C11FF"/>
                </a:solidFill>
                <a:latin typeface="Times New Roman"/>
                <a:ea typeface="Times New Roman"/>
                <a:cs typeface="2  Nazanin"/>
              </a:rPr>
              <a:t>الربيعُ </a:t>
            </a:r>
            <a:r>
              <a:rPr lang="ar-SA" sz="2400" dirty="0" smtClean="0">
                <a:latin typeface="Times New Roman"/>
                <a:ea typeface="Times New Roman"/>
                <a:cs typeface="2  Nazanin"/>
              </a:rPr>
              <a:t>    </a:t>
            </a:r>
            <a:r>
              <a:rPr lang="ar-SA" sz="2400" dirty="0" smtClean="0">
                <a:solidFill>
                  <a:srgbClr val="FF0000"/>
                </a:solidFill>
                <a:latin typeface="Times New Roman"/>
                <a:ea typeface="Times New Roman"/>
                <a:cs typeface="2  Nazanin"/>
              </a:rPr>
              <a:t>جاءَ</a:t>
            </a:r>
            <a:r>
              <a:rPr lang="ar-SA" sz="2400" dirty="0" smtClean="0">
                <a:latin typeface="Times New Roman"/>
                <a:ea typeface="Times New Roman"/>
                <a:cs typeface="2  Nazanin"/>
              </a:rPr>
              <a:t>. 			2-  </a:t>
            </a:r>
            <a:r>
              <a:rPr lang="ar-SA" sz="2400" dirty="0" smtClean="0">
                <a:solidFill>
                  <a:srgbClr val="FF0000"/>
                </a:solidFill>
                <a:latin typeface="Times New Roman"/>
                <a:ea typeface="Times New Roman"/>
                <a:cs typeface="2  Nazanin"/>
              </a:rPr>
              <a:t>جاءَ </a:t>
            </a:r>
            <a:r>
              <a:rPr lang="ar-SA" sz="2400" dirty="0" smtClean="0">
                <a:latin typeface="Times New Roman"/>
                <a:ea typeface="Times New Roman"/>
                <a:cs typeface="2  Nazanin"/>
              </a:rPr>
              <a:t>  </a:t>
            </a:r>
            <a:r>
              <a:rPr lang="ar-SA" sz="2400" dirty="0" smtClean="0">
                <a:solidFill>
                  <a:srgbClr val="1C11FF"/>
                </a:solidFill>
                <a:latin typeface="Times New Roman"/>
                <a:ea typeface="Times New Roman"/>
                <a:cs typeface="2  Nazanin"/>
              </a:rPr>
              <a:t>ا</a:t>
            </a:r>
            <a:r>
              <a:rPr lang="ar-SA" sz="2400" dirty="0" smtClean="0">
                <a:solidFill>
                  <a:srgbClr val="0000FF"/>
                </a:solidFill>
                <a:latin typeface="Times New Roman"/>
                <a:ea typeface="Times New Roman"/>
                <a:cs typeface="2  Nazanin"/>
              </a:rPr>
              <a:t>لربيعُ.</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    </a:t>
            </a:r>
            <a:r>
              <a:rPr lang="ar-SA" sz="2400" dirty="0" smtClean="0">
                <a:solidFill>
                  <a:srgbClr val="1C11FF"/>
                </a:solidFill>
                <a:latin typeface="Times New Roman"/>
                <a:ea typeface="Times New Roman"/>
                <a:cs typeface="2  Nazanin"/>
              </a:rPr>
              <a:t> مبتدا     </a:t>
            </a:r>
            <a:r>
              <a:rPr lang="ar-SA" sz="2400" dirty="0" smtClean="0">
                <a:solidFill>
                  <a:srgbClr val="FF0000"/>
                </a:solidFill>
                <a:latin typeface="Times New Roman"/>
                <a:ea typeface="Times New Roman"/>
                <a:cs typeface="2  Nazanin"/>
              </a:rPr>
              <a:t>خبر</a:t>
            </a:r>
            <a:r>
              <a:rPr lang="ar-SA" sz="2400" dirty="0" smtClean="0">
                <a:latin typeface="Times New Roman"/>
                <a:ea typeface="Times New Roman"/>
                <a:cs typeface="2  Nazanin"/>
              </a:rPr>
              <a:t>   			     </a:t>
            </a:r>
            <a:r>
              <a:rPr lang="ar-SA" sz="2400" dirty="0" smtClean="0">
                <a:solidFill>
                  <a:srgbClr val="FF0000"/>
                </a:solidFill>
                <a:latin typeface="Times New Roman"/>
                <a:ea typeface="Times New Roman"/>
                <a:cs typeface="2  Nazanin"/>
              </a:rPr>
              <a:t> فعل </a:t>
            </a:r>
            <a:r>
              <a:rPr lang="ar-SA" sz="2400" dirty="0" smtClean="0">
                <a:latin typeface="Times New Roman"/>
                <a:ea typeface="Times New Roman"/>
                <a:cs typeface="2  Nazanin"/>
              </a:rPr>
              <a:t>  </a:t>
            </a:r>
            <a:r>
              <a:rPr lang="ar-SA" sz="2400" dirty="0" smtClean="0">
                <a:solidFill>
                  <a:srgbClr val="0000FF"/>
                </a:solidFill>
                <a:latin typeface="Times New Roman"/>
                <a:ea typeface="Times New Roman"/>
                <a:cs typeface="2  Nazanin"/>
              </a:rPr>
              <a:t>فاعل</a:t>
            </a:r>
            <a:endParaRPr lang="en-US" sz="2400" dirty="0" smtClean="0">
              <a:latin typeface="Calibri"/>
              <a:ea typeface="Calibri"/>
              <a:cs typeface="Arial"/>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66</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دهم</a:t>
            </a:r>
            <a:endParaRPr lang="fa-IR" sz="4400" dirty="0">
              <a:cs typeface="Homa" pitchFamily="2" charset="-78"/>
            </a:endParaRPr>
          </a:p>
        </p:txBody>
      </p:sp>
      <p:sp>
        <p:nvSpPr>
          <p:cNvPr id="3" name="Content Placeholder 2"/>
          <p:cNvSpPr>
            <a:spLocks noGrp="1"/>
          </p:cNvSpPr>
          <p:nvPr>
            <p:ph idx="1"/>
          </p:nvPr>
        </p:nvSpPr>
        <p:spPr/>
        <p:txBody>
          <a:bodyPr>
            <a:normAutofit fontScale="92500"/>
          </a:bodyPr>
          <a:lstStyle/>
          <a:p>
            <a:pPr algn="ctr">
              <a:lnSpc>
                <a:spcPct val="115000"/>
              </a:lnSpc>
              <a:buNone/>
            </a:pPr>
            <a:r>
              <a:rPr lang="ar-SA" sz="2400" dirty="0" smtClean="0">
                <a:solidFill>
                  <a:srgbClr val="0000FF"/>
                </a:solidFill>
                <a:latin typeface="Times New Roman"/>
                <a:ea typeface="Times New Roman"/>
                <a:cs typeface="2  Nazanin"/>
              </a:rPr>
              <a:t>انواع خبر</a:t>
            </a:r>
            <a:endParaRPr lang="en-US" sz="2400" dirty="0" smtClean="0">
              <a:latin typeface="Calibri"/>
              <a:ea typeface="Calibri"/>
              <a:cs typeface="Arial"/>
            </a:endParaRPr>
          </a:p>
          <a:p>
            <a:pPr algn="justLow">
              <a:lnSpc>
                <a:spcPct val="115000"/>
              </a:lnSpc>
              <a:buNone/>
            </a:pPr>
            <a:r>
              <a:rPr lang="ar-SA" sz="2400" dirty="0" smtClean="0">
                <a:solidFill>
                  <a:srgbClr val="C00000"/>
                </a:solidFill>
                <a:latin typeface="Times New Roman"/>
                <a:ea typeface="Times New Roman"/>
                <a:cs typeface="2  Nazanin"/>
              </a:rPr>
              <a:t>انواع خبر : </a:t>
            </a:r>
            <a:r>
              <a:rPr lang="ar-SA" sz="2400" dirty="0" smtClean="0">
                <a:latin typeface="Times New Roman"/>
                <a:ea typeface="Times New Roman"/>
                <a:cs typeface="2  Nazanin"/>
              </a:rPr>
              <a:t>غالباً خبر به يكي از سه نوع زير است.</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1- خبر مفرد 		العالِمُ محترمُ / العالمانِ محترمانِ / العالماتُ محترماتُ</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2- خبر جمله فعليّه	</a:t>
            </a:r>
            <a:r>
              <a:rPr lang="fa-IR" sz="2400" dirty="0" smtClean="0">
                <a:latin typeface="Times New Roman"/>
                <a:ea typeface="Times New Roman"/>
                <a:cs typeface="2  Nazanin"/>
              </a:rPr>
              <a:t>	</a:t>
            </a:r>
            <a:r>
              <a:rPr lang="ar-SA" sz="2400" dirty="0" smtClean="0">
                <a:latin typeface="Times New Roman"/>
                <a:ea typeface="Times New Roman"/>
                <a:cs typeface="2  Nazanin"/>
              </a:rPr>
              <a:t>الطّفلُ يلعَبُ/ الطّفلتانِ يَلعَبانِ</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3- خبر جار و مجرور	النّظافةُ مِنَ الإيمانِ / الإيمانُ بِالعَمَلِ.</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منظور از «مفرد» در «خبر مفرد» در مقابل «جمله» است . به زبان ساده تر « مفرد» همان</a:t>
            </a:r>
            <a:endParaRPr lang="fa-IR" sz="2400" dirty="0" smtClean="0">
              <a:latin typeface="Times New Roman"/>
              <a:ea typeface="Times New Roman"/>
              <a:cs typeface="2  Nazanin"/>
            </a:endParaRPr>
          </a:p>
          <a:p>
            <a:pPr algn="justLow">
              <a:lnSpc>
                <a:spcPct val="115000"/>
              </a:lnSpc>
              <a:buNone/>
            </a:pPr>
            <a:r>
              <a:rPr lang="ar-SA" sz="2400" dirty="0" smtClean="0">
                <a:latin typeface="Times New Roman"/>
                <a:ea typeface="Times New Roman"/>
                <a:cs typeface="2  Nazanin"/>
              </a:rPr>
              <a:t>طور كه در مثال شماره « 1» مي بينيم واقعاً مفرد نيست بلكه «خبر مفرد» يعني خبر غير</a:t>
            </a:r>
            <a:endParaRPr lang="fa-IR" sz="2400" dirty="0" smtClean="0">
              <a:latin typeface="Times New Roman"/>
              <a:ea typeface="Times New Roman"/>
              <a:cs typeface="2  Nazanin"/>
            </a:endParaRPr>
          </a:p>
          <a:p>
            <a:pPr algn="justLow">
              <a:lnSpc>
                <a:spcPct val="115000"/>
              </a:lnSpc>
              <a:buNone/>
            </a:pPr>
            <a:r>
              <a:rPr lang="ar-SA" sz="2400" dirty="0" smtClean="0">
                <a:latin typeface="Times New Roman"/>
                <a:ea typeface="Times New Roman"/>
                <a:cs typeface="2  Nazanin"/>
              </a:rPr>
              <a:t>جمله. </a:t>
            </a:r>
            <a:endParaRPr lang="en-US" sz="2400" dirty="0" smtClean="0">
              <a:latin typeface="Calibri"/>
              <a:ea typeface="Calibri"/>
              <a:cs typeface="Arial"/>
            </a:endParaRPr>
          </a:p>
          <a:p>
            <a:pPr algn="ctr">
              <a:lnSpc>
                <a:spcPct val="115000"/>
              </a:lnSpc>
              <a:buNone/>
            </a:pPr>
            <a:r>
              <a:rPr lang="ar-SA" sz="2400" dirty="0" smtClean="0">
                <a:solidFill>
                  <a:srgbClr val="0000FF"/>
                </a:solidFill>
                <a:latin typeface="Times New Roman"/>
                <a:ea typeface="Times New Roman"/>
                <a:cs typeface="2  Nazanin"/>
              </a:rPr>
              <a:t>به جار و مجرور « شبه جمله » نيز گفته مي شود.</a:t>
            </a:r>
            <a:endParaRPr lang="en-US" sz="2400" dirty="0" smtClean="0">
              <a:latin typeface="Calibri"/>
              <a:ea typeface="Calibri"/>
              <a:cs typeface="Arial"/>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67</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500"/>
                                        <p:tgtEl>
                                          <p:spTgt spid="3">
                                            <p:txEl>
                                              <p:pRg st="8" end="8"/>
                                            </p:txEl>
                                          </p:spTgt>
                                        </p:tgtEl>
                                      </p:cBhvr>
                                    </p:animEffec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دهم</a:t>
            </a:r>
            <a:endParaRPr lang="fa-IR" sz="4400" dirty="0">
              <a:cs typeface="Homa" pitchFamily="2" charset="-78"/>
            </a:endParaRPr>
          </a:p>
        </p:txBody>
      </p:sp>
      <p:sp>
        <p:nvSpPr>
          <p:cNvPr id="3" name="Content Placeholder 2"/>
          <p:cNvSpPr>
            <a:spLocks noGrp="1"/>
          </p:cNvSpPr>
          <p:nvPr>
            <p:ph idx="1"/>
          </p:nvPr>
        </p:nvSpPr>
        <p:spPr/>
        <p:txBody>
          <a:bodyPr>
            <a:noAutofit/>
          </a:bodyPr>
          <a:lstStyle/>
          <a:p>
            <a:pPr algn="ctr">
              <a:lnSpc>
                <a:spcPct val="115000"/>
              </a:lnSpc>
              <a:buNone/>
            </a:pPr>
            <a:r>
              <a:rPr lang="en-US" sz="2400" dirty="0" smtClean="0">
                <a:solidFill>
                  <a:srgbClr val="1C11FF"/>
                </a:solidFill>
                <a:latin typeface="2  Nazanin"/>
                <a:ea typeface="Times New Roman"/>
                <a:cs typeface="Arial"/>
              </a:rPr>
              <a:t> </a:t>
            </a:r>
            <a:r>
              <a:rPr lang="ar-SA" sz="2400" dirty="0" smtClean="0">
                <a:solidFill>
                  <a:srgbClr val="1C11FF"/>
                </a:solidFill>
                <a:latin typeface="Times New Roman"/>
                <a:ea typeface="Times New Roman"/>
                <a:cs typeface="2  Nazanin"/>
              </a:rPr>
              <a:t>انواع اعراب</a:t>
            </a:r>
            <a:endParaRPr lang="en-US" sz="2400" dirty="0" smtClean="0">
              <a:solidFill>
                <a:srgbClr val="1C11FF"/>
              </a:solidFill>
              <a:latin typeface="Calibri"/>
              <a:ea typeface="Calibri"/>
              <a:cs typeface="Arial"/>
            </a:endParaRPr>
          </a:p>
          <a:p>
            <a:pPr lvl="0" algn="justLow">
              <a:lnSpc>
                <a:spcPct val="115000"/>
              </a:lnSpc>
              <a:buSzPts val="8000"/>
              <a:buNone/>
            </a:pPr>
            <a:r>
              <a:rPr lang="fa-IR" sz="2400" dirty="0" smtClean="0">
                <a:latin typeface="Times New Roman"/>
                <a:ea typeface="Times New Roman"/>
                <a:cs typeface="2  Nazanin"/>
              </a:rPr>
              <a:t>1- اعراب ظاهری  2- اعراب محلی</a:t>
            </a:r>
            <a:r>
              <a:rPr lang="fa-IR" sz="2400" dirty="0" smtClean="0">
                <a:latin typeface="Times New Roman"/>
                <a:ea typeface="Times New Roman"/>
                <a:cs typeface="Badr"/>
              </a:rPr>
              <a:t>                                           </a:t>
            </a:r>
            <a:r>
              <a:rPr lang="fa-IR" sz="2400" dirty="0" smtClean="0">
                <a:latin typeface="Times New Roman"/>
                <a:ea typeface="Times New Roman"/>
                <a:cs typeface="2  Nazanin"/>
              </a:rPr>
              <a:t>         </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إعراب به دو شكل است: اعراب ظاهري و اعراب محلي </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إعراب ظاهري عبارت است از: (</a:t>
            </a:r>
            <a:r>
              <a:rPr lang="ar-SA" sz="2400" dirty="0" smtClean="0">
                <a:solidFill>
                  <a:srgbClr val="0000FF"/>
                </a:solidFill>
                <a:latin typeface="Times New Roman"/>
                <a:ea typeface="Times New Roman"/>
                <a:cs typeface="2  Nazanin"/>
              </a:rPr>
              <a:t> </a:t>
            </a:r>
            <a:r>
              <a:rPr lang="ar-SA" sz="2400" dirty="0" smtClean="0">
                <a:solidFill>
                  <a:srgbClr val="C00000"/>
                </a:solidFill>
                <a:latin typeface="Times New Roman"/>
                <a:ea typeface="Times New Roman"/>
                <a:cs typeface="2  Nazanin"/>
              </a:rPr>
              <a:t>ــَـِـُــًــٍــٌــْـ</a:t>
            </a:r>
            <a:r>
              <a:rPr lang="ar-SA" sz="2400" dirty="0" smtClean="0">
                <a:latin typeface="Times New Roman"/>
                <a:ea typeface="Times New Roman"/>
                <a:cs typeface="2  Nazanin"/>
              </a:rPr>
              <a:t>) </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امّا إعراب محلّي چنين نيست . همه كلمه هاي مبني داراي إعراب محلّي هستند. </a:t>
            </a:r>
            <a:r>
              <a:rPr lang="ar-SA" sz="2400" dirty="0" smtClean="0">
                <a:solidFill>
                  <a:srgbClr val="FF0000"/>
                </a:solidFill>
                <a:latin typeface="Times New Roman"/>
                <a:ea typeface="Times New Roman"/>
                <a:cs typeface="2  Nazanin"/>
              </a:rPr>
              <a:t>مانند:</a:t>
            </a:r>
            <a:endParaRPr lang="en-US" sz="2400" dirty="0" smtClean="0">
              <a:solidFill>
                <a:srgbClr val="FF0000"/>
              </a:solidFill>
              <a:latin typeface="Calibri"/>
              <a:ea typeface="Calibri"/>
              <a:cs typeface="Arial"/>
            </a:endParaRPr>
          </a:p>
          <a:p>
            <a:pPr algn="justLow">
              <a:lnSpc>
                <a:spcPct val="115000"/>
              </a:lnSpc>
              <a:buNone/>
            </a:pPr>
            <a:r>
              <a:rPr lang="ar-SA" sz="2400" dirty="0" smtClean="0">
                <a:latin typeface="Times New Roman"/>
                <a:ea typeface="Times New Roman"/>
                <a:cs typeface="2  Nazanin"/>
              </a:rPr>
              <a:t>ضميرها ، اسم موصول، اسم هاي اشاره، كلمه هاي پرسشي، فعل هاي امر و ماضي.</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همان طور كه مي دانيم علامتِ حرفِ آخرِ كلمه هاي مبني بدون تغيير است. يعني نه در</a:t>
            </a:r>
            <a:endParaRPr lang="fa-IR" sz="2400" dirty="0" smtClean="0">
              <a:latin typeface="Times New Roman"/>
              <a:ea typeface="Times New Roman"/>
              <a:cs typeface="2  Nazanin"/>
            </a:endParaRPr>
          </a:p>
          <a:p>
            <a:pPr algn="justLow">
              <a:lnSpc>
                <a:spcPct val="115000"/>
              </a:lnSpc>
              <a:buNone/>
            </a:pPr>
            <a:r>
              <a:rPr lang="ar-SA" sz="2400" dirty="0" smtClean="0">
                <a:latin typeface="Times New Roman"/>
                <a:ea typeface="Times New Roman"/>
                <a:cs typeface="2  Nazanin"/>
              </a:rPr>
              <a:t>حالت فاعلي، مرفوع مي شوند و نه در حالت مفعولي، منصوب .</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همان طور كه مي دانيد مبتدا و خبر نيز هر دو مرفوع هستند.</a:t>
            </a:r>
            <a:endParaRPr lang="en-US" sz="2400" dirty="0" smtClean="0">
              <a:latin typeface="Calibri"/>
              <a:ea typeface="Calibri"/>
              <a:cs typeface="Arial"/>
            </a:endParaRPr>
          </a:p>
          <a:p>
            <a:pPr>
              <a:lnSpc>
                <a:spcPct val="115000"/>
              </a:lnSpc>
              <a:buNone/>
            </a:pPr>
            <a:r>
              <a:rPr lang="ar-SA" sz="2400" dirty="0" smtClean="0">
                <a:latin typeface="Times New Roman"/>
                <a:ea typeface="Times New Roman"/>
                <a:cs typeface="2  Nazanin"/>
              </a:rPr>
              <a:t> العلمُ نورٌ               سعيدٌ مؤدَّبٌ                فريدةُ عالمةٌ .</a:t>
            </a:r>
            <a:endParaRPr lang="en-US" sz="2400" dirty="0" smtClean="0">
              <a:cs typeface="Nazanin" pitchFamily="2" charset="-78"/>
            </a:endParaRPr>
          </a:p>
          <a:p>
            <a:pPr>
              <a:buNone/>
            </a:pPr>
            <a:endParaRPr lang="fa-IR" sz="2400" dirty="0">
              <a:cs typeface="Nazanin" pitchFamily="2" charset="-78"/>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68</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500"/>
                                        <p:tgtEl>
                                          <p:spTgt spid="3">
                                            <p:txEl>
                                              <p:pRg st="8" end="8"/>
                                            </p:txEl>
                                          </p:spTgt>
                                        </p:tgtEl>
                                      </p:cBhvr>
                                    </p:animEffec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64" fill="hold">
                            <p:stCondLst>
                              <p:cond delay="5500"/>
                            </p:stCondLst>
                            <p:childTnLst>
                              <p:par>
                                <p:cTn id="65" presetID="47" presetClass="entr" presetSubtype="0" fill="hold" grpId="0" nodeType="after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Effect transition="in" filter="fade">
                                      <p:cBhvr>
                                        <p:cTn id="67" dur="500"/>
                                        <p:tgtEl>
                                          <p:spTgt spid="3">
                                            <p:txEl>
                                              <p:pRg st="9" end="9"/>
                                            </p:txEl>
                                          </p:spTgt>
                                        </p:tgtEl>
                                      </p:cBhvr>
                                    </p:animEffect>
                                    <p:anim calcmode="lin" valueType="num">
                                      <p:cBhvr>
                                        <p:cTn id="6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9"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دهم</a:t>
            </a:r>
            <a:endParaRPr lang="fa-IR" sz="4400" dirty="0">
              <a:cs typeface="Homa" pitchFamily="2" charset="-78"/>
            </a:endParaRPr>
          </a:p>
        </p:txBody>
      </p:sp>
      <p:sp>
        <p:nvSpPr>
          <p:cNvPr id="3" name="Content Placeholder 2"/>
          <p:cNvSpPr>
            <a:spLocks noGrp="1"/>
          </p:cNvSpPr>
          <p:nvPr>
            <p:ph idx="1"/>
          </p:nvPr>
        </p:nvSpPr>
        <p:spPr>
          <a:xfrm>
            <a:off x="0" y="1554162"/>
            <a:ext cx="8991600" cy="4875234"/>
          </a:xfrm>
        </p:spPr>
        <p:txBody>
          <a:bodyPr>
            <a:normAutofit/>
          </a:bodyPr>
          <a:lstStyle/>
          <a:p>
            <a:pPr algn="justLow">
              <a:lnSpc>
                <a:spcPct val="115000"/>
              </a:lnSpc>
              <a:buNone/>
            </a:pPr>
            <a:r>
              <a:rPr lang="ar-SA" sz="2400" dirty="0" smtClean="0">
                <a:latin typeface="Times New Roman"/>
                <a:ea typeface="Times New Roman"/>
                <a:cs typeface="2  Nazanin"/>
              </a:rPr>
              <a:t>حال اگر يك كلمه مبني در جاي مبتدا يا خبر قرار بگيرد؛ در اصطلاح مي گوييم:</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مبتدا محلاً مرفوع يا خبر محلاً مرفوع .</a:t>
            </a:r>
            <a:endParaRPr lang="en-US" sz="2400" dirty="0" smtClean="0">
              <a:latin typeface="Calibri"/>
              <a:ea typeface="Calibri"/>
              <a:cs typeface="Arial"/>
            </a:endParaRPr>
          </a:p>
          <a:p>
            <a:pPr algn="justLow">
              <a:lnSpc>
                <a:spcPct val="115000"/>
              </a:lnSpc>
              <a:buNone/>
            </a:pPr>
            <a:r>
              <a:rPr lang="fa-IR" sz="2400" dirty="0" smtClean="0">
                <a:latin typeface="Times New Roman"/>
                <a:ea typeface="Times New Roman"/>
                <a:cs typeface="Badr"/>
              </a:rPr>
              <a:t>   </a:t>
            </a:r>
            <a:r>
              <a:rPr lang="ar-SA" sz="2400" dirty="0" smtClean="0">
                <a:latin typeface="Times New Roman"/>
                <a:ea typeface="Times New Roman"/>
                <a:cs typeface="2  Nazanin"/>
              </a:rPr>
              <a:t>سعيدٌ   </a:t>
            </a:r>
            <a:r>
              <a:rPr lang="fa-IR" sz="2400" dirty="0" smtClean="0">
                <a:latin typeface="Times New Roman"/>
                <a:ea typeface="Times New Roman"/>
                <a:cs typeface="2  Nazanin"/>
              </a:rPr>
              <a:t>         </a:t>
            </a:r>
            <a:r>
              <a:rPr lang="ar-SA" sz="2400" dirty="0" smtClean="0">
                <a:latin typeface="Times New Roman"/>
                <a:ea typeface="Times New Roman"/>
                <a:cs typeface="2  Nazanin"/>
              </a:rPr>
              <a:t>   </a:t>
            </a:r>
            <a:r>
              <a:rPr lang="fa-IR" sz="2400" dirty="0" smtClean="0">
                <a:latin typeface="Times New Roman"/>
                <a:ea typeface="Times New Roman"/>
                <a:cs typeface="2  Nazanin"/>
              </a:rPr>
              <a:t>   </a:t>
            </a:r>
            <a:r>
              <a:rPr lang="ar-SA" sz="2400" dirty="0" smtClean="0">
                <a:latin typeface="Times New Roman"/>
                <a:ea typeface="Times New Roman"/>
                <a:cs typeface="2  Nazanin"/>
              </a:rPr>
              <a:t>مؤدَّبٌ </a:t>
            </a:r>
            <a:r>
              <a:rPr lang="fa-IR" sz="2400" dirty="0" smtClean="0">
                <a:latin typeface="Times New Roman"/>
                <a:ea typeface="Times New Roman"/>
                <a:cs typeface="2  Nazanin"/>
              </a:rPr>
              <a:t>.	              </a:t>
            </a:r>
            <a:r>
              <a:rPr lang="ar-SA" sz="2400" dirty="0" smtClean="0">
                <a:latin typeface="Times New Roman"/>
                <a:ea typeface="Times New Roman"/>
                <a:cs typeface="2  Nazanin"/>
              </a:rPr>
              <a:t>هوَ </a:t>
            </a:r>
            <a:r>
              <a:rPr lang="fa-IR" sz="2400" dirty="0" smtClean="0">
                <a:latin typeface="Times New Roman"/>
                <a:ea typeface="Times New Roman"/>
                <a:cs typeface="2  Nazanin"/>
              </a:rPr>
              <a:t>               </a:t>
            </a:r>
            <a:r>
              <a:rPr lang="ar-SA" sz="2400" dirty="0" smtClean="0">
                <a:latin typeface="Times New Roman"/>
                <a:ea typeface="Times New Roman"/>
                <a:cs typeface="2  Nazanin"/>
              </a:rPr>
              <a:t>   </a:t>
            </a:r>
            <a:r>
              <a:rPr lang="fa-IR" sz="2400" dirty="0" smtClean="0">
                <a:latin typeface="Times New Roman"/>
                <a:ea typeface="Times New Roman"/>
                <a:cs typeface="2  Nazanin"/>
              </a:rPr>
              <a:t>     </a:t>
            </a:r>
            <a:r>
              <a:rPr lang="ar-SA" sz="2400" dirty="0" smtClean="0">
                <a:latin typeface="Times New Roman"/>
                <a:ea typeface="Times New Roman"/>
                <a:cs typeface="2  Nazanin"/>
              </a:rPr>
              <a:t>مؤدَّبٌ.</a:t>
            </a:r>
            <a:endParaRPr lang="en-US" sz="2400" dirty="0" smtClean="0">
              <a:latin typeface="Calibri"/>
              <a:ea typeface="Calibri"/>
              <a:cs typeface="Arial"/>
            </a:endParaRPr>
          </a:p>
          <a:p>
            <a:pPr algn="justLow">
              <a:lnSpc>
                <a:spcPct val="115000"/>
              </a:lnSpc>
              <a:buNone/>
            </a:pPr>
            <a:r>
              <a:rPr lang="ar-SA" sz="2400" dirty="0" smtClean="0">
                <a:solidFill>
                  <a:srgbClr val="008000"/>
                </a:solidFill>
                <a:latin typeface="Times New Roman"/>
                <a:ea typeface="Times New Roman"/>
                <a:cs typeface="2  Nazanin"/>
              </a:rPr>
              <a:t>مبتدا مرفوع    </a:t>
            </a:r>
            <a:r>
              <a:rPr lang="ar-SA" sz="2400" dirty="0" smtClean="0">
                <a:solidFill>
                  <a:srgbClr val="008000"/>
                </a:solidFill>
                <a:latin typeface="Times New Roman"/>
                <a:ea typeface="Times New Roman"/>
                <a:cs typeface="Badr"/>
              </a:rPr>
              <a:t>      </a:t>
            </a:r>
            <a:r>
              <a:rPr lang="ar-SA" sz="2400" dirty="0" smtClean="0">
                <a:solidFill>
                  <a:srgbClr val="008000"/>
                </a:solidFill>
                <a:latin typeface="Times New Roman"/>
                <a:ea typeface="Times New Roman"/>
                <a:cs typeface="2  Nazanin"/>
              </a:rPr>
              <a:t>خبر مرفوع </a:t>
            </a:r>
            <a:r>
              <a:rPr lang="fa-IR" sz="2400" dirty="0" smtClean="0">
                <a:solidFill>
                  <a:srgbClr val="008000"/>
                </a:solidFill>
                <a:latin typeface="Times New Roman"/>
                <a:ea typeface="Times New Roman"/>
                <a:cs typeface="2  Nazanin"/>
              </a:rPr>
              <a:t>                </a:t>
            </a:r>
            <a:r>
              <a:rPr lang="ar-SA" sz="2400" dirty="0" smtClean="0">
                <a:solidFill>
                  <a:srgbClr val="008000"/>
                </a:solidFill>
                <a:latin typeface="Times New Roman"/>
                <a:ea typeface="Times New Roman"/>
                <a:cs typeface="2  Nazanin"/>
              </a:rPr>
              <a:t>مبتدا محلاً مرفوع   </a:t>
            </a:r>
            <a:r>
              <a:rPr lang="fa-IR" sz="2400" dirty="0" smtClean="0">
                <a:solidFill>
                  <a:srgbClr val="008000"/>
                </a:solidFill>
                <a:latin typeface="Times New Roman"/>
                <a:ea typeface="Times New Roman"/>
                <a:cs typeface="2  Nazanin"/>
              </a:rPr>
              <a:t>         </a:t>
            </a:r>
            <a:r>
              <a:rPr lang="ar-SA" sz="2400" dirty="0" smtClean="0">
                <a:solidFill>
                  <a:srgbClr val="008000"/>
                </a:solidFill>
                <a:latin typeface="Times New Roman"/>
                <a:ea typeface="Times New Roman"/>
                <a:cs typeface="2  Nazanin"/>
              </a:rPr>
              <a:t> خبر مرفوع</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إعراب «جمله» و « شبه جمله» (جار و مجرور) محلّي است.</a:t>
            </a:r>
            <a:endParaRPr lang="en-US" sz="2400" dirty="0" smtClean="0">
              <a:latin typeface="Calibri"/>
              <a:ea typeface="Calibri"/>
              <a:cs typeface="Arial"/>
            </a:endParaRPr>
          </a:p>
          <a:p>
            <a:pPr algn="justLow">
              <a:lnSpc>
                <a:spcPct val="115000"/>
              </a:lnSpc>
              <a:buNone/>
            </a:pPr>
            <a:r>
              <a:rPr lang="ar-SA" sz="2400" dirty="0" smtClean="0">
                <a:latin typeface="Times New Roman"/>
                <a:ea typeface="Times New Roman"/>
                <a:cs typeface="2  Nazanin"/>
              </a:rPr>
              <a:t> الحوتُ   </a:t>
            </a:r>
            <a:r>
              <a:rPr lang="fa-IR" sz="2400" dirty="0" smtClean="0">
                <a:latin typeface="Times New Roman"/>
                <a:ea typeface="Times New Roman"/>
                <a:cs typeface="2  Nazanin"/>
              </a:rPr>
              <a:t>        </a:t>
            </a:r>
            <a:r>
              <a:rPr lang="ar-SA" sz="2400" dirty="0" smtClean="0">
                <a:latin typeface="Times New Roman"/>
                <a:ea typeface="Times New Roman"/>
                <a:cs typeface="2  Nazanin"/>
              </a:rPr>
              <a:t> </a:t>
            </a:r>
            <a:r>
              <a:rPr lang="fa-IR" sz="2400" dirty="0" smtClean="0">
                <a:latin typeface="Times New Roman"/>
                <a:ea typeface="Times New Roman"/>
                <a:cs typeface="2  Nazanin"/>
              </a:rPr>
              <a:t>      </a:t>
            </a:r>
            <a:r>
              <a:rPr lang="ar-SA" sz="2400" dirty="0" smtClean="0">
                <a:latin typeface="Times New Roman"/>
                <a:ea typeface="Times New Roman"/>
                <a:cs typeface="2  Nazanin"/>
              </a:rPr>
              <a:t>فِى  البَحرِ</a:t>
            </a:r>
            <a:r>
              <a:rPr lang="fa-IR" sz="2400" dirty="0" smtClean="0">
                <a:latin typeface="Times New Roman"/>
                <a:ea typeface="Times New Roman"/>
                <a:cs typeface="2  Nazanin"/>
              </a:rPr>
              <a:t>.</a:t>
            </a:r>
            <a:r>
              <a:rPr lang="ar-SA" sz="2400" dirty="0" smtClean="0">
                <a:latin typeface="Times New Roman"/>
                <a:ea typeface="Times New Roman"/>
                <a:cs typeface="2  Nazanin"/>
              </a:rPr>
              <a:t>               </a:t>
            </a:r>
            <a:r>
              <a:rPr lang="ar-SA" sz="2400" dirty="0" smtClean="0">
                <a:latin typeface="Times New Roman"/>
                <a:ea typeface="Times New Roman"/>
                <a:cs typeface="Badr"/>
              </a:rPr>
              <a:t> </a:t>
            </a:r>
            <a:r>
              <a:rPr lang="ar-SA" sz="2400" dirty="0" smtClean="0">
                <a:latin typeface="Times New Roman"/>
                <a:ea typeface="Times New Roman"/>
                <a:cs typeface="2  Nazanin"/>
              </a:rPr>
              <a:t> </a:t>
            </a:r>
            <a:r>
              <a:rPr lang="ar-SA" sz="2400" dirty="0" smtClean="0">
                <a:latin typeface="Times New Roman"/>
                <a:ea typeface="Times New Roman"/>
                <a:cs typeface="Badr"/>
              </a:rPr>
              <a:t>   </a:t>
            </a:r>
            <a:r>
              <a:rPr lang="fa-IR" sz="2400" dirty="0" smtClean="0">
                <a:latin typeface="Times New Roman"/>
                <a:ea typeface="Times New Roman"/>
                <a:cs typeface="Badr"/>
              </a:rPr>
              <a:t>         </a:t>
            </a:r>
            <a:r>
              <a:rPr lang="ar-SA" sz="2400" dirty="0" smtClean="0">
                <a:latin typeface="Times New Roman"/>
                <a:ea typeface="Times New Roman"/>
                <a:cs typeface="2  Nazanin"/>
              </a:rPr>
              <a:t>السلامُ  </a:t>
            </a:r>
            <a:r>
              <a:rPr lang="fa-IR" sz="2400" dirty="0" smtClean="0">
                <a:latin typeface="Times New Roman"/>
                <a:ea typeface="Times New Roman"/>
                <a:cs typeface="2  Nazanin"/>
              </a:rPr>
              <a:t>            </a:t>
            </a:r>
            <a:r>
              <a:rPr lang="ar-SA" sz="2400" dirty="0" smtClean="0">
                <a:latin typeface="Times New Roman"/>
                <a:ea typeface="Times New Roman"/>
                <a:cs typeface="2  Nazanin"/>
              </a:rPr>
              <a:t>عليكم	</a:t>
            </a:r>
            <a:endParaRPr lang="en-US" sz="2400" dirty="0" smtClean="0">
              <a:latin typeface="Calibri"/>
              <a:ea typeface="Calibri"/>
              <a:cs typeface="Arial"/>
            </a:endParaRPr>
          </a:p>
          <a:p>
            <a:pPr algn="justLow">
              <a:lnSpc>
                <a:spcPct val="115000"/>
              </a:lnSpc>
              <a:buNone/>
            </a:pPr>
            <a:r>
              <a:rPr lang="ar-SA" sz="2400" dirty="0" smtClean="0">
                <a:solidFill>
                  <a:srgbClr val="008000"/>
                </a:solidFill>
                <a:latin typeface="Times New Roman"/>
                <a:ea typeface="Times New Roman"/>
                <a:cs typeface="2  Nazanin"/>
              </a:rPr>
              <a:t>مبتدا مرفوع   </a:t>
            </a:r>
            <a:r>
              <a:rPr lang="ar-SA" sz="2400" dirty="0" smtClean="0">
                <a:solidFill>
                  <a:srgbClr val="008000"/>
                </a:solidFill>
                <a:latin typeface="Times New Roman"/>
                <a:ea typeface="Times New Roman"/>
                <a:cs typeface="Badr"/>
              </a:rPr>
              <a:t>   </a:t>
            </a:r>
            <a:r>
              <a:rPr lang="ar-SA" sz="2400" dirty="0" smtClean="0">
                <a:solidFill>
                  <a:srgbClr val="008000"/>
                </a:solidFill>
                <a:latin typeface="Times New Roman"/>
                <a:ea typeface="Times New Roman"/>
                <a:cs typeface="2  Nazanin"/>
              </a:rPr>
              <a:t> </a:t>
            </a:r>
            <a:r>
              <a:rPr lang="ar-SA" sz="2400" dirty="0" smtClean="0">
                <a:solidFill>
                  <a:srgbClr val="008000"/>
                </a:solidFill>
                <a:latin typeface="Times New Roman"/>
                <a:ea typeface="Times New Roman"/>
                <a:cs typeface="Badr"/>
              </a:rPr>
              <a:t> </a:t>
            </a:r>
            <a:r>
              <a:rPr lang="ar-SA" sz="2400" dirty="0" smtClean="0">
                <a:solidFill>
                  <a:srgbClr val="008000"/>
                </a:solidFill>
                <a:latin typeface="Times New Roman"/>
                <a:ea typeface="Times New Roman"/>
                <a:cs typeface="2  Nazanin"/>
              </a:rPr>
              <a:t>خبر محلاً مرفوع		</a:t>
            </a:r>
            <a:r>
              <a:rPr lang="fa-IR" sz="2400" dirty="0" smtClean="0">
                <a:solidFill>
                  <a:srgbClr val="008000"/>
                </a:solidFill>
                <a:latin typeface="Times New Roman"/>
                <a:ea typeface="Times New Roman"/>
                <a:cs typeface="2  Nazanin"/>
              </a:rPr>
              <a:t>       </a:t>
            </a:r>
            <a:r>
              <a:rPr lang="ar-SA" sz="2400" dirty="0" smtClean="0">
                <a:solidFill>
                  <a:srgbClr val="008000"/>
                </a:solidFill>
                <a:latin typeface="Times New Roman"/>
                <a:ea typeface="Times New Roman"/>
                <a:cs typeface="2  Nazanin"/>
              </a:rPr>
              <a:t>مبتدا مرفوع     خبر محلاً مرفوع</a:t>
            </a:r>
            <a:endParaRPr lang="en-US" sz="2400" dirty="0" smtClean="0">
              <a:cs typeface="Nazanin" pitchFamily="2" charset="-78"/>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69</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اول (جهت ها)</a:t>
            </a:r>
            <a:endParaRPr lang="fa-IR" sz="4400" dirty="0">
              <a:cs typeface="Homa" pitchFamily="2" charset="-78"/>
            </a:endParaRPr>
          </a:p>
        </p:txBody>
      </p:sp>
      <p:sp>
        <p:nvSpPr>
          <p:cNvPr id="3" name="Content Placeholder 2"/>
          <p:cNvSpPr>
            <a:spLocks noGrp="1"/>
          </p:cNvSpPr>
          <p:nvPr>
            <p:ph idx="1"/>
          </p:nvPr>
        </p:nvSpPr>
        <p:spPr>
          <a:xfrm>
            <a:off x="285720" y="1285860"/>
            <a:ext cx="8686800" cy="5303838"/>
          </a:xfrm>
        </p:spPr>
        <p:txBody>
          <a:bodyPr>
            <a:normAutofit/>
          </a:bodyPr>
          <a:lstStyle/>
          <a:p>
            <a:pPr>
              <a:buNone/>
            </a:pPr>
            <a:r>
              <a:rPr lang="fa-IR" dirty="0" smtClean="0">
                <a:solidFill>
                  <a:srgbClr val="1C11FF"/>
                </a:solidFill>
                <a:cs typeface="Nazanin" pitchFamily="2" charset="-78"/>
              </a:rPr>
              <a:t>نحوه ي ساختن فعل امر</a:t>
            </a:r>
          </a:p>
          <a:p>
            <a:pPr>
              <a:buNone/>
            </a:pPr>
            <a:r>
              <a:rPr lang="fa-IR" dirty="0" smtClean="0">
                <a:cs typeface="Nazanin" pitchFamily="2" charset="-78"/>
              </a:rPr>
              <a:t>تَذْهَبُ		تذْهَبُ		اِذْهَبْ</a:t>
            </a:r>
          </a:p>
          <a:p>
            <a:pPr>
              <a:buNone/>
            </a:pPr>
            <a:r>
              <a:rPr lang="fa-IR" dirty="0" smtClean="0">
                <a:cs typeface="Nazanin" pitchFamily="2" charset="-78"/>
              </a:rPr>
              <a:t>تَلْعَبانِ		تلْعَبانِ		اِلْعَبا</a:t>
            </a:r>
          </a:p>
          <a:p>
            <a:pPr>
              <a:buNone/>
            </a:pPr>
            <a:r>
              <a:rPr lang="fa-IR" dirty="0" smtClean="0">
                <a:cs typeface="Nazanin" pitchFamily="2" charset="-78"/>
              </a:rPr>
              <a:t>تَسْمَعونَ 		تَسْمَعونَ		اِسْمَعوا</a:t>
            </a:r>
          </a:p>
          <a:p>
            <a:pPr>
              <a:buNone/>
            </a:pPr>
            <a:r>
              <a:rPr lang="fa-IR" dirty="0" smtClean="0">
                <a:cs typeface="Nazanin" pitchFamily="2" charset="-78"/>
              </a:rPr>
              <a:t>تَكْتُبينَ		تَكْتُبينَ		اُكْتُبـى</a:t>
            </a:r>
          </a:p>
          <a:p>
            <a:pPr>
              <a:buNone/>
            </a:pPr>
            <a:r>
              <a:rPr lang="fa-IR" dirty="0" smtClean="0">
                <a:cs typeface="Nazanin" pitchFamily="2" charset="-78"/>
              </a:rPr>
              <a:t>تَرجِعانِ		تَرْجِعانِ		اِرْجِعا</a:t>
            </a:r>
          </a:p>
          <a:p>
            <a:pPr>
              <a:buNone/>
            </a:pPr>
            <a:r>
              <a:rPr lang="fa-IR" dirty="0" smtClean="0">
                <a:cs typeface="Nazanin" pitchFamily="2" charset="-78"/>
              </a:rPr>
              <a:t>تَضْحَكْنَ		تَضْحَكْنَ		اِضْحَكْنَ</a:t>
            </a: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7</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اول (جهت ها)</a:t>
            </a:r>
            <a:endParaRPr lang="fa-IR" sz="4400" dirty="0">
              <a:cs typeface="Homa" pitchFamily="2" charset="-78"/>
            </a:endParaRPr>
          </a:p>
        </p:txBody>
      </p:sp>
      <p:sp>
        <p:nvSpPr>
          <p:cNvPr id="3" name="Content Placeholder 2"/>
          <p:cNvSpPr>
            <a:spLocks noGrp="1"/>
          </p:cNvSpPr>
          <p:nvPr>
            <p:ph idx="1"/>
          </p:nvPr>
        </p:nvSpPr>
        <p:spPr>
          <a:xfrm>
            <a:off x="285720" y="1285860"/>
            <a:ext cx="8686800" cy="5303838"/>
          </a:xfrm>
        </p:spPr>
        <p:txBody>
          <a:bodyPr>
            <a:normAutofit/>
          </a:bodyPr>
          <a:lstStyle/>
          <a:p>
            <a:pPr>
              <a:buNone/>
            </a:pPr>
            <a:r>
              <a:rPr lang="fa-IR" dirty="0" smtClean="0">
                <a:solidFill>
                  <a:srgbClr val="1C11FF"/>
                </a:solidFill>
                <a:cs typeface="Nazanin" pitchFamily="2" charset="-78"/>
              </a:rPr>
              <a:t>صیغه های افعال</a:t>
            </a:r>
          </a:p>
          <a:p>
            <a:pPr>
              <a:buNone/>
            </a:pPr>
            <a:r>
              <a:rPr lang="fa-IR" dirty="0" smtClean="0">
                <a:cs typeface="Nazanin" pitchFamily="2" charset="-78"/>
              </a:rPr>
              <a:t>مفرد مذكّر غائب	لِلغائب                   مفرد مذكّر مخاطب		للمخاطَب</a:t>
            </a:r>
          </a:p>
          <a:p>
            <a:pPr>
              <a:buNone/>
            </a:pPr>
            <a:r>
              <a:rPr lang="fa-IR" dirty="0" smtClean="0">
                <a:cs typeface="Nazanin" pitchFamily="2" charset="-78"/>
              </a:rPr>
              <a:t>  مثنّي  مذكّر غائب	للغائبَينِ          	مثنّي  مذكّر مخاطب	للمخاطبَينِ</a:t>
            </a:r>
          </a:p>
          <a:p>
            <a:pPr>
              <a:buNone/>
            </a:pPr>
            <a:r>
              <a:rPr lang="fa-IR" dirty="0" smtClean="0">
                <a:cs typeface="Nazanin" pitchFamily="2" charset="-78"/>
              </a:rPr>
              <a:t>جمع مذكّر غائب	للغائبينَ		جمع مذكّر مخاطب		للمخاطبينَ</a:t>
            </a:r>
          </a:p>
          <a:p>
            <a:pPr>
              <a:buNone/>
            </a:pPr>
            <a:r>
              <a:rPr lang="fa-IR" dirty="0" smtClean="0">
                <a:cs typeface="Nazanin" pitchFamily="2" charset="-78"/>
              </a:rPr>
              <a:t>مفرد مؤنّث غائب	للغائبة		مفرد مؤنّث مخاطب	للمخاطبة</a:t>
            </a:r>
          </a:p>
          <a:p>
            <a:pPr>
              <a:buNone/>
            </a:pPr>
            <a:r>
              <a:rPr lang="fa-IR" dirty="0" smtClean="0">
                <a:cs typeface="Nazanin" pitchFamily="2" charset="-78"/>
              </a:rPr>
              <a:t>مثنّي  مؤنّث غائب	للغائبتَينِ               مثنّي  مؤنّث مخاطب	للمخاطبَتَينِ</a:t>
            </a:r>
          </a:p>
          <a:p>
            <a:pPr>
              <a:buNone/>
            </a:pPr>
            <a:r>
              <a:rPr lang="fa-IR" dirty="0" smtClean="0">
                <a:cs typeface="Nazanin" pitchFamily="2" charset="-78"/>
              </a:rPr>
              <a:t>جمع مؤنّث غائب	للغائبات                جمع مؤنّث مخاطب	للمخاطبات</a:t>
            </a:r>
          </a:p>
          <a:p>
            <a:pPr>
              <a:buNone/>
            </a:pPr>
            <a:r>
              <a:rPr lang="fa-IR" dirty="0" smtClean="0">
                <a:cs typeface="Nazanin" pitchFamily="2" charset="-78"/>
              </a:rPr>
              <a:t>متكلّم وحده 	للمتكلّم وحده     	متكلّم مع الغير		للمتكلّم مع الغير</a:t>
            </a:r>
          </a:p>
          <a:p>
            <a:pPr>
              <a:buNone/>
            </a:pPr>
            <a:endParaRPr lang="fa-IR" dirty="0" smtClean="0">
              <a:cs typeface="Nazanin" pitchFamily="2" charset="-78"/>
            </a:endParaRP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8</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cs typeface="Homa" pitchFamily="2" charset="-78"/>
              </a:rPr>
              <a:t>درس اول (جهت ها)</a:t>
            </a:r>
            <a:endParaRPr lang="fa-IR" sz="4400" dirty="0">
              <a:cs typeface="Homa" pitchFamily="2" charset="-78"/>
            </a:endParaRPr>
          </a:p>
        </p:txBody>
      </p:sp>
      <p:sp>
        <p:nvSpPr>
          <p:cNvPr id="3" name="Content Placeholder 2"/>
          <p:cNvSpPr>
            <a:spLocks noGrp="1"/>
          </p:cNvSpPr>
          <p:nvPr>
            <p:ph idx="1"/>
          </p:nvPr>
        </p:nvSpPr>
        <p:spPr>
          <a:xfrm>
            <a:off x="285720" y="1285860"/>
            <a:ext cx="8686800" cy="5303838"/>
          </a:xfrm>
        </p:spPr>
        <p:txBody>
          <a:bodyPr>
            <a:normAutofit fontScale="85000" lnSpcReduction="10000"/>
          </a:bodyPr>
          <a:lstStyle/>
          <a:p>
            <a:pPr>
              <a:buNone/>
            </a:pPr>
            <a:r>
              <a:rPr lang="fa-IR" dirty="0" smtClean="0">
                <a:solidFill>
                  <a:srgbClr val="1C11FF"/>
                </a:solidFill>
                <a:cs typeface="Nazanin" pitchFamily="2" charset="-78"/>
              </a:rPr>
              <a:t>إعراب</a:t>
            </a:r>
          </a:p>
          <a:p>
            <a:pPr>
              <a:buNone/>
            </a:pPr>
            <a:r>
              <a:rPr lang="fa-IR" dirty="0" smtClean="0">
                <a:solidFill>
                  <a:srgbClr val="C00000"/>
                </a:solidFill>
                <a:cs typeface="Nazanin" pitchFamily="2" charset="-78"/>
              </a:rPr>
              <a:t>منظور از اِعراب چيست؟ </a:t>
            </a:r>
            <a:r>
              <a:rPr lang="fa-IR" dirty="0" smtClean="0">
                <a:cs typeface="Nazanin" pitchFamily="2" charset="-78"/>
              </a:rPr>
              <a:t>به علامت آخرين حرف كلمه و نقشي كه در جمله دارد اعراب مي گويند.</a:t>
            </a:r>
          </a:p>
          <a:p>
            <a:pPr>
              <a:buNone/>
            </a:pPr>
            <a:r>
              <a:rPr lang="fa-IR" dirty="0" smtClean="0">
                <a:cs typeface="Nazanin" pitchFamily="2" charset="-78"/>
              </a:rPr>
              <a:t>جمله اسميّه  و فعليّه يعني چه؟ به جمله اي كه با فعل شروع شود فعليّه و به جمله اي كه با اسم</a:t>
            </a:r>
          </a:p>
          <a:p>
            <a:pPr>
              <a:buNone/>
            </a:pPr>
            <a:r>
              <a:rPr lang="fa-IR" dirty="0" smtClean="0">
                <a:cs typeface="Nazanin" pitchFamily="2" charset="-78"/>
              </a:rPr>
              <a:t>شروع شود اسميّه  مي گويند.</a:t>
            </a:r>
          </a:p>
          <a:p>
            <a:pPr>
              <a:buNone/>
            </a:pPr>
            <a:r>
              <a:rPr lang="fa-IR" dirty="0" smtClean="0">
                <a:cs typeface="Nazanin" pitchFamily="2" charset="-78"/>
              </a:rPr>
              <a:t>اجزاي جمله را نام ببرید. الف) در جمله اسميّه  : مبتدا و خبر   ب) در جمله فعليّه: فعل + فاعل+ مفعول    </a:t>
            </a:r>
          </a:p>
          <a:p>
            <a:pPr>
              <a:buNone/>
            </a:pPr>
            <a:r>
              <a:rPr lang="fa-IR" dirty="0" smtClean="0">
                <a:solidFill>
                  <a:srgbClr val="C00000"/>
                </a:solidFill>
                <a:cs typeface="Nazanin" pitchFamily="2" charset="-78"/>
              </a:rPr>
              <a:t>اِعراب ياعلامتِ حرف آخر اين نقش ها را کدام است؟</a:t>
            </a:r>
          </a:p>
          <a:p>
            <a:pPr>
              <a:buNone/>
            </a:pPr>
            <a:r>
              <a:rPr lang="fa-IR" dirty="0" smtClean="0">
                <a:cs typeface="Nazanin" pitchFamily="2" charset="-78"/>
              </a:rPr>
              <a:t>مبتدا و خبر هر دو مرفوع هستند يعني روي حرف آخر آنها علامت </a:t>
            </a:r>
            <a:r>
              <a:rPr lang="fa-IR" dirty="0" smtClean="0">
                <a:cs typeface="2  Nazanin" pitchFamily="2" charset="-78"/>
              </a:rPr>
              <a:t>_ُ_  </a:t>
            </a:r>
            <a:r>
              <a:rPr lang="fa-IR" dirty="0" smtClean="0">
                <a:cs typeface="Nazanin"/>
              </a:rPr>
              <a:t>يا </a:t>
            </a:r>
            <a:r>
              <a:rPr lang="fa-IR" dirty="0" smtClean="0">
                <a:cs typeface="2  Nazanin" pitchFamily="2" charset="-78"/>
              </a:rPr>
              <a:t>_ٌ_ </a:t>
            </a:r>
            <a:r>
              <a:rPr lang="fa-IR" dirty="0" smtClean="0">
                <a:cs typeface="Nazanin" pitchFamily="2" charset="-78"/>
              </a:rPr>
              <a:t>وجود دارد.</a:t>
            </a:r>
          </a:p>
          <a:p>
            <a:pPr>
              <a:buNone/>
            </a:pPr>
            <a:r>
              <a:rPr lang="fa-IR" dirty="0" smtClean="0">
                <a:cs typeface="Nazanin" pitchFamily="2" charset="-78"/>
              </a:rPr>
              <a:t>مثال: اللهُ رحيمٌ . مبتدا  خبر                              </a:t>
            </a:r>
          </a:p>
          <a:p>
            <a:pPr>
              <a:buNone/>
            </a:pPr>
            <a:r>
              <a:rPr lang="fa-IR" dirty="0" smtClean="0">
                <a:cs typeface="Nazanin" pitchFamily="2" charset="-78"/>
              </a:rPr>
              <a:t>فاعل، مرفوع است. 	</a:t>
            </a:r>
            <a:r>
              <a:rPr lang="fa-IR" dirty="0" smtClean="0">
                <a:solidFill>
                  <a:srgbClr val="FF0000"/>
                </a:solidFill>
                <a:cs typeface="Nazanin" pitchFamily="2" charset="-78"/>
              </a:rPr>
              <a:t>مثال : </a:t>
            </a:r>
            <a:r>
              <a:rPr lang="fa-IR" dirty="0" smtClean="0">
                <a:cs typeface="Nazanin" pitchFamily="2" charset="-78"/>
              </a:rPr>
              <a:t>ذَهَبَ </a:t>
            </a:r>
            <a:r>
              <a:rPr lang="fa-IR" dirty="0" smtClean="0">
                <a:solidFill>
                  <a:srgbClr val="067E00"/>
                </a:solidFill>
                <a:cs typeface="Nazanin" pitchFamily="2" charset="-78"/>
              </a:rPr>
              <a:t>جوادٌ</a:t>
            </a:r>
            <a:r>
              <a:rPr lang="fa-IR" dirty="0" smtClean="0">
                <a:cs typeface="Nazanin" pitchFamily="2" charset="-78"/>
              </a:rPr>
              <a:t> .       </a:t>
            </a:r>
            <a:r>
              <a:rPr lang="fa-IR" dirty="0" smtClean="0">
                <a:solidFill>
                  <a:srgbClr val="067E00"/>
                </a:solidFill>
                <a:cs typeface="Nazanin" pitchFamily="2" charset="-78"/>
              </a:rPr>
              <a:t>فاعل</a:t>
            </a:r>
          </a:p>
          <a:p>
            <a:pPr>
              <a:buNone/>
            </a:pPr>
            <a:r>
              <a:rPr lang="fa-IR" dirty="0" smtClean="0">
                <a:cs typeface="Nazanin" pitchFamily="2" charset="-78"/>
              </a:rPr>
              <a:t>مفعول، منصوب است. يعني روي آخرين حرفِ كلمه </a:t>
            </a:r>
            <a:r>
              <a:rPr lang="fa-IR" dirty="0" smtClean="0">
                <a:cs typeface="2  Nazanin" pitchFamily="2" charset="-78"/>
              </a:rPr>
              <a:t>_َ_ </a:t>
            </a:r>
            <a:r>
              <a:rPr lang="fa-IR" dirty="0" smtClean="0">
                <a:cs typeface="Nazanin" pitchFamily="2" charset="-78"/>
              </a:rPr>
              <a:t>يا </a:t>
            </a:r>
            <a:r>
              <a:rPr lang="fa-IR" dirty="0" smtClean="0">
                <a:cs typeface="2  Nazanin" pitchFamily="2" charset="-78"/>
              </a:rPr>
              <a:t>_ً_ </a:t>
            </a:r>
            <a:r>
              <a:rPr lang="fa-IR" dirty="0" smtClean="0">
                <a:cs typeface="Nazanin" pitchFamily="2" charset="-78"/>
              </a:rPr>
              <a:t>قرار دارد. </a:t>
            </a:r>
          </a:p>
          <a:p>
            <a:pPr>
              <a:buNone/>
            </a:pPr>
            <a:r>
              <a:rPr lang="fa-IR" dirty="0" smtClean="0">
                <a:solidFill>
                  <a:srgbClr val="FF0000"/>
                </a:solidFill>
                <a:cs typeface="Nazanin" pitchFamily="2" charset="-78"/>
              </a:rPr>
              <a:t>مثال: </a:t>
            </a:r>
            <a:r>
              <a:rPr lang="fa-IR" dirty="0" smtClean="0">
                <a:cs typeface="Nazanin" pitchFamily="2" charset="-78"/>
              </a:rPr>
              <a:t>وَجَدَ الوَلَدُ</a:t>
            </a:r>
            <a:r>
              <a:rPr lang="fa-IR" dirty="0" smtClean="0">
                <a:solidFill>
                  <a:srgbClr val="067E00"/>
                </a:solidFill>
                <a:cs typeface="Nazanin" pitchFamily="2" charset="-78"/>
              </a:rPr>
              <a:t> مفتاحاً</a:t>
            </a:r>
            <a:r>
              <a:rPr lang="fa-IR" dirty="0" smtClean="0">
                <a:cs typeface="Nazanin" pitchFamily="2" charset="-78"/>
              </a:rPr>
              <a:t>.</a:t>
            </a:r>
            <a:r>
              <a:rPr lang="fa-IR" dirty="0" smtClean="0">
                <a:solidFill>
                  <a:srgbClr val="067E00"/>
                </a:solidFill>
                <a:cs typeface="Nazanin" pitchFamily="2" charset="-78"/>
              </a:rPr>
              <a:t> مفعول    </a:t>
            </a:r>
            <a:r>
              <a:rPr lang="fa-IR" dirty="0" smtClean="0">
                <a:cs typeface="Nazanin" pitchFamily="2" charset="-78"/>
              </a:rPr>
              <a:t>	وَجَدَ الوَلَدُ </a:t>
            </a:r>
            <a:r>
              <a:rPr lang="fa-IR" dirty="0" smtClean="0">
                <a:solidFill>
                  <a:srgbClr val="067E00"/>
                </a:solidFill>
                <a:cs typeface="Nazanin" pitchFamily="2" charset="-78"/>
              </a:rPr>
              <a:t>المفتاحَ</a:t>
            </a:r>
            <a:r>
              <a:rPr lang="fa-IR" dirty="0" smtClean="0">
                <a:cs typeface="Nazanin" pitchFamily="2" charset="-78"/>
              </a:rPr>
              <a:t>.    </a:t>
            </a:r>
            <a:r>
              <a:rPr lang="fa-IR" dirty="0" smtClean="0">
                <a:solidFill>
                  <a:srgbClr val="067E00"/>
                </a:solidFill>
                <a:cs typeface="Nazanin" pitchFamily="2" charset="-78"/>
              </a:rPr>
              <a:t>مفعول </a:t>
            </a:r>
          </a:p>
        </p:txBody>
      </p:sp>
      <p:sp>
        <p:nvSpPr>
          <p:cNvPr id="4" name="Action Button: Back or Previous 3">
            <a:hlinkClick r:id="" action="ppaction://hlinkshowjump?jump=previousslide" highlightClick="1"/>
          </p:cNvPr>
          <p:cNvSpPr/>
          <p:nvPr/>
        </p:nvSpPr>
        <p:spPr>
          <a:xfrm>
            <a:off x="36094" y="6500082"/>
            <a:ext cx="357158" cy="300647"/>
          </a:xfrm>
          <a:prstGeom prst="actionButtonBackPrevious">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5" name="Action Button: Forward or Next 4">
            <a:hlinkClick r:id="" action="ppaction://hlinkshowjump?jump=nextslide" highlightClick="1"/>
          </p:cNvPr>
          <p:cNvSpPr/>
          <p:nvPr/>
        </p:nvSpPr>
        <p:spPr>
          <a:xfrm>
            <a:off x="742923" y="6500834"/>
            <a:ext cx="354209" cy="300016"/>
          </a:xfrm>
          <a:prstGeom prst="actionButtonForwardNext">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6" name="Action Button: Home 5">
            <a:hlinkClick r:id="rId2" action="ppaction://hlinksldjump" highlightClick="1"/>
          </p:cNvPr>
          <p:cNvSpPr/>
          <p:nvPr/>
        </p:nvSpPr>
        <p:spPr>
          <a:xfrm>
            <a:off x="390496" y="6500834"/>
            <a:ext cx="352454" cy="300016"/>
          </a:xfrm>
          <a:prstGeom prst="actionButtonHom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fa-IR"/>
          </a:p>
        </p:txBody>
      </p:sp>
      <p:sp>
        <p:nvSpPr>
          <p:cNvPr id="7" name="Slide Number Placeholder 6"/>
          <p:cNvSpPr>
            <a:spLocks noGrp="1"/>
          </p:cNvSpPr>
          <p:nvPr>
            <p:ph type="sldNum" sz="quarter" idx="12"/>
          </p:nvPr>
        </p:nvSpPr>
        <p:spPr/>
        <p:txBody>
          <a:bodyPr/>
          <a:lstStyle/>
          <a:p>
            <a:fld id="{45A9A145-6BEF-4CCE-86B7-6DABBB37AB21}" type="slidenum">
              <a:rPr lang="fa-IR" smtClean="0"/>
              <a:pPr/>
              <a:t>9</a:t>
            </a:fld>
            <a:endParaRPr lang="fa-I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25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3500"/>
                            </p:stCondLst>
                            <p:childTnLst>
                              <p:par>
                                <p:cTn id="41" presetID="47"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7"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4500"/>
                            </p:stCondLst>
                            <p:childTnLst>
                              <p:par>
                                <p:cTn id="53" presetID="47"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7" presetClass="entr" presetSubtype="0" fill="hold" grpId="0" nodeType="after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500"/>
                                        <p:tgtEl>
                                          <p:spTgt spid="3">
                                            <p:txEl>
                                              <p:pRg st="8" end="8"/>
                                            </p:txEl>
                                          </p:spTgt>
                                        </p:tgtEl>
                                      </p:cBhvr>
                                    </p:animEffec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64" fill="hold">
                            <p:stCondLst>
                              <p:cond delay="5500"/>
                            </p:stCondLst>
                            <p:childTnLst>
                              <p:par>
                                <p:cTn id="65" presetID="47" presetClass="entr" presetSubtype="0" fill="hold" grpId="0" nodeType="after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Effect transition="in" filter="fade">
                                      <p:cBhvr>
                                        <p:cTn id="67" dur="500"/>
                                        <p:tgtEl>
                                          <p:spTgt spid="3">
                                            <p:txEl>
                                              <p:pRg st="9" end="9"/>
                                            </p:txEl>
                                          </p:spTgt>
                                        </p:tgtEl>
                                      </p:cBhvr>
                                    </p:animEffect>
                                    <p:anim calcmode="lin" valueType="num">
                                      <p:cBhvr>
                                        <p:cTn id="6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9"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70" fill="hold">
                            <p:stCondLst>
                              <p:cond delay="6000"/>
                            </p:stCondLst>
                            <p:childTnLst>
                              <p:par>
                                <p:cTn id="71" presetID="47" presetClass="entr" presetSubtype="0" fill="hold" grpId="0" nodeType="after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Effect transition="in" filter="fade">
                                      <p:cBhvr>
                                        <p:cTn id="73" dur="500"/>
                                        <p:tgtEl>
                                          <p:spTgt spid="3">
                                            <p:txEl>
                                              <p:pRg st="10" end="10"/>
                                            </p:txEl>
                                          </p:spTgt>
                                        </p:tgtEl>
                                      </p:cBhvr>
                                    </p:animEffect>
                                    <p:anim calcmode="lin" valueType="num">
                                      <p:cBhvr>
                                        <p:cTn id="74"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5" dur="5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930</TotalTime>
  <Words>3637</Words>
  <Application>Microsoft Office PowerPoint</Application>
  <PresentationFormat>On-screen Show (4:3)</PresentationFormat>
  <Paragraphs>856</Paragraphs>
  <Slides>69</Slides>
  <Notes>4</Notes>
  <HiddenSlides>0</HiddenSlides>
  <MMClips>0</MMClips>
  <ScaleCrop>false</ScaleCrop>
  <HeadingPairs>
    <vt:vector size="4" baseType="variant">
      <vt:variant>
        <vt:lpstr>Theme</vt:lpstr>
      </vt:variant>
      <vt:variant>
        <vt:i4>1</vt:i4>
      </vt:variant>
      <vt:variant>
        <vt:lpstr>Slide Titles</vt:lpstr>
      </vt:variant>
      <vt:variant>
        <vt:i4>69</vt:i4>
      </vt:variant>
    </vt:vector>
  </HeadingPairs>
  <TitlesOfParts>
    <vt:vector size="70" baseType="lpstr">
      <vt:lpstr>Trek</vt:lpstr>
      <vt:lpstr>قواعد عربی 1</vt:lpstr>
      <vt:lpstr>فهرست</vt:lpstr>
      <vt:lpstr>درس اول (جهت ها)</vt:lpstr>
      <vt:lpstr>درس اول (جهت ها)</vt:lpstr>
      <vt:lpstr>درس اول (جهت ها)</vt:lpstr>
      <vt:lpstr>درس اول (جهت ها)</vt:lpstr>
      <vt:lpstr>درس اول (جهت ها)</vt:lpstr>
      <vt:lpstr>درس اول (جهت ها)</vt:lpstr>
      <vt:lpstr>درس اول (جهت ها)</vt:lpstr>
      <vt:lpstr>درس اول (جهت ها)</vt:lpstr>
      <vt:lpstr>درس دوم  </vt:lpstr>
      <vt:lpstr>درس دوم</vt:lpstr>
      <vt:lpstr>درس دوم</vt:lpstr>
      <vt:lpstr>درس دوم</vt:lpstr>
      <vt:lpstr>درس دوم</vt:lpstr>
      <vt:lpstr>درس دوم</vt:lpstr>
      <vt:lpstr>درس دوم</vt:lpstr>
      <vt:lpstr>درس دوم</vt:lpstr>
      <vt:lpstr>درس دوم</vt:lpstr>
      <vt:lpstr>درس دوم</vt:lpstr>
      <vt:lpstr>درس دوم</vt:lpstr>
      <vt:lpstr>درس سوم</vt:lpstr>
      <vt:lpstr>درس سوم</vt:lpstr>
      <vt:lpstr>درس سوم</vt:lpstr>
      <vt:lpstr>درس سوم</vt:lpstr>
      <vt:lpstr>درس سوم</vt:lpstr>
      <vt:lpstr>درس سوم</vt:lpstr>
      <vt:lpstr>درس سوم</vt:lpstr>
      <vt:lpstr>درس سوم</vt:lpstr>
      <vt:lpstr>درس چهارم (اسم جامد و اسم مشتق)</vt:lpstr>
      <vt:lpstr>درس چهارم (اسم جامد و اسم مشتق)</vt:lpstr>
      <vt:lpstr>درس چهارم (اسم جامد و اسم مشتق)</vt:lpstr>
      <vt:lpstr>درس چهارم (اسم جامد و اسم مشتق)</vt:lpstr>
      <vt:lpstr>درس پنجم</vt:lpstr>
      <vt:lpstr>درس پنجم</vt:lpstr>
      <vt:lpstr>درس پنجم</vt:lpstr>
      <vt:lpstr>درس پنجم</vt:lpstr>
      <vt:lpstr>درس پنجم</vt:lpstr>
      <vt:lpstr>درس پنجم</vt:lpstr>
      <vt:lpstr>درس پنجم</vt:lpstr>
      <vt:lpstr>درس پنجم</vt:lpstr>
      <vt:lpstr>درس پنجم</vt:lpstr>
      <vt:lpstr>درس پنجم</vt:lpstr>
      <vt:lpstr>درس ششم</vt:lpstr>
      <vt:lpstr>درس ششم</vt:lpstr>
      <vt:lpstr>درس ششم</vt:lpstr>
      <vt:lpstr>درس ششم</vt:lpstr>
      <vt:lpstr>درس ششم</vt:lpstr>
      <vt:lpstr>درس ششم</vt:lpstr>
      <vt:lpstr>درس ششم</vt:lpstr>
      <vt:lpstr>درس ششم</vt:lpstr>
      <vt:lpstr>درس هفتم (اسم موصول)</vt:lpstr>
      <vt:lpstr>درس هفتم (اسم موصول)</vt:lpstr>
      <vt:lpstr>درس هفتم (اسم موصول)</vt:lpstr>
      <vt:lpstr>درس هشتم (معرب و مبنی)</vt:lpstr>
      <vt:lpstr>درس هشتم (معرب و مبنی)</vt:lpstr>
      <vt:lpstr>درس هشتم (معرب و مبنی)</vt:lpstr>
      <vt:lpstr>درس هشتم (معرب و مبنی)</vt:lpstr>
      <vt:lpstr>درس هشتم (معرب و مبنی)</vt:lpstr>
      <vt:lpstr>درس نهم</vt:lpstr>
      <vt:lpstr>درس نهم</vt:lpstr>
      <vt:lpstr>درس نهم</vt:lpstr>
      <vt:lpstr>درس نهم</vt:lpstr>
      <vt:lpstr>درس نهم</vt:lpstr>
      <vt:lpstr>درس دهم</vt:lpstr>
      <vt:lpstr>درس دهم</vt:lpstr>
      <vt:lpstr>درس دهم</vt:lpstr>
      <vt:lpstr>درس دهم</vt:lpstr>
      <vt:lpstr>درس دهم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قواعد عربی 2</dc:title>
  <dc:creator>Isatis</dc:creator>
  <cp:lastModifiedBy>family</cp:lastModifiedBy>
  <cp:revision>778</cp:revision>
  <dcterms:created xsi:type="dcterms:W3CDTF">2010-02-11T16:26:21Z</dcterms:created>
  <dcterms:modified xsi:type="dcterms:W3CDTF">2013-10-16T18:13:57Z</dcterms:modified>
</cp:coreProperties>
</file>