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1" d="100"/>
          <a:sy n="81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8BC8C9-A570-42EC-9AD4-CC009D45E542}" type="datetimeFigureOut">
              <a:rPr lang="fa-IR" smtClean="0"/>
              <a:t>02/06/1435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414B6D-EF90-455A-8730-34729DFF5DE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BC8C9-A570-42EC-9AD4-CC009D45E542}" type="datetimeFigureOut">
              <a:rPr lang="fa-IR" smtClean="0"/>
              <a:t>02/06/1435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414B6D-EF90-455A-8730-34729DFF5DE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BC8C9-A570-42EC-9AD4-CC009D45E542}" type="datetimeFigureOut">
              <a:rPr lang="fa-IR" smtClean="0"/>
              <a:t>02/06/1435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414B6D-EF90-455A-8730-34729DFF5DE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BC8C9-A570-42EC-9AD4-CC009D45E542}" type="datetimeFigureOut">
              <a:rPr lang="fa-IR" smtClean="0"/>
              <a:t>02/06/1435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414B6D-EF90-455A-8730-34729DFF5DEC}" type="slidenum">
              <a:rPr lang="fa-IR" smtClean="0"/>
              <a:t>‹#›</a:t>
            </a:fld>
            <a:endParaRPr lang="fa-I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BC8C9-A570-42EC-9AD4-CC009D45E542}" type="datetimeFigureOut">
              <a:rPr lang="fa-IR" smtClean="0"/>
              <a:t>02/06/1435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414B6D-EF90-455A-8730-34729DFF5DEC}" type="slidenum">
              <a:rPr lang="fa-IR" smtClean="0"/>
              <a:t>‹#›</a:t>
            </a:fld>
            <a:endParaRPr lang="fa-I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BC8C9-A570-42EC-9AD4-CC009D45E542}" type="datetimeFigureOut">
              <a:rPr lang="fa-IR" smtClean="0"/>
              <a:t>02/06/1435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414B6D-EF90-455A-8730-34729DFF5DEC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BC8C9-A570-42EC-9AD4-CC009D45E542}" type="datetimeFigureOut">
              <a:rPr lang="fa-IR" smtClean="0"/>
              <a:t>02/06/1435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414B6D-EF90-455A-8730-34729DFF5DEC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BC8C9-A570-42EC-9AD4-CC009D45E542}" type="datetimeFigureOut">
              <a:rPr lang="fa-IR" smtClean="0"/>
              <a:t>02/06/1435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414B6D-EF90-455A-8730-34729DFF5DEC}" type="slidenum">
              <a:rPr lang="fa-IR" smtClean="0"/>
              <a:t>‹#›</a:t>
            </a:fld>
            <a:endParaRPr lang="fa-I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BC8C9-A570-42EC-9AD4-CC009D45E542}" type="datetimeFigureOut">
              <a:rPr lang="fa-IR" smtClean="0"/>
              <a:t>02/06/1435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414B6D-EF90-455A-8730-34729DFF5DE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B8BC8C9-A570-42EC-9AD4-CC009D45E542}" type="datetimeFigureOut">
              <a:rPr lang="fa-IR" smtClean="0"/>
              <a:t>02/06/1435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414B6D-EF90-455A-8730-34729DFF5DEC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8BC8C9-A570-42EC-9AD4-CC009D45E542}" type="datetimeFigureOut">
              <a:rPr lang="fa-IR" smtClean="0"/>
              <a:t>02/06/1435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414B6D-EF90-455A-8730-34729DFF5DEC}" type="slidenum">
              <a:rPr lang="fa-IR" smtClean="0"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8BC8C9-A570-42EC-9AD4-CC009D45E542}" type="datetimeFigureOut">
              <a:rPr lang="fa-IR" smtClean="0"/>
              <a:t>02/06/1435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9414B6D-EF90-455A-8730-34729DFF5DEC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16632"/>
            <a:ext cx="8496944" cy="6120680"/>
          </a:xfrm>
        </p:spPr>
        <p:txBody>
          <a:bodyPr/>
          <a:lstStyle/>
          <a:p>
            <a:pPr algn="ctr"/>
            <a:r>
              <a:rPr lang="fa-IR" sz="2800" b="1" dirty="0" smtClean="0">
                <a:solidFill>
                  <a:schemeClr val="accent1">
                    <a:lumMod val="75000"/>
                  </a:schemeClr>
                </a:solidFill>
              </a:rPr>
              <a:t>بسم الله الرّحمن الرّحیم</a:t>
            </a:r>
          </a:p>
          <a:p>
            <a:pPr algn="ctr"/>
            <a:endParaRPr lang="fa-IR" sz="36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a-IR" sz="2800" b="1" dirty="0" smtClean="0">
                <a:solidFill>
                  <a:schemeClr val="accent1">
                    <a:lumMod val="75000"/>
                  </a:schemeClr>
                </a:solidFill>
              </a:rPr>
              <a:t>الدرس الخامس</a:t>
            </a:r>
            <a:endParaRPr lang="fa-IR" sz="2000" b="1" dirty="0" smtClean="0">
              <a:solidFill>
                <a:schemeClr val="tx1"/>
              </a:solidFill>
            </a:endParaRPr>
          </a:p>
          <a:p>
            <a:endParaRPr lang="fa-IR" b="1" dirty="0" smtClean="0">
              <a:solidFill>
                <a:schemeClr val="tx1"/>
              </a:solidFill>
            </a:endParaRPr>
          </a:p>
          <a:p>
            <a:endParaRPr lang="fa-IR" b="1" dirty="0">
              <a:solidFill>
                <a:schemeClr val="tx1"/>
              </a:solidFill>
            </a:endParaRPr>
          </a:p>
          <a:p>
            <a:endParaRPr lang="fa-IR" b="1" dirty="0">
              <a:solidFill>
                <a:schemeClr val="tx1"/>
              </a:solidFill>
            </a:endParaRPr>
          </a:p>
          <a:p>
            <a:r>
              <a:rPr lang="fa-IR" sz="3600" b="1" dirty="0" smtClean="0">
                <a:solidFill>
                  <a:schemeClr val="accent1">
                    <a:lumMod val="50000"/>
                  </a:schemeClr>
                </a:solidFill>
              </a:rPr>
              <a:t>الاضافة </a:t>
            </a:r>
            <a:r>
              <a:rPr lang="fa-IR" sz="3600" b="1" dirty="0" smtClean="0">
                <a:solidFill>
                  <a:schemeClr val="tx1"/>
                </a:solidFill>
              </a:rPr>
              <a:t>: </a:t>
            </a:r>
            <a:r>
              <a:rPr lang="fa-IR" sz="3600" b="1" dirty="0" smtClean="0">
                <a:solidFill>
                  <a:srgbClr val="C00000"/>
                </a:solidFill>
              </a:rPr>
              <a:t>مضاف و مضاف الیه</a:t>
            </a:r>
          </a:p>
          <a:p>
            <a:pPr algn="r"/>
            <a:endParaRPr lang="fa-IR" b="1" dirty="0" smtClean="0">
              <a:solidFill>
                <a:schemeClr val="tx1"/>
              </a:solidFill>
            </a:endParaRPr>
          </a:p>
          <a:p>
            <a:pPr algn="r"/>
            <a:endParaRPr lang="fa-IR" b="1" dirty="0" smtClean="0">
              <a:solidFill>
                <a:schemeClr val="tx1"/>
              </a:solidFill>
            </a:endParaRPr>
          </a:p>
          <a:p>
            <a:pPr algn="r"/>
            <a:r>
              <a:rPr lang="fa-IR" b="1" dirty="0">
                <a:solidFill>
                  <a:schemeClr val="tx1"/>
                </a:solidFill>
              </a:rPr>
              <a:t> </a:t>
            </a:r>
            <a:r>
              <a:rPr lang="fa-IR" sz="3600" b="1" dirty="0" smtClean="0">
                <a:solidFill>
                  <a:schemeClr val="bg2">
                    <a:lumMod val="25000"/>
                  </a:schemeClr>
                </a:solidFill>
              </a:rPr>
              <a:t>الوصف</a:t>
            </a:r>
            <a:r>
              <a:rPr lang="fa-IR" sz="3600" b="1" dirty="0" smtClean="0">
                <a:solidFill>
                  <a:schemeClr val="tx1"/>
                </a:solidFill>
              </a:rPr>
              <a:t>: </a:t>
            </a:r>
            <a:r>
              <a:rPr lang="fa-IR" sz="3600" b="1" dirty="0" smtClean="0">
                <a:solidFill>
                  <a:srgbClr val="C00000"/>
                </a:solidFill>
              </a:rPr>
              <a:t>موصوف و صفت</a:t>
            </a:r>
            <a:endParaRPr lang="fa-IR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771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136904" cy="5904656"/>
          </a:xfrm>
        </p:spPr>
        <p:txBody>
          <a:bodyPr>
            <a:normAutofit/>
          </a:bodyPr>
          <a:lstStyle/>
          <a:p>
            <a:pPr algn="r"/>
            <a:r>
              <a:rPr lang="fa-IR" sz="2400" b="1" dirty="0" smtClean="0">
                <a:solidFill>
                  <a:srgbClr val="FF0000"/>
                </a:solidFill>
              </a:rPr>
              <a:t>در کدام عبارت صفت وجود ندارد؟</a:t>
            </a:r>
          </a:p>
          <a:p>
            <a:pPr algn="r"/>
            <a:r>
              <a:rPr lang="fa-IR" sz="2000" b="1" dirty="0" smtClean="0">
                <a:solidFill>
                  <a:schemeClr val="accent1">
                    <a:lumMod val="50000"/>
                  </a:schemeClr>
                </a:solidFill>
              </a:rPr>
              <a:t>الف: شاهدت تلامیذ مدرسة یلعبون في السّاحة.</a:t>
            </a:r>
          </a:p>
          <a:p>
            <a:pPr algn="r"/>
            <a:r>
              <a:rPr lang="fa-IR" sz="2000" b="1" dirty="0" smtClean="0">
                <a:solidFill>
                  <a:schemeClr val="accent1">
                    <a:lumMod val="50000"/>
                  </a:schemeClr>
                </a:solidFill>
              </a:rPr>
              <a:t>ب: هؤلاء رجال یخدمون وطنهم.</a:t>
            </a:r>
          </a:p>
          <a:p>
            <a:pPr algn="r"/>
            <a:r>
              <a:rPr lang="fa-IR" sz="2000" b="1" dirty="0" smtClean="0">
                <a:solidFill>
                  <a:schemeClr val="accent1">
                    <a:lumMod val="50000"/>
                  </a:schemeClr>
                </a:solidFill>
              </a:rPr>
              <a:t>ج: لي أخ أحبّه .</a:t>
            </a:r>
          </a:p>
          <a:p>
            <a:pPr algn="r"/>
            <a:r>
              <a:rPr lang="fa-IR" sz="2000" b="1" dirty="0" smtClean="0">
                <a:solidFill>
                  <a:schemeClr val="accent1">
                    <a:lumMod val="50000"/>
                  </a:schemeClr>
                </a:solidFill>
              </a:rPr>
              <a:t>د: جاء تلامیذ صفّنا یتکلّمون حول الامتحانات.</a:t>
            </a:r>
          </a:p>
          <a:p>
            <a:pPr algn="r"/>
            <a:endParaRPr lang="fa-IR" sz="2000" b="1" dirty="0">
              <a:solidFill>
                <a:schemeClr val="tx1"/>
              </a:solidFill>
            </a:endParaRPr>
          </a:p>
          <a:p>
            <a:pPr algn="r"/>
            <a:r>
              <a:rPr lang="fa-IR" sz="2000" b="1" dirty="0" smtClean="0">
                <a:solidFill>
                  <a:srgbClr val="FF0000"/>
                </a:solidFill>
              </a:rPr>
              <a:t>عیّن الصحیح للفراغ:</a:t>
            </a:r>
          </a:p>
          <a:p>
            <a:pPr algn="r"/>
            <a:r>
              <a:rPr lang="fa-IR" sz="2000" b="1" dirty="0" smtClean="0">
                <a:solidFill>
                  <a:schemeClr val="tx1"/>
                </a:solidFill>
              </a:rPr>
              <a:t>قرأتُ .......... من الدرس.</a:t>
            </a:r>
          </a:p>
          <a:p>
            <a:pPr algn="r"/>
            <a:r>
              <a:rPr lang="fa-IR" sz="2000" b="1" dirty="0" smtClean="0">
                <a:solidFill>
                  <a:schemeClr val="accent1">
                    <a:lumMod val="50000"/>
                  </a:schemeClr>
                </a:solidFill>
              </a:rPr>
              <a:t>الف: کلماتاً جدیدةً.         ب: کلماتٍ جدیدةٍ.     ج: کلماتٍ جدیدةً.        د:کلماتِ الجدیدِ</a:t>
            </a:r>
          </a:p>
          <a:p>
            <a:pPr algn="r"/>
            <a:endParaRPr lang="fa-IR" sz="2000" b="1" dirty="0">
              <a:solidFill>
                <a:schemeClr val="tx1"/>
              </a:solidFill>
            </a:endParaRPr>
          </a:p>
          <a:p>
            <a:pPr algn="r"/>
            <a:r>
              <a:rPr lang="fa-IR" sz="2000" b="1" dirty="0" smtClean="0">
                <a:solidFill>
                  <a:srgbClr val="FF0000"/>
                </a:solidFill>
              </a:rPr>
              <a:t>دخل السکّاکيّ في .................</a:t>
            </a:r>
          </a:p>
          <a:p>
            <a:pPr algn="r"/>
            <a:r>
              <a:rPr lang="fa-IR" sz="2000" b="1" dirty="0" smtClean="0">
                <a:solidFill>
                  <a:schemeClr val="accent1">
                    <a:lumMod val="50000"/>
                  </a:schemeClr>
                </a:solidFill>
              </a:rPr>
              <a:t>الف: محافلٍ عدیدةٍ.    ب: محافلَ عدیدةَ   ج: محافلٌ عدیدةٌ.     د: مَحافلَ عدیدةٍ</a:t>
            </a:r>
          </a:p>
          <a:p>
            <a:pPr algn="r"/>
            <a:endParaRPr lang="fa-IR" dirty="0"/>
          </a:p>
          <a:p>
            <a:pPr algn="r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66866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260648"/>
            <a:ext cx="8064896" cy="6120680"/>
          </a:xfrm>
        </p:spPr>
        <p:txBody>
          <a:bodyPr>
            <a:normAutofit/>
          </a:bodyPr>
          <a:lstStyle/>
          <a:p>
            <a:pPr algn="r"/>
            <a:r>
              <a:rPr lang="fa-IR" sz="2400" b="1" dirty="0" smtClean="0">
                <a:solidFill>
                  <a:srgbClr val="FF0000"/>
                </a:solidFill>
              </a:rPr>
              <a:t>عیّن الموصوف و الصفة و المضاف و المضاف الیه في العبارات التالیة.</a:t>
            </a:r>
          </a:p>
          <a:p>
            <a:pPr algn="r"/>
            <a:endParaRPr lang="fa-IR" sz="2400" b="1" dirty="0">
              <a:solidFill>
                <a:schemeClr val="tx1"/>
              </a:solidFill>
            </a:endParaRPr>
          </a:p>
          <a:p>
            <a:pPr algn="r"/>
            <a:r>
              <a:rPr lang="fa-IR" sz="2400" b="1" dirty="0" smtClean="0">
                <a:solidFill>
                  <a:schemeClr val="accent1">
                    <a:lumMod val="50000"/>
                  </a:schemeClr>
                </a:solidFill>
              </a:rPr>
              <a:t>1- نسأل ربّنا أن یهدینا الی الصراط المستقیم.</a:t>
            </a:r>
          </a:p>
          <a:p>
            <a:pPr algn="r"/>
            <a:endParaRPr lang="fa-IR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fa-IR" sz="2400" b="1" dirty="0" smtClean="0">
                <a:solidFill>
                  <a:schemeClr val="accent1">
                    <a:lumMod val="50000"/>
                  </a:schemeClr>
                </a:solidFill>
              </a:rPr>
              <a:t>2- معلمّک یرشدک لتصل الی الاهداف العالیة.</a:t>
            </a:r>
          </a:p>
          <a:p>
            <a:pPr algn="r"/>
            <a:endParaRPr lang="fa-IR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fa-IR" sz="2400" b="1" dirty="0" smtClean="0">
                <a:solidFill>
                  <a:schemeClr val="accent1">
                    <a:lumMod val="50000"/>
                  </a:schemeClr>
                </a:solidFill>
              </a:rPr>
              <a:t>3- صدیقک من لایترکک عند مصائب الدهر.</a:t>
            </a:r>
          </a:p>
          <a:p>
            <a:pPr algn="r"/>
            <a:endParaRPr lang="fa-IR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fa-IR" sz="2400" b="1" dirty="0" smtClean="0">
                <a:solidFill>
                  <a:schemeClr val="accent1">
                    <a:lumMod val="50000"/>
                  </a:schemeClr>
                </a:solidFill>
              </a:rPr>
              <a:t>4- شاهدتُ في الشارع طفلا فقد أمّه.</a:t>
            </a:r>
          </a:p>
          <a:p>
            <a:pPr algn="r"/>
            <a:endParaRPr lang="fa-IR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fa-IR" sz="2400" b="1" dirty="0" smtClean="0">
                <a:solidFill>
                  <a:schemeClr val="accent1">
                    <a:lumMod val="50000"/>
                  </a:schemeClr>
                </a:solidFill>
              </a:rPr>
              <a:t>5- إنّه حیوانٌ شاعرٌ یعشق الجمال</a:t>
            </a:r>
          </a:p>
          <a:p>
            <a:pPr algn="r"/>
            <a:endParaRPr lang="fa-IR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fa-IR" sz="2400" b="1" dirty="0" smtClean="0">
                <a:solidFill>
                  <a:schemeClr val="tx1"/>
                </a:solidFill>
              </a:rPr>
              <a:t>                                                  </a:t>
            </a:r>
          </a:p>
          <a:p>
            <a:pPr algn="r"/>
            <a:r>
              <a:rPr lang="fa-IR" sz="2400" b="1" dirty="0">
                <a:solidFill>
                  <a:schemeClr val="tx1"/>
                </a:solidFill>
              </a:rPr>
              <a:t> </a:t>
            </a:r>
            <a:r>
              <a:rPr lang="fa-IR" sz="2400" b="1" dirty="0" smtClean="0">
                <a:solidFill>
                  <a:schemeClr val="tx1"/>
                </a:solidFill>
              </a:rPr>
              <a:t>                                                  </a:t>
            </a:r>
            <a:r>
              <a:rPr lang="fa-IR" sz="2400" b="1" dirty="0" smtClean="0">
                <a:solidFill>
                  <a:srgbClr val="FF0000"/>
                </a:solidFill>
              </a:rPr>
              <a:t>ارجو نجاحکم - میرکاظمی</a:t>
            </a:r>
            <a:endParaRPr lang="fa-I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447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8721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88640"/>
            <a:ext cx="8208912" cy="6192688"/>
          </a:xfrm>
        </p:spPr>
        <p:txBody>
          <a:bodyPr/>
          <a:lstStyle/>
          <a:p>
            <a:pPr algn="r"/>
            <a:r>
              <a:rPr lang="fa-IR" b="1" dirty="0" smtClean="0">
                <a:solidFill>
                  <a:srgbClr val="C00000"/>
                </a:solidFill>
              </a:rPr>
              <a:t>به ترکیب های زیر توجه کنید:</a:t>
            </a:r>
          </a:p>
          <a:p>
            <a:pPr algn="r"/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ماء البئر: </a:t>
            </a:r>
            <a:r>
              <a:rPr lang="fa-IR" b="1" dirty="0" smtClean="0">
                <a:solidFill>
                  <a:srgbClr val="C00000"/>
                </a:solidFill>
              </a:rPr>
              <a:t>آب  چاه </a:t>
            </a:r>
          </a:p>
          <a:p>
            <a:pPr algn="r"/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طالب العلم: </a:t>
            </a:r>
            <a:r>
              <a:rPr lang="fa-IR" b="1" dirty="0" smtClean="0">
                <a:solidFill>
                  <a:srgbClr val="C00000"/>
                </a:solidFill>
              </a:rPr>
              <a:t>جوینده ی علم</a:t>
            </a:r>
          </a:p>
          <a:p>
            <a:pPr algn="r"/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فلّاح القریة: </a:t>
            </a:r>
            <a:r>
              <a:rPr lang="fa-IR" b="1" dirty="0" smtClean="0">
                <a:solidFill>
                  <a:srgbClr val="C00000"/>
                </a:solidFill>
              </a:rPr>
              <a:t>کشاورز روستا</a:t>
            </a:r>
          </a:p>
          <a:p>
            <a:pPr algn="r"/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صدیقي: </a:t>
            </a:r>
            <a:r>
              <a:rPr lang="fa-IR" b="1" dirty="0" smtClean="0">
                <a:solidFill>
                  <a:srgbClr val="C00000"/>
                </a:solidFill>
              </a:rPr>
              <a:t>دوست من</a:t>
            </a:r>
          </a:p>
          <a:p>
            <a:pPr algn="r"/>
            <a:endParaRPr lang="fa-IR" b="1" dirty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fa-IR" b="1" dirty="0" smtClean="0">
                <a:solidFill>
                  <a:srgbClr val="7030A0"/>
                </a:solidFill>
              </a:rPr>
              <a:t>ترکیب های بالا ترکیب های اضافی هستند.</a:t>
            </a:r>
          </a:p>
          <a:p>
            <a:pPr algn="r"/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اگر اسمی به اسم دیگر اضافه شود به اسم اول </a:t>
            </a:r>
            <a:r>
              <a:rPr lang="fa-IR" b="1" dirty="0" smtClean="0">
                <a:solidFill>
                  <a:srgbClr val="C00000"/>
                </a:solidFill>
              </a:rPr>
              <a:t>مضاف </a:t>
            </a:r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و به اسم دوم </a:t>
            </a:r>
            <a:r>
              <a:rPr lang="fa-IR" b="1" dirty="0" smtClean="0">
                <a:solidFill>
                  <a:srgbClr val="C00000"/>
                </a:solidFill>
              </a:rPr>
              <a:t>مضاف الیه </a:t>
            </a:r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می گویند. </a:t>
            </a:r>
          </a:p>
          <a:p>
            <a:pPr algn="r"/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مضاف و مضاف الیه را در ترکیب های بالا مشخص کنید.</a:t>
            </a:r>
            <a:endParaRPr lang="fa-IR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510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424936" cy="6192688"/>
          </a:xfrm>
        </p:spPr>
        <p:txBody>
          <a:bodyPr/>
          <a:lstStyle/>
          <a:p>
            <a:pPr algn="r"/>
            <a:r>
              <a:rPr lang="fa-IR" b="1" dirty="0" smtClean="0">
                <a:solidFill>
                  <a:srgbClr val="C00000"/>
                </a:solidFill>
              </a:rPr>
              <a:t>به عبارت های زیر توجه کنید:</a:t>
            </a:r>
          </a:p>
          <a:p>
            <a:pPr algn="r"/>
            <a:r>
              <a:rPr lang="fa-IR" b="1" dirty="0">
                <a:solidFill>
                  <a:schemeClr val="tx1"/>
                </a:solidFill>
              </a:rPr>
              <a:t> </a:t>
            </a:r>
            <a:r>
              <a:rPr lang="fa-IR" b="1" u="sng" dirty="0" smtClean="0">
                <a:solidFill>
                  <a:schemeClr val="accent4">
                    <a:lumMod val="75000"/>
                  </a:schemeClr>
                </a:solidFill>
              </a:rPr>
              <a:t>طالبُ</a:t>
            </a:r>
            <a:r>
              <a:rPr lang="fa-IR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fa-IR" b="1" u="sng" dirty="0" smtClean="0">
                <a:solidFill>
                  <a:schemeClr val="accent4">
                    <a:lumMod val="75000"/>
                  </a:schemeClr>
                </a:solidFill>
              </a:rPr>
              <a:t>العِلمِ</a:t>
            </a:r>
            <a:r>
              <a:rPr lang="fa-IR" b="1" dirty="0" smtClean="0">
                <a:solidFill>
                  <a:schemeClr val="accent4">
                    <a:lumMod val="75000"/>
                  </a:schemeClr>
                </a:solidFill>
              </a:rPr>
              <a:t> مَحبوبٌ.     جوینده ی علم محبوب است.</a:t>
            </a:r>
          </a:p>
          <a:p>
            <a:pPr algn="r"/>
            <a:r>
              <a:rPr lang="fa-IR" sz="900" b="1" dirty="0" smtClean="0">
                <a:solidFill>
                  <a:schemeClr val="tx1"/>
                </a:solidFill>
              </a:rPr>
              <a:t>        </a:t>
            </a:r>
            <a:r>
              <a:rPr lang="fa-IR" sz="900" b="1" dirty="0" smtClean="0">
                <a:solidFill>
                  <a:srgbClr val="C00000"/>
                </a:solidFill>
              </a:rPr>
              <a:t>مبتدا                 مضاف الیه </a:t>
            </a:r>
          </a:p>
          <a:p>
            <a:pPr algn="r"/>
            <a:r>
              <a:rPr lang="fa-IR" sz="900" b="1" dirty="0" smtClean="0">
                <a:solidFill>
                  <a:schemeClr val="tx1"/>
                </a:solidFill>
              </a:rPr>
              <a:t>    [</a:t>
            </a:r>
            <a:r>
              <a:rPr lang="fa-IR" sz="900" b="1" dirty="0" smtClean="0">
                <a:solidFill>
                  <a:srgbClr val="C00000"/>
                </a:solidFill>
              </a:rPr>
              <a:t>مضاف]                   مجرور</a:t>
            </a:r>
          </a:p>
          <a:p>
            <a:pPr algn="r"/>
            <a:endParaRPr lang="fa-IR" b="1" dirty="0">
              <a:solidFill>
                <a:schemeClr val="tx1"/>
              </a:solidFill>
            </a:endParaRPr>
          </a:p>
          <a:p>
            <a:pPr algn="r"/>
            <a:r>
              <a:rPr lang="fa-IR" b="1" dirty="0" smtClean="0">
                <a:solidFill>
                  <a:schemeClr val="accent4">
                    <a:lumMod val="50000"/>
                  </a:schemeClr>
                </a:solidFill>
              </a:rPr>
              <a:t>أخذتُ </a:t>
            </a:r>
            <a:r>
              <a:rPr lang="fa-IR" b="1" u="sng" dirty="0" smtClean="0">
                <a:solidFill>
                  <a:schemeClr val="accent4">
                    <a:lumMod val="50000"/>
                  </a:schemeClr>
                </a:solidFill>
              </a:rPr>
              <a:t>کتابَ عليٍّ</a:t>
            </a:r>
            <a:r>
              <a:rPr lang="fa-IR" b="1" dirty="0" smtClean="0">
                <a:solidFill>
                  <a:schemeClr val="accent4">
                    <a:lumMod val="50000"/>
                  </a:schemeClr>
                </a:solidFill>
              </a:rPr>
              <a:t> من </a:t>
            </a:r>
            <a:r>
              <a:rPr lang="fa-IR" b="1" u="sng" dirty="0" smtClean="0">
                <a:solidFill>
                  <a:schemeClr val="accent4">
                    <a:lumMod val="50000"/>
                  </a:schemeClr>
                </a:solidFill>
              </a:rPr>
              <a:t>صدیقِ</a:t>
            </a:r>
            <a:r>
              <a:rPr lang="fa-IR" b="1" dirty="0" smtClean="0">
                <a:solidFill>
                  <a:schemeClr val="accent4">
                    <a:lumMod val="50000"/>
                  </a:schemeClr>
                </a:solidFill>
              </a:rPr>
              <a:t>ه</a:t>
            </a:r>
            <a:r>
              <a:rPr lang="fa-IR" b="1" u="sng" dirty="0" smtClean="0">
                <a:solidFill>
                  <a:schemeClr val="accent4">
                    <a:lumMod val="50000"/>
                  </a:schemeClr>
                </a:solidFill>
              </a:rPr>
              <a:t>ِ. </a:t>
            </a:r>
            <a:r>
              <a:rPr lang="fa-IR" b="1" dirty="0" smtClean="0">
                <a:solidFill>
                  <a:schemeClr val="accent4">
                    <a:lumMod val="50000"/>
                  </a:schemeClr>
                </a:solidFill>
              </a:rPr>
              <a:t>کتاب علی را از دوستش گرفتم.</a:t>
            </a:r>
          </a:p>
          <a:p>
            <a:pPr algn="r"/>
            <a:r>
              <a:rPr lang="fa-IR" sz="900" b="1" dirty="0" smtClean="0">
                <a:solidFill>
                  <a:schemeClr val="tx1"/>
                </a:solidFill>
              </a:rPr>
              <a:t>                             </a:t>
            </a:r>
            <a:r>
              <a:rPr lang="fa-IR" sz="900" b="1" dirty="0" smtClean="0">
                <a:solidFill>
                  <a:srgbClr val="C00000"/>
                </a:solidFill>
              </a:rPr>
              <a:t>مفعول       مضاف الیه و مجرور     مجرور به حرف جر «ه» مضاف الیه و مجرور محلا</a:t>
            </a:r>
          </a:p>
          <a:p>
            <a:pPr algn="r"/>
            <a:r>
              <a:rPr lang="fa-IR" sz="900" b="1" dirty="0">
                <a:solidFill>
                  <a:srgbClr val="C00000"/>
                </a:solidFill>
              </a:rPr>
              <a:t> </a:t>
            </a:r>
            <a:r>
              <a:rPr lang="fa-IR" sz="900" b="1" dirty="0" smtClean="0">
                <a:solidFill>
                  <a:srgbClr val="C00000"/>
                </a:solidFill>
              </a:rPr>
              <a:t>                          [مضاف]                                                         </a:t>
            </a:r>
            <a:r>
              <a:rPr lang="fa-IR" sz="900" b="1" dirty="0" smtClean="0">
                <a:solidFill>
                  <a:schemeClr val="tx1"/>
                </a:solidFill>
              </a:rPr>
              <a:t>[</a:t>
            </a:r>
            <a:r>
              <a:rPr lang="fa-IR" sz="900" b="1" dirty="0" smtClean="0">
                <a:solidFill>
                  <a:srgbClr val="C00000"/>
                </a:solidFill>
              </a:rPr>
              <a:t>مضاف]</a:t>
            </a:r>
            <a:endParaRPr lang="fa-IR" sz="900" b="1" dirty="0">
              <a:solidFill>
                <a:srgbClr val="C00000"/>
              </a:solidFill>
            </a:endParaRPr>
          </a:p>
          <a:p>
            <a:pPr algn="r"/>
            <a:r>
              <a:rPr lang="fa-IR" b="1" dirty="0" smtClean="0">
                <a:solidFill>
                  <a:schemeClr val="accent4">
                    <a:lumMod val="50000"/>
                  </a:schemeClr>
                </a:solidFill>
              </a:rPr>
              <a:t>از عبارت های بالا نتیجه می گیریم که:</a:t>
            </a:r>
          </a:p>
          <a:p>
            <a:pPr algn="r"/>
            <a:r>
              <a:rPr lang="fa-IR" b="1" dirty="0" smtClean="0">
                <a:solidFill>
                  <a:srgbClr val="7030A0"/>
                </a:solidFill>
              </a:rPr>
              <a:t>1- مضاف نقش به حساب نمی آید.</a:t>
            </a:r>
            <a:r>
              <a:rPr lang="fa-IR" sz="1050" b="1" dirty="0" smtClean="0">
                <a:solidFill>
                  <a:srgbClr val="7030A0"/>
                </a:solidFill>
              </a:rPr>
              <a:t>[هر اعراب و نقشی ممکن است داشته باشد]</a:t>
            </a:r>
            <a:endParaRPr lang="fa-IR" b="1" dirty="0" smtClean="0">
              <a:solidFill>
                <a:srgbClr val="7030A0"/>
              </a:solidFill>
            </a:endParaRPr>
          </a:p>
          <a:p>
            <a:pPr algn="r"/>
            <a:r>
              <a:rPr lang="fa-IR" b="1" dirty="0" smtClean="0">
                <a:solidFill>
                  <a:srgbClr val="7030A0"/>
                </a:solidFill>
              </a:rPr>
              <a:t>2- مضاف الیه یکی از نقش های اسم است و همیشه مجرور است.</a:t>
            </a:r>
          </a:p>
          <a:p>
            <a:pPr algn="r"/>
            <a:r>
              <a:rPr lang="fa-IR" b="1" dirty="0" smtClean="0">
                <a:solidFill>
                  <a:srgbClr val="7030A0"/>
                </a:solidFill>
              </a:rPr>
              <a:t>3- مضاف «ال» و «تنوین» نمی گیرد.</a:t>
            </a:r>
          </a:p>
          <a:p>
            <a:pPr algn="r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765894626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88640"/>
            <a:ext cx="8352928" cy="6264696"/>
          </a:xfrm>
        </p:spPr>
        <p:txBody>
          <a:bodyPr/>
          <a:lstStyle/>
          <a:p>
            <a:pPr algn="r"/>
            <a:r>
              <a:rPr lang="fa-IR" b="1" dirty="0" smtClean="0">
                <a:solidFill>
                  <a:srgbClr val="C00000"/>
                </a:solidFill>
              </a:rPr>
              <a:t>به ترکیب های زیر توجه کنید:</a:t>
            </a:r>
          </a:p>
          <a:p>
            <a:pPr algn="r"/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أخَوَینِ + کم = </a:t>
            </a:r>
            <a:r>
              <a:rPr lang="fa-IR" b="1" dirty="0" smtClean="0">
                <a:solidFill>
                  <a:srgbClr val="C00000"/>
                </a:solidFill>
              </a:rPr>
              <a:t>أخویکم</a:t>
            </a:r>
          </a:p>
          <a:p>
            <a:pPr algn="r"/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مسلمون + العالم = </a:t>
            </a:r>
            <a:r>
              <a:rPr lang="fa-IR" b="1" dirty="0" smtClean="0">
                <a:solidFill>
                  <a:srgbClr val="C00000"/>
                </a:solidFill>
              </a:rPr>
              <a:t>مسلمو العالم</a:t>
            </a:r>
          </a:p>
          <a:p>
            <a:pPr algn="r"/>
            <a:endParaRPr lang="fa-IR" b="1" dirty="0">
              <a:solidFill>
                <a:schemeClr val="tx1"/>
              </a:solidFill>
            </a:endParaRPr>
          </a:p>
          <a:p>
            <a:pPr algn="r"/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چه نتیجه ای می گیرید؟</a:t>
            </a:r>
          </a:p>
          <a:p>
            <a:pPr algn="r"/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بله اسم مثنی و جمع مذکر سالم هر وقت مضاف واقع شوند «نون» آن ها </a:t>
            </a:r>
            <a:r>
              <a:rPr lang="fa-IR" b="1" dirty="0" smtClean="0">
                <a:solidFill>
                  <a:srgbClr val="C00000"/>
                </a:solidFill>
              </a:rPr>
              <a:t>حذف</a:t>
            </a:r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 می شود.</a:t>
            </a:r>
          </a:p>
          <a:p>
            <a:pPr algn="r"/>
            <a:r>
              <a:rPr lang="fa-IR" b="1" dirty="0" smtClean="0">
                <a:solidFill>
                  <a:srgbClr val="C00000"/>
                </a:solidFill>
              </a:rPr>
              <a:t>نکته: ضمیر های متصل نصبی ، جرّی هر وقت همراه اسم باشند مضاف الیه و محلاً مجرورند.</a:t>
            </a:r>
          </a:p>
          <a:p>
            <a:pPr algn="r"/>
            <a:r>
              <a:rPr lang="fa-IR" b="1" dirty="0" smtClean="0">
                <a:solidFill>
                  <a:schemeClr val="tx1"/>
                </a:solidFill>
              </a:rPr>
              <a:t>کتاب</a:t>
            </a:r>
            <a:r>
              <a:rPr lang="fa-IR" b="1" dirty="0" smtClean="0">
                <a:solidFill>
                  <a:srgbClr val="C00000"/>
                </a:solidFill>
              </a:rPr>
              <a:t>ه</a:t>
            </a:r>
            <a:r>
              <a:rPr lang="fa-IR" b="1" dirty="0" smtClean="0">
                <a:solidFill>
                  <a:schemeClr val="tx1"/>
                </a:solidFill>
              </a:rPr>
              <a:t>    ، رسول</a:t>
            </a:r>
            <a:r>
              <a:rPr lang="fa-IR" b="1" dirty="0" smtClean="0">
                <a:solidFill>
                  <a:srgbClr val="C00000"/>
                </a:solidFill>
              </a:rPr>
              <a:t>هم</a:t>
            </a:r>
            <a:r>
              <a:rPr lang="fa-IR" b="1" dirty="0" smtClean="0">
                <a:solidFill>
                  <a:schemeClr val="tx1"/>
                </a:solidFill>
              </a:rPr>
              <a:t>،  صدیق</a:t>
            </a:r>
            <a:r>
              <a:rPr lang="fa-IR" b="1" dirty="0" smtClean="0">
                <a:solidFill>
                  <a:srgbClr val="C00000"/>
                </a:solidFill>
              </a:rPr>
              <a:t>نا</a:t>
            </a:r>
            <a:r>
              <a:rPr lang="fa-IR" b="1" dirty="0" smtClean="0">
                <a:solidFill>
                  <a:schemeClr val="tx1"/>
                </a:solidFill>
              </a:rPr>
              <a:t> </a:t>
            </a:r>
            <a:endParaRPr lang="fa-I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823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568952" cy="6264696"/>
          </a:xfrm>
        </p:spPr>
        <p:txBody>
          <a:bodyPr/>
          <a:lstStyle/>
          <a:p>
            <a:pPr algn="r"/>
            <a:r>
              <a:rPr lang="fa-IR" b="1" dirty="0" smtClean="0">
                <a:solidFill>
                  <a:srgbClr val="C00000"/>
                </a:solidFill>
              </a:rPr>
              <a:t>عیّن في العبارات التالیة المضاف و المضاف الیه:</a:t>
            </a:r>
          </a:p>
          <a:p>
            <a:pPr algn="r"/>
            <a:endParaRPr lang="fa-IR" b="1" dirty="0" smtClean="0">
              <a:solidFill>
                <a:schemeClr val="tx1"/>
              </a:solidFill>
            </a:endParaRPr>
          </a:p>
          <a:p>
            <a:pPr algn="r"/>
            <a:r>
              <a:rPr lang="fa-IR" b="1" dirty="0" smtClean="0">
                <a:solidFill>
                  <a:schemeClr val="bg2">
                    <a:lumMod val="25000"/>
                  </a:schemeClr>
                </a:solidFill>
              </a:rPr>
              <a:t>1- صدیق أخي جاء الی بیتنا.</a:t>
            </a:r>
          </a:p>
          <a:p>
            <a:pPr algn="r"/>
            <a:r>
              <a:rPr lang="fa-IR" b="1" dirty="0" smtClean="0">
                <a:solidFill>
                  <a:schemeClr val="bg2">
                    <a:lumMod val="25000"/>
                  </a:schemeClr>
                </a:solidFill>
              </a:rPr>
              <a:t>2- ذهبنا الی بیت صدیقنا لعیادته.</a:t>
            </a:r>
          </a:p>
          <a:p>
            <a:pPr algn="r"/>
            <a:r>
              <a:rPr lang="fa-IR" b="1" dirty="0" smtClean="0">
                <a:solidFill>
                  <a:schemeClr val="bg2">
                    <a:lumMod val="25000"/>
                  </a:schemeClr>
                </a:solidFill>
              </a:rPr>
              <a:t>3- تلامیذ صفّنا نجحوا في امتحاناتهم.</a:t>
            </a:r>
          </a:p>
          <a:p>
            <a:pPr algn="r"/>
            <a:r>
              <a:rPr lang="fa-IR" b="1" dirty="0" smtClean="0">
                <a:solidFill>
                  <a:schemeClr val="bg2">
                    <a:lumMod val="25000"/>
                  </a:schemeClr>
                </a:solidFill>
              </a:rPr>
              <a:t>4- الحسن و الحسین سیّدا شباب اهل الجنّة.</a:t>
            </a:r>
          </a:p>
          <a:p>
            <a:pPr algn="r"/>
            <a:endParaRPr lang="fa-IR" dirty="0">
              <a:solidFill>
                <a:schemeClr val="tx1"/>
              </a:solidFill>
            </a:endParaRPr>
          </a:p>
          <a:p>
            <a:pPr algn="r"/>
            <a:r>
              <a:rPr lang="fa-IR" sz="2000" dirty="0" smtClean="0">
                <a:solidFill>
                  <a:schemeClr val="tx1"/>
                </a:solidFill>
              </a:rPr>
              <a:t>1</a:t>
            </a:r>
            <a:r>
              <a:rPr lang="fa-IR" sz="2000" dirty="0" smtClean="0">
                <a:solidFill>
                  <a:schemeClr val="accent4">
                    <a:lumMod val="75000"/>
                  </a:schemeClr>
                </a:solidFill>
              </a:rPr>
              <a:t>- صدیق :مضاف /أخ:مضاف الیه/ أخ: مضاف ، ي : مضاف الیه</a:t>
            </a:r>
          </a:p>
          <a:p>
            <a:pPr algn="r"/>
            <a:r>
              <a:rPr lang="fa-IR" sz="2000" dirty="0" smtClean="0">
                <a:solidFill>
                  <a:schemeClr val="accent4">
                    <a:lumMod val="75000"/>
                  </a:schemeClr>
                </a:solidFill>
              </a:rPr>
              <a:t>2- بیت: مضاف/ صدیق: مضاف الیه/ صدیق: مضاف/ نا: مضاف الیه</a:t>
            </a:r>
          </a:p>
          <a:p>
            <a:pPr algn="r"/>
            <a:r>
              <a:rPr lang="fa-IR" sz="2000" dirty="0" smtClean="0">
                <a:solidFill>
                  <a:schemeClr val="accent4">
                    <a:lumMod val="75000"/>
                  </a:schemeClr>
                </a:solidFill>
              </a:rPr>
              <a:t>3- تلامیذ: مضاف/ صفّ: مضاف الیه/ صفّ: مضاف و نا مضاف الیه</a:t>
            </a:r>
          </a:p>
          <a:p>
            <a:pPr algn="r"/>
            <a:r>
              <a:rPr lang="fa-IR" sz="2000" dirty="0" smtClean="0">
                <a:solidFill>
                  <a:schemeClr val="accent4">
                    <a:lumMod val="75000"/>
                  </a:schemeClr>
                </a:solidFill>
              </a:rPr>
              <a:t>4- سیّدا: مضاف و شباب مضاف الیه/ شباب : مضاف و اهل مضاف الیه/ أهل : مضاف و الجنّة مضاف الیه</a:t>
            </a:r>
            <a:endParaRPr lang="fa-IR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613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thruBlk="1"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496944" cy="6120680"/>
          </a:xfrm>
        </p:spPr>
        <p:txBody>
          <a:bodyPr/>
          <a:lstStyle/>
          <a:p>
            <a:pPr algn="r"/>
            <a:r>
              <a:rPr lang="fa-IR" b="1" dirty="0" smtClean="0">
                <a:solidFill>
                  <a:srgbClr val="C00000"/>
                </a:solidFill>
              </a:rPr>
              <a:t>به ترکیب های زیر توجه کنید:</a:t>
            </a:r>
          </a:p>
          <a:p>
            <a:pPr algn="r"/>
            <a:r>
              <a:rPr lang="fa-IR" b="1" dirty="0" smtClean="0">
                <a:solidFill>
                  <a:schemeClr val="accent4">
                    <a:lumMod val="75000"/>
                  </a:schemeClr>
                </a:solidFill>
              </a:rPr>
              <a:t>الطالبُ المؤدَّبُ</a:t>
            </a:r>
          </a:p>
          <a:p>
            <a:pPr algn="r"/>
            <a:r>
              <a:rPr lang="fa-IR" b="1" dirty="0" smtClean="0">
                <a:solidFill>
                  <a:schemeClr val="accent4">
                    <a:lumMod val="75000"/>
                  </a:schemeClr>
                </a:solidFill>
              </a:rPr>
              <a:t>إمرأةً مؤمنةً</a:t>
            </a:r>
          </a:p>
          <a:p>
            <a:pPr algn="r"/>
            <a:r>
              <a:rPr lang="fa-IR" b="1" dirty="0" smtClean="0">
                <a:solidFill>
                  <a:schemeClr val="accent4">
                    <a:lumMod val="75000"/>
                  </a:schemeClr>
                </a:solidFill>
              </a:rPr>
              <a:t>شجرتانِ باسقتانِ</a:t>
            </a:r>
          </a:p>
          <a:p>
            <a:pPr algn="r"/>
            <a:r>
              <a:rPr lang="fa-IR" b="1" dirty="0" smtClean="0">
                <a:solidFill>
                  <a:schemeClr val="accent4">
                    <a:lumMod val="75000"/>
                  </a:schemeClr>
                </a:solidFill>
              </a:rPr>
              <a:t>علماءُ مجتهدونَ</a:t>
            </a:r>
          </a:p>
          <a:p>
            <a:pPr algn="r"/>
            <a:endParaRPr lang="fa-IR" dirty="0"/>
          </a:p>
          <a:p>
            <a:pPr algn="r"/>
            <a:r>
              <a:rPr lang="fa-IR" b="1" dirty="0" smtClean="0">
                <a:solidFill>
                  <a:schemeClr val="bg2">
                    <a:lumMod val="25000"/>
                  </a:schemeClr>
                </a:solidFill>
              </a:rPr>
              <a:t>ترکیب های بالا ترکیب وصفی هستند.</a:t>
            </a:r>
          </a:p>
          <a:p>
            <a:pPr algn="r"/>
            <a:r>
              <a:rPr lang="fa-IR" b="1" dirty="0" smtClean="0">
                <a:solidFill>
                  <a:schemeClr val="bg2">
                    <a:lumMod val="25000"/>
                  </a:schemeClr>
                </a:solidFill>
              </a:rPr>
              <a:t>الطالب، إمرأة، شجرتان، و علماء </a:t>
            </a:r>
            <a:r>
              <a:rPr lang="fa-IR" b="1" dirty="0" smtClean="0">
                <a:solidFill>
                  <a:srgbClr val="C00000"/>
                </a:solidFill>
              </a:rPr>
              <a:t>موصوف</a:t>
            </a:r>
            <a:r>
              <a:rPr lang="fa-IR" b="1" dirty="0" smtClean="0">
                <a:solidFill>
                  <a:schemeClr val="bg2">
                    <a:lumMod val="25000"/>
                  </a:schemeClr>
                </a:solidFill>
              </a:rPr>
              <a:t> و المؤدّب، مؤمنَة، باسقتان و مجتهدون </a:t>
            </a:r>
            <a:r>
              <a:rPr lang="fa-IR" b="1" dirty="0" smtClean="0">
                <a:solidFill>
                  <a:srgbClr val="C00000"/>
                </a:solidFill>
              </a:rPr>
              <a:t>صفت</a:t>
            </a:r>
            <a:r>
              <a:rPr lang="fa-IR" b="1" dirty="0" smtClean="0">
                <a:solidFill>
                  <a:schemeClr val="bg2">
                    <a:lumMod val="25000"/>
                  </a:schemeClr>
                </a:solidFill>
              </a:rPr>
              <a:t> اند.</a:t>
            </a:r>
            <a:endParaRPr lang="fa-IR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979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352928" cy="5976664"/>
          </a:xfrm>
        </p:spPr>
        <p:txBody>
          <a:bodyPr/>
          <a:lstStyle/>
          <a:p>
            <a:pPr algn="r"/>
            <a:r>
              <a:rPr lang="fa-IR" sz="4000" b="1" dirty="0" smtClean="0">
                <a:solidFill>
                  <a:srgbClr val="C00000"/>
                </a:solidFill>
              </a:rPr>
              <a:t>صفت</a:t>
            </a:r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:  اسم یا جمله ای است که خصوصیت اسم قبل از خود را که اصطلاحاً موصوف نامیده می شود بیان می کند.</a:t>
            </a:r>
          </a:p>
          <a:p>
            <a:pPr algn="r"/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صفت اگر به صورت یک اسم باشد به آن </a:t>
            </a:r>
            <a:r>
              <a:rPr lang="fa-IR" b="1" dirty="0" smtClean="0">
                <a:solidFill>
                  <a:srgbClr val="C00000"/>
                </a:solidFill>
              </a:rPr>
              <a:t>صفت مفرد </a:t>
            </a:r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می گویند. ( مانند خبر مفرد که قبلاً خواند ه ایم.)</a:t>
            </a:r>
          </a:p>
          <a:p>
            <a:pPr algn="r"/>
            <a:endParaRPr lang="fa-IR" dirty="0">
              <a:solidFill>
                <a:schemeClr val="tx1"/>
              </a:solidFill>
            </a:endParaRPr>
          </a:p>
          <a:p>
            <a:pPr algn="r"/>
            <a:r>
              <a:rPr lang="fa-IR" b="1" dirty="0" smtClean="0">
                <a:solidFill>
                  <a:srgbClr val="C00000"/>
                </a:solidFill>
              </a:rPr>
              <a:t>صفت مفرد در چهار مورد تابع موصوف است:</a:t>
            </a:r>
          </a:p>
          <a:p>
            <a:pPr algn="r"/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1- اعراب (رفع و نصب و جر)</a:t>
            </a:r>
          </a:p>
          <a:p>
            <a:pPr algn="r"/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2- عدد( مفرد و مثنی و جمع)</a:t>
            </a:r>
          </a:p>
          <a:p>
            <a:pPr algn="r"/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3- جنس ( مذکر و مؤنث)</a:t>
            </a:r>
          </a:p>
          <a:p>
            <a:pPr algn="r"/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4- معرفه و نکره</a:t>
            </a:r>
            <a:endParaRPr lang="fa-IR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488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404664"/>
            <a:ext cx="8208912" cy="5832648"/>
          </a:xfrm>
        </p:spPr>
        <p:txBody>
          <a:bodyPr/>
          <a:lstStyle/>
          <a:p>
            <a:pPr algn="r"/>
            <a:r>
              <a:rPr lang="fa-IR" sz="2400" b="1" dirty="0" smtClean="0">
                <a:solidFill>
                  <a:srgbClr val="C00000"/>
                </a:solidFill>
              </a:rPr>
              <a:t>نکته</a:t>
            </a:r>
            <a:r>
              <a:rPr lang="fa-IR" sz="2400" b="1" dirty="0" smtClean="0"/>
              <a:t>: 1- بعضی از اسم های مؤنث علامت تأنیث ندارند به این گونه اسم ها </a:t>
            </a:r>
            <a:r>
              <a:rPr lang="fa-IR" sz="2400" b="1" dirty="0" smtClean="0">
                <a:solidFill>
                  <a:srgbClr val="FF0000"/>
                </a:solidFill>
              </a:rPr>
              <a:t>مؤنث معنوی </a:t>
            </a:r>
            <a:r>
              <a:rPr lang="fa-IR" sz="2400" b="1" dirty="0" smtClean="0"/>
              <a:t>می گویند. مانند یَد ، رِجل، عَین ، أُذُن نفس، حرب، دار، نار، ارض، شمس...</a:t>
            </a:r>
          </a:p>
          <a:p>
            <a:pPr algn="r"/>
            <a:r>
              <a:rPr lang="fa-IR" sz="2400" b="1" dirty="0" smtClean="0"/>
              <a:t> دقت کنیم برای این اسم ها صفت را به صورت مؤنث به کار ببریم.</a:t>
            </a:r>
          </a:p>
          <a:p>
            <a:pPr algn="r"/>
            <a:r>
              <a:rPr lang="fa-IR" sz="2400" b="1" dirty="0" smtClean="0"/>
              <a:t>یا أیّتها النفس </a:t>
            </a:r>
            <a:r>
              <a:rPr lang="fa-IR" sz="2400" b="1" dirty="0" smtClean="0">
                <a:solidFill>
                  <a:srgbClr val="FF0000"/>
                </a:solidFill>
              </a:rPr>
              <a:t>المطمئنّة</a:t>
            </a:r>
            <a:r>
              <a:rPr lang="fa-IR" sz="2400" b="1" dirty="0" smtClean="0"/>
              <a:t> ....      </a:t>
            </a:r>
          </a:p>
          <a:p>
            <a:pPr algn="r"/>
            <a:r>
              <a:rPr lang="fa-IR" sz="2400" b="1" dirty="0" smtClean="0"/>
              <a:t>الید </a:t>
            </a:r>
            <a:r>
              <a:rPr lang="fa-IR" sz="2400" b="1" dirty="0" smtClean="0">
                <a:solidFill>
                  <a:srgbClr val="FF0000"/>
                </a:solidFill>
              </a:rPr>
              <a:t>الواحدة</a:t>
            </a:r>
            <a:r>
              <a:rPr lang="fa-IR" sz="2400" b="1" dirty="0" smtClean="0"/>
              <a:t>...</a:t>
            </a:r>
          </a:p>
          <a:p>
            <a:pPr algn="r"/>
            <a:endParaRPr lang="fa-IR" sz="2400" b="1" dirty="0" smtClean="0"/>
          </a:p>
          <a:p>
            <a:pPr algn="r"/>
            <a:r>
              <a:rPr lang="fa-IR" dirty="0" smtClean="0"/>
              <a:t> </a:t>
            </a:r>
            <a:r>
              <a:rPr lang="fa-IR" sz="2400" b="1" dirty="0" smtClean="0"/>
              <a:t>نکته :2 برای جمع های غیر عاقل صفت معمولا به صورت مفرد مؤنث به کار برده می شود.</a:t>
            </a:r>
          </a:p>
          <a:p>
            <a:pPr algn="r"/>
            <a:r>
              <a:rPr lang="fa-IR" sz="2400" b="1" dirty="0" smtClean="0"/>
              <a:t>الکتُبُ </a:t>
            </a:r>
            <a:r>
              <a:rPr lang="fa-IR" sz="2400" b="1" dirty="0" smtClean="0">
                <a:solidFill>
                  <a:srgbClr val="FF0000"/>
                </a:solidFill>
              </a:rPr>
              <a:t>النافعةُ</a:t>
            </a:r>
            <a:r>
              <a:rPr lang="fa-IR" sz="2400" b="1" dirty="0" smtClean="0"/>
              <a:t>     الحیوانات </a:t>
            </a:r>
            <a:r>
              <a:rPr lang="fa-IR" sz="2400" b="1" dirty="0" smtClean="0">
                <a:solidFill>
                  <a:srgbClr val="FF0000"/>
                </a:solidFill>
              </a:rPr>
              <a:t>النادرة </a:t>
            </a:r>
            <a:r>
              <a:rPr lang="fa-IR" sz="2400" b="1" dirty="0" smtClean="0"/>
              <a:t>      الأیام </a:t>
            </a:r>
            <a:r>
              <a:rPr lang="fa-IR" sz="2400" b="1" dirty="0" smtClean="0">
                <a:solidFill>
                  <a:srgbClr val="FF0000"/>
                </a:solidFill>
              </a:rPr>
              <a:t>الجمیلة</a:t>
            </a:r>
          </a:p>
          <a:p>
            <a:pPr algn="r"/>
            <a:r>
              <a:rPr lang="fa-IR" dirty="0" smtClean="0"/>
              <a:t>  </a:t>
            </a:r>
          </a:p>
          <a:p>
            <a:pPr algn="r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021773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280920" cy="6048672"/>
          </a:xfrm>
        </p:spPr>
        <p:txBody>
          <a:bodyPr/>
          <a:lstStyle/>
          <a:p>
            <a:pPr algn="r"/>
            <a:r>
              <a:rPr lang="fa-IR" b="1" dirty="0" smtClean="0">
                <a:solidFill>
                  <a:srgbClr val="FF0000"/>
                </a:solidFill>
              </a:rPr>
              <a:t>به جمله زیر دقت کنید: </a:t>
            </a:r>
          </a:p>
          <a:p>
            <a:pPr algn="r"/>
            <a:r>
              <a:rPr lang="fa-IR" dirty="0">
                <a:solidFill>
                  <a:schemeClr val="tx1"/>
                </a:solidFill>
              </a:rPr>
              <a:t> </a:t>
            </a:r>
            <a:r>
              <a:rPr lang="fa-IR" b="1" dirty="0" smtClean="0">
                <a:solidFill>
                  <a:schemeClr val="accent1">
                    <a:lumMod val="50000"/>
                  </a:schemeClr>
                </a:solidFill>
              </a:rPr>
              <a:t>لهم جنّات تجری من تحتها الأنهار.</a:t>
            </a:r>
          </a:p>
          <a:p>
            <a:pPr algn="r"/>
            <a:endParaRPr lang="fa-IR" dirty="0">
              <a:solidFill>
                <a:schemeClr val="tx1"/>
              </a:solidFill>
            </a:endParaRPr>
          </a:p>
          <a:p>
            <a:pPr algn="r"/>
            <a:r>
              <a:rPr lang="fa-IR" b="1" dirty="0" smtClean="0">
                <a:solidFill>
                  <a:schemeClr val="accent1">
                    <a:lumMod val="75000"/>
                  </a:schemeClr>
                </a:solidFill>
              </a:rPr>
              <a:t>آیا در عبارت بالا صفت وجود دارد؟</a:t>
            </a:r>
          </a:p>
          <a:p>
            <a:pPr algn="r"/>
            <a:r>
              <a:rPr lang="fa-IR" b="1" dirty="0" smtClean="0">
                <a:solidFill>
                  <a:schemeClr val="accent1">
                    <a:lumMod val="75000"/>
                  </a:schemeClr>
                </a:solidFill>
              </a:rPr>
              <a:t>«جنّات» در عبارت بالا اسم معرفه است یا نکره؟</a:t>
            </a:r>
          </a:p>
          <a:p>
            <a:pPr algn="r"/>
            <a:r>
              <a:rPr lang="fa-IR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a-IR" b="1" dirty="0" smtClean="0">
                <a:solidFill>
                  <a:schemeClr val="accent1">
                    <a:lumMod val="75000"/>
                  </a:schemeClr>
                </a:solidFill>
              </a:rPr>
              <a:t>جمله هایی که در باره ی اسم نکره قبل از خود صحبت می کنند صفت هستند و اعراب آنها محلی و تابع موصوف است.</a:t>
            </a:r>
          </a:p>
          <a:p>
            <a:pPr algn="r"/>
            <a:r>
              <a:rPr lang="fa-IR" b="1" dirty="0" smtClean="0">
                <a:solidFill>
                  <a:schemeClr val="accent1">
                    <a:lumMod val="75000"/>
                  </a:schemeClr>
                </a:solidFill>
              </a:rPr>
              <a:t>در عبارت بالا جمله </a:t>
            </a:r>
            <a:r>
              <a:rPr lang="fa-IR" b="1" dirty="0" smtClean="0">
                <a:solidFill>
                  <a:srgbClr val="FF0000"/>
                </a:solidFill>
              </a:rPr>
              <a:t>«تجری...» </a:t>
            </a:r>
            <a:r>
              <a:rPr lang="fa-IR" b="1" dirty="0" smtClean="0">
                <a:solidFill>
                  <a:schemeClr val="accent1">
                    <a:lumMod val="75000"/>
                  </a:schemeClr>
                </a:solidFill>
              </a:rPr>
              <a:t>جمله ی وصفیه و محلاً مرفوع است.</a:t>
            </a:r>
          </a:p>
          <a:p>
            <a:pPr algn="r"/>
            <a:endParaRPr lang="fa-IR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fa-IR" b="1" dirty="0" smtClean="0">
                <a:solidFill>
                  <a:srgbClr val="FF0000"/>
                </a:solidFill>
              </a:rPr>
              <a:t>الجمل بعد النکرات صفات.</a:t>
            </a:r>
            <a:endParaRPr lang="fa-I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429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192</TotalTime>
  <Words>830</Words>
  <Application>Microsoft Office PowerPoint</Application>
  <PresentationFormat>On-screen Show (4:3)</PresentationFormat>
  <Paragraphs>109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family</dc:creator>
  <cp:lastModifiedBy>family</cp:lastModifiedBy>
  <cp:revision>34</cp:revision>
  <dcterms:created xsi:type="dcterms:W3CDTF">2013-12-09T16:23:11Z</dcterms:created>
  <dcterms:modified xsi:type="dcterms:W3CDTF">2013-12-09T19:35:16Z</dcterms:modified>
</cp:coreProperties>
</file>