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1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-58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76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2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250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40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4019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54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382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10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67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90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4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93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58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2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9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5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12104914" cy="6400800"/>
          </a:xfrm>
        </p:spPr>
        <p:txBody>
          <a:bodyPr/>
          <a:lstStyle/>
          <a:p>
            <a:pPr algn="ctr"/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</a:rPr>
              <a:t>به نام خدا</a:t>
            </a:r>
          </a:p>
          <a:p>
            <a:pPr algn="ctr"/>
            <a:endParaRPr lang="fa-IR" dirty="0">
              <a:solidFill>
                <a:schemeClr val="tx1"/>
              </a:solidFill>
            </a:endParaRPr>
          </a:p>
          <a:p>
            <a:pPr algn="ctr"/>
            <a:r>
              <a:rPr lang="fa-IR" b="1" dirty="0" smtClean="0">
                <a:solidFill>
                  <a:srgbClr val="7030A0"/>
                </a:solidFill>
              </a:rPr>
              <a:t>الدرس الثامن</a:t>
            </a:r>
          </a:p>
          <a:p>
            <a:pPr algn="ctr"/>
            <a:endParaRPr lang="fa-IR" sz="2800" dirty="0">
              <a:solidFill>
                <a:schemeClr val="tx1"/>
              </a:solidFill>
            </a:endParaRPr>
          </a:p>
          <a:p>
            <a:pPr algn="ctr"/>
            <a:r>
              <a:rPr lang="fa-IR" sz="2800" dirty="0" smtClean="0">
                <a:solidFill>
                  <a:srgbClr val="7030A0"/>
                </a:solidFill>
                <a:cs typeface="B Jadid" panose="00000700000000000000" pitchFamily="2" charset="-78"/>
              </a:rPr>
              <a:t>الفعل المبني للمعلوم</a:t>
            </a:r>
          </a:p>
          <a:p>
            <a:pPr algn="ctr"/>
            <a:r>
              <a:rPr lang="fa-IR" sz="2800" dirty="0" smtClean="0">
                <a:solidFill>
                  <a:srgbClr val="7030A0"/>
                </a:solidFill>
                <a:cs typeface="B Jadid" panose="00000700000000000000" pitchFamily="2" charset="-78"/>
              </a:rPr>
              <a:t>الفعل المبني للمجهول</a:t>
            </a:r>
          </a:p>
          <a:p>
            <a:pPr algn="ctr"/>
            <a:endParaRPr lang="fa-IR" dirty="0" smtClean="0">
              <a:solidFill>
                <a:schemeClr val="tx1"/>
              </a:solidFill>
            </a:endParaRPr>
          </a:p>
          <a:p>
            <a:pPr algn="ctr"/>
            <a:endParaRPr lang="fa-IR" dirty="0">
              <a:solidFill>
                <a:schemeClr val="tx1"/>
              </a:solidFill>
            </a:endParaRPr>
          </a:p>
          <a:p>
            <a:pPr algn="ctr"/>
            <a:r>
              <a:rPr lang="fa-IR" sz="3600" dirty="0" smtClean="0">
                <a:solidFill>
                  <a:srgbClr val="FF0000"/>
                </a:solidFill>
                <a:cs typeface="B Jadid" panose="00000700000000000000" pitchFamily="2" charset="-78"/>
              </a:rPr>
              <a:t>فعل معلوم و فعل مجهول</a:t>
            </a:r>
          </a:p>
          <a:p>
            <a:pPr algn="ctr"/>
            <a:r>
              <a:rPr lang="fa-IR" sz="3600" dirty="0" smtClean="0">
                <a:solidFill>
                  <a:srgbClr val="FF0000"/>
                </a:solidFill>
                <a:cs typeface="B Jadid" panose="00000700000000000000" pitchFamily="2" charset="-78"/>
              </a:rPr>
              <a:t>و</a:t>
            </a:r>
            <a:endParaRPr lang="fa-IR" sz="3600" dirty="0">
              <a:solidFill>
                <a:srgbClr val="FF0000"/>
              </a:solidFill>
              <a:cs typeface="B Jadid" panose="00000700000000000000" pitchFamily="2" charset="-78"/>
            </a:endParaRPr>
          </a:p>
          <a:p>
            <a:pPr algn="ctr"/>
            <a:r>
              <a:rPr lang="fa-IR" sz="3600" dirty="0" smtClean="0">
                <a:solidFill>
                  <a:srgbClr val="FF0000"/>
                </a:solidFill>
                <a:cs typeface="B Jadid" panose="00000700000000000000" pitchFamily="2" charset="-78"/>
              </a:rPr>
              <a:t>نایب فاعل</a:t>
            </a:r>
            <a:endParaRPr lang="fa-IR" sz="3600" dirty="0">
              <a:solidFill>
                <a:srgbClr val="FF0000"/>
              </a:solidFill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531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2940352"/>
          </a:xfrm>
        </p:spPr>
        <p:txBody>
          <a:bodyPr/>
          <a:lstStyle/>
          <a:p>
            <a:r>
              <a:rPr lang="fa-IR" dirty="0" smtClean="0"/>
              <a:t>میرکاظمی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89857"/>
            <a:ext cx="10173304" cy="6694714"/>
          </a:xfrm>
        </p:spPr>
        <p:txBody>
          <a:bodyPr/>
          <a:lstStyle/>
          <a:p>
            <a:r>
              <a:rPr lang="fa-IR" sz="24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إجعل نائب الفاعل مفعولا و غیّر ما یلزم. (جمله های مجهول را به معلوم تبدیل کنید.)</a:t>
            </a:r>
          </a:p>
          <a:p>
            <a:endParaRPr lang="fa-IR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r>
              <a:rPr lang="fa-IR" sz="4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یُنصَرُ المؤمِنون في مواقع کثیرة.</a:t>
            </a:r>
          </a:p>
          <a:p>
            <a:pPr marL="285750" indent="-285750">
              <a:buFontTx/>
              <a:buChar char="-"/>
            </a:pPr>
            <a:endParaRPr lang="fa-IR" sz="4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r>
              <a:rPr lang="fa-IR" sz="4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تُرسَل الرسائلُ للأاصدقاء.</a:t>
            </a:r>
          </a:p>
          <a:p>
            <a:pPr marL="285750" indent="-285750">
              <a:buFontTx/>
              <a:buChar char="-"/>
            </a:pPr>
            <a:endParaRPr lang="fa-IR" sz="4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r>
              <a:rPr lang="fa-IR" sz="4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غُسِلَت عُقولُ </a:t>
            </a:r>
            <a:r>
              <a:rPr lang="fa-IR" sz="4800" b="1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هؤلاء </a:t>
            </a:r>
            <a:r>
              <a:rPr lang="fa-IR" sz="4800" b="1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الشّبابِ.</a:t>
            </a:r>
            <a:endParaRPr lang="fa-IR" sz="4800" b="1" dirty="0" smtClean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endParaRPr lang="fa-IR" sz="4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endParaRPr lang="fa-IR" b="1" dirty="0" smtClean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955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400"/>
            <a:ext cx="10741780" cy="6868885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fa-IR" sz="40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أعرب کلّ کلمة تحتها خط:</a:t>
            </a:r>
          </a:p>
          <a:p>
            <a:pPr marL="285750" indent="-285750">
              <a:buFontTx/>
              <a:buChar char="-"/>
            </a:pPr>
            <a:endParaRPr lang="fa-IR" sz="40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 إذا قِرئ 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القرآنُ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فاستَمِعوا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له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285750" indent="-285750">
              <a:buFontTx/>
              <a:buChar char="-"/>
            </a:pPr>
            <a:endParaRPr lang="fa-IR" sz="40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الشهداءُ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یُرزَقون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عند ربّ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هم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pPr marL="285750" indent="-285750">
              <a:buFontTx/>
              <a:buChar char="-"/>
            </a:pPr>
            <a:endParaRPr lang="fa-IR" sz="40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285750" indent="-285750">
              <a:buFontTx/>
              <a:buChar char="-"/>
            </a:pP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کُتِبَت 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تَمارین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کثیرة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في </a:t>
            </a:r>
            <a:r>
              <a:rPr lang="fa-IR" sz="4000" b="1" u="sng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دفتري</a:t>
            </a:r>
            <a:r>
              <a:rPr lang="fa-IR" sz="40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10640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340152"/>
          </a:xfrm>
        </p:spPr>
        <p:txBody>
          <a:bodyPr/>
          <a:lstStyle/>
          <a:p>
            <a:r>
              <a:rPr lang="fa-IR" dirty="0" smtClean="0">
                <a:cs typeface="B Jadid" panose="00000700000000000000" pitchFamily="2" charset="-78"/>
              </a:rPr>
              <a:t>میرکاظمی</a:t>
            </a:r>
            <a:endParaRPr lang="fa-IR" dirty="0">
              <a:cs typeface="B Jadid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35429"/>
            <a:ext cx="10042676" cy="6825342"/>
          </a:xfrm>
        </p:spPr>
        <p:txBody>
          <a:bodyPr/>
          <a:lstStyle/>
          <a:p>
            <a:r>
              <a:rPr lang="fa-IR" dirty="0" smtClean="0">
                <a:solidFill>
                  <a:srgbClr val="FF0000"/>
                </a:solidFill>
                <a:cs typeface="B Jadid" panose="00000700000000000000" pitchFamily="2" charset="-78"/>
              </a:rPr>
              <a:t>نکته ی ترجمه ای:</a:t>
            </a:r>
          </a:p>
          <a:p>
            <a:r>
              <a:rPr lang="fa-IR" dirty="0">
                <a:solidFill>
                  <a:srgbClr val="002060"/>
                </a:solidFill>
              </a:rPr>
              <a:t> </a:t>
            </a:r>
            <a:r>
              <a:rPr lang="fa-IR" sz="2400" dirty="0" smtClean="0">
                <a:solidFill>
                  <a:srgbClr val="002060"/>
                </a:solidFill>
                <a:cs typeface="B Jadid" panose="00000700000000000000" pitchFamily="2" charset="-78"/>
              </a:rPr>
              <a:t>در ترجمه ی فعل مجهول از فعل </a:t>
            </a:r>
            <a:r>
              <a:rPr lang="fa-IR" sz="3600" dirty="0" smtClean="0">
                <a:solidFill>
                  <a:srgbClr val="FF0000"/>
                </a:solidFill>
                <a:cs typeface="B Jadid" panose="00000700000000000000" pitchFamily="2" charset="-78"/>
              </a:rPr>
              <a:t>«شد» </a:t>
            </a:r>
            <a:r>
              <a:rPr lang="fa-IR" sz="2400" dirty="0" smtClean="0">
                <a:solidFill>
                  <a:srgbClr val="002060"/>
                </a:solidFill>
                <a:cs typeface="B Jadid" panose="00000700000000000000" pitchFamily="2" charset="-78"/>
              </a:rPr>
              <a:t>و مشتقات آن استفاده می شود.</a:t>
            </a:r>
          </a:p>
          <a:p>
            <a:endParaRPr lang="fa-IR" dirty="0">
              <a:solidFill>
                <a:srgbClr val="002060"/>
              </a:solidFill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رُزِقَ: روزی داده شد.</a:t>
            </a:r>
          </a:p>
          <a:p>
            <a:endParaRPr lang="fa-IR" sz="32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یُحاسَبُ: حساب رسی می شود.</a:t>
            </a:r>
          </a:p>
          <a:p>
            <a:endParaRPr lang="fa-IR" sz="32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سَیُجعَلُ: قرار داده خواهد شد.</a:t>
            </a:r>
          </a:p>
          <a:p>
            <a:endParaRPr lang="fa-IR" sz="32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/>
            <a:r>
              <a:rPr lang="fa-IR" sz="32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با آرزوی موفقیت برای شما عزیزان- میرکاظمی</a:t>
            </a:r>
            <a:endParaRPr lang="fa-IR" sz="3200" b="1" dirty="0">
              <a:solidFill>
                <a:srgbClr val="FF0000"/>
              </a:solidFill>
              <a:latin typeface="Simplified Arabic" panose="02020603050405020304" pitchFamily="18" charset="-78"/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42869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486" y="97971"/>
            <a:ext cx="11767457" cy="6662058"/>
          </a:xfrm>
        </p:spPr>
        <p:txBody>
          <a:bodyPr/>
          <a:lstStyle/>
          <a:p>
            <a:r>
              <a:rPr lang="fa-IR" dirty="0" smtClean="0">
                <a:solidFill>
                  <a:schemeClr val="tx1"/>
                </a:solidFill>
              </a:rPr>
              <a:t>به عبارت های زیر توجه کنید.</a:t>
            </a:r>
          </a:p>
          <a:p>
            <a:endParaRPr lang="fa-IR" dirty="0">
              <a:solidFill>
                <a:schemeClr val="tx1"/>
              </a:solidFill>
            </a:endParaRPr>
          </a:p>
          <a:p>
            <a:endParaRPr lang="fa-IR" dirty="0" smtClean="0">
              <a:solidFill>
                <a:schemeClr val="tx1"/>
              </a:solidFill>
            </a:endParaRPr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478833"/>
              </p:ext>
            </p:extLst>
          </p:nvPr>
        </p:nvGraphicFramePr>
        <p:xfrm>
          <a:off x="402770" y="719666"/>
          <a:ext cx="11190516" cy="6614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27172"/>
                <a:gridCol w="6063344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rgbClr val="00206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«الف»</a:t>
                      </a:r>
                    </a:p>
                    <a:p>
                      <a:pPr rtl="1"/>
                      <a:endParaRPr lang="fa-IR" sz="2800" dirty="0" smtClean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r>
                        <a:rPr lang="fa-IR" sz="2800" dirty="0" smtClean="0">
                          <a:solidFill>
                            <a:srgbClr val="00206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خَلَقَ اللهُ الانسانَ ضَعیفاً.</a:t>
                      </a:r>
                    </a:p>
                    <a:p>
                      <a:pPr rtl="1"/>
                      <a:r>
                        <a:rPr lang="fa-IR" dirty="0" smtClean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</a:t>
                      </a:r>
                      <a:r>
                        <a:rPr lang="fa-IR" sz="1200" dirty="0" smtClean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خداوند انسان را ضعیف آفریده است.</a:t>
                      </a:r>
                    </a:p>
                    <a:p>
                      <a:pPr rtl="1"/>
                      <a:endParaRPr lang="fa-IR" sz="1200" dirty="0" smtClean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r>
                        <a:rPr lang="fa-IR" sz="2800" dirty="0" smtClean="0">
                          <a:solidFill>
                            <a:srgbClr val="00206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یَکتُبُ</a:t>
                      </a:r>
                      <a:r>
                        <a:rPr lang="fa-IR" sz="2800" baseline="0" dirty="0" smtClean="0">
                          <a:solidFill>
                            <a:srgbClr val="002060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عَليٌّ مَقالَةً لیومِ المُعلّمِ.</a:t>
                      </a:r>
                    </a:p>
                    <a:p>
                      <a:pPr rtl="1"/>
                      <a:r>
                        <a:rPr lang="fa-IR" sz="1400" baseline="0" dirty="0" smtClean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علی مقاله ای برای روز معلم می نویسد.</a:t>
                      </a:r>
                      <a:endParaRPr lang="fa-IR" sz="1400" dirty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«ب»</a:t>
                      </a:r>
                    </a:p>
                    <a:p>
                      <a:pPr rtl="1"/>
                      <a:endParaRPr lang="fa-IR" sz="2800" dirty="0" smtClean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r>
                        <a:rPr lang="fa-IR" sz="28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خُلِقَ الانسانُ ضعیفاً.</a:t>
                      </a:r>
                    </a:p>
                    <a:p>
                      <a:pPr rtl="1"/>
                      <a:r>
                        <a:rPr lang="fa-IR" dirty="0" smtClean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</a:t>
                      </a:r>
                      <a:r>
                        <a:rPr lang="fa-IR" sz="1400" dirty="0" smtClean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انسان ضعیف آفریده شده است.</a:t>
                      </a:r>
                    </a:p>
                    <a:p>
                      <a:pPr rtl="1"/>
                      <a:endParaRPr lang="fa-IR" dirty="0" smtClean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endParaRPr lang="fa-IR" dirty="0" smtClean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endParaRPr lang="fa-IR" dirty="0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  <a:p>
                      <a:pPr rtl="1"/>
                      <a:r>
                        <a:rPr lang="fa-IR" sz="28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تُکتَبُ مَقالةٌ</a:t>
                      </a:r>
                      <a:r>
                        <a:rPr lang="fa-IR" sz="28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 لِیَومِ المُعلّمِ.</a:t>
                      </a:r>
                    </a:p>
                    <a:p>
                      <a:pPr rtl="1"/>
                      <a:r>
                        <a:rPr lang="fa-IR" sz="1400" baseline="0" dirty="0" smtClean="0">
                          <a:solidFill>
                            <a:schemeClr val="tx1"/>
                          </a:solidFill>
                          <a:latin typeface="Simplified Arabic" panose="02020603050405020304" pitchFamily="18" charset="-78"/>
                          <a:cs typeface="Simplified Arabic" panose="02020603050405020304" pitchFamily="18" charset="-78"/>
                        </a:rPr>
                        <a:t>مفاله ای برای روز معلّم نوشته می شود.</a:t>
                      </a:r>
                      <a:endParaRPr lang="fa-IR" sz="1400" dirty="0">
                        <a:solidFill>
                          <a:schemeClr val="tx1"/>
                        </a:solidFill>
                        <a:latin typeface="Simplified Arabic" panose="02020603050405020304" pitchFamily="18" charset="-78"/>
                        <a:cs typeface="Simplified Arabic" panose="02020603050405020304" pitchFamily="18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endParaRPr lang="fa-IR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r>
                        <a:rPr lang="fa-IR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a-IR" sz="2400" baseline="0" dirty="0" smtClean="0">
                          <a:solidFill>
                            <a:srgbClr val="002060"/>
                          </a:solidFill>
                        </a:rPr>
                        <a:t>فعل معلوم فعلی است که فاعل آن در عبارت ذکر شده باشد. به عبارت دیگر فعلی است که به فاعل اسناد داده شود.</a:t>
                      </a:r>
                    </a:p>
                    <a:p>
                      <a:pPr rtl="1"/>
                      <a:r>
                        <a:rPr lang="fa-IR" sz="2400" baseline="0" dirty="0" smtClean="0">
                          <a:solidFill>
                            <a:srgbClr val="002060"/>
                          </a:solidFill>
                        </a:rPr>
                        <a:t>مانند فعل های خلق و یکتب که به «الله» و «عليّ» اسناد داده شده اند.</a:t>
                      </a:r>
                    </a:p>
                    <a:p>
                      <a:pPr rtl="1"/>
                      <a:endParaRPr lang="fa-IR" sz="16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endParaRPr lang="fa-IR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endParaRPr lang="fa-IR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endParaRPr lang="fa-IR" sz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rtl="1"/>
                      <a:endParaRPr lang="fa-IR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rtl="1"/>
                      <a:r>
                        <a:rPr lang="fa-IR" sz="2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در عبارتهای</a:t>
                      </a:r>
                      <a:r>
                        <a:rPr lang="fa-IR" sz="24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 بالا فاعل فعل ها ذکر نشده است و فعل به مفعول اسناد داده شده است. این گونه فعل ها مجهول هستند.</a:t>
                      </a:r>
                    </a:p>
                    <a:p>
                      <a:pPr rtl="1"/>
                      <a:endParaRPr lang="fa-IR" sz="2400" baseline="0" dirty="0" smtClean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  <a:p>
                      <a:pPr rtl="1"/>
                      <a:r>
                        <a:rPr lang="fa-IR" sz="2400" baseline="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فعل مجهول فعلی است که فاعل آن بنا به عللی در عبارت ذکر نمی شود.</a:t>
                      </a:r>
                      <a:endParaRPr lang="fa-IR" sz="24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71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30" y="185057"/>
            <a:ext cx="11691256" cy="7369629"/>
          </a:xfrm>
        </p:spPr>
        <p:txBody>
          <a:bodyPr/>
          <a:lstStyle/>
          <a:p>
            <a:r>
              <a:rPr lang="fa-IR" sz="24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طریقه ی مجهول کردن جمله های معلوم</a:t>
            </a:r>
          </a:p>
          <a:p>
            <a:endParaRPr lang="fa-IR" b="1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</a:t>
            </a:r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- فاعل را حذف می کنیم.</a:t>
            </a:r>
          </a:p>
          <a:p>
            <a:endParaRPr lang="fa-IR" sz="32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مفعول را به جای فاعل می گذاریم و آن را به عنوان نایب فاعل مرفوع می کنیم.</a:t>
            </a:r>
          </a:p>
          <a:p>
            <a:endParaRPr lang="fa-IR" sz="3200" b="1" dirty="0" smtClean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علامت های فعل را تغییر می دهیم.</a:t>
            </a: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در ماضی عین الفعل کسره و حرف یا حروف حرکت دار را ضمه می دهیم.</a:t>
            </a: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در مضارع عین الفعل را فتحه و فقط حرف مضارع را ضمه می دهیم.</a:t>
            </a: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4- مذکر و مؤنث بودن فعل مجهول را بانایب فاعل مطابقت می دهیم.</a:t>
            </a:r>
          </a:p>
        </p:txBody>
      </p:sp>
    </p:spTree>
    <p:extLst>
      <p:ext uri="{BB962C8B-B14F-4D97-AF65-F5344CB8AC3E}">
        <p14:creationId xmlns:p14="http://schemas.microsoft.com/office/powerpoint/2010/main" val="37117321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8451" y="424542"/>
            <a:ext cx="8596668" cy="1320800"/>
          </a:xfrm>
        </p:spPr>
        <p:txBody>
          <a:bodyPr/>
          <a:lstStyle/>
          <a:p>
            <a:pPr algn="r"/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0849" y="2106160"/>
            <a:ext cx="8596668" cy="3880773"/>
          </a:xfrm>
        </p:spPr>
        <p:txBody>
          <a:bodyPr/>
          <a:lstStyle/>
          <a:p>
            <a:endParaRPr lang="fa-IR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مجهول فعل های ماضی فَتَحَ ، أَرسَلَ و إستَخرَجَ  می شود : </a:t>
            </a:r>
            <a:r>
              <a:rPr lang="fa-IR" sz="36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فُتِحَ، أُرسِلَ، أُستُخرِجَ</a:t>
            </a:r>
          </a:p>
          <a:p>
            <a:endParaRPr lang="fa-IR" sz="36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مجهول فعل های مضارع یَفتَحُ، یُرسِلُ و یَستَخرِجُ می شود: </a:t>
            </a:r>
            <a:r>
              <a:rPr lang="fa-IR" sz="36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یُفتَحُ، یُرسَلُ ، یُستَخرَجُ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3402983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344" y="370115"/>
            <a:ext cx="11604170" cy="6487885"/>
          </a:xfrm>
        </p:spPr>
        <p:txBody>
          <a:bodyPr>
            <a:normAutofit/>
          </a:bodyPr>
          <a:lstStyle/>
          <a:p>
            <a:r>
              <a:rPr lang="fa-IR" sz="2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جمله های زیر را به شکل مجهول بنویسید.</a:t>
            </a:r>
          </a:p>
          <a:p>
            <a:endParaRPr lang="fa-IR" sz="2400" b="1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یعرِفُ النّاسُ الاشیاءَ بأضدادها. [مردم چیزها را با ضدشان می شناسند.]</a:t>
            </a:r>
          </a:p>
          <a:p>
            <a:endParaRPr lang="fa-IR" sz="32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أَرسَلَ التلامیذُ رَسائلَ للِأصدقاءِ.[دانش آموزان نامه هایی برای دوستان فرستادند.]</a:t>
            </a:r>
          </a:p>
          <a:p>
            <a:endParaRPr lang="fa-IR" sz="32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نَصَرَ اللهُ المسلمین في غزوة بدر. [خداوند مسلمانان را در جنگ بدر یاری کرد.]</a:t>
            </a:r>
          </a:p>
          <a:p>
            <a:endParaRPr lang="fa-IR" sz="32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لایَطلُبُ المُؤمنُ العزّةَ بِالرّاحةِ.[ مؤمن سربلندی را با راحتی طلب نمی کند.]</a:t>
            </a:r>
          </a:p>
          <a:p>
            <a:endParaRPr lang="fa-IR" sz="2400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fa-IR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06827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696512">
            <a:off x="1322010" y="2469849"/>
            <a:ext cx="10869990" cy="1646302"/>
          </a:xfrm>
        </p:spPr>
        <p:txBody>
          <a:bodyPr/>
          <a:lstStyle/>
          <a:p>
            <a:r>
              <a:rPr lang="fa-IR" dirty="0" smtClean="0"/>
              <a:t>میر کاظمی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315686"/>
            <a:ext cx="10457251" cy="6542313"/>
          </a:xfrm>
        </p:spPr>
        <p:txBody>
          <a:bodyPr/>
          <a:lstStyle/>
          <a:p>
            <a:r>
              <a:rPr lang="fa-IR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32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تُعرَفُ الاشیاءُ بأضدادها</a:t>
            </a:r>
            <a:r>
              <a:rPr lang="fa-IR" sz="3200" b="1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  <a:r>
              <a:rPr lang="fa-IR" sz="2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[چیزها با ضدشان شناخته می شوند.]</a:t>
            </a:r>
            <a:endParaRPr lang="fa-IR" sz="2000" b="1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fa-IR" sz="3200" b="1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أُرسِلَت رسائلُ للأصدقاء</a:t>
            </a:r>
            <a:r>
              <a:rPr lang="fa-IR" sz="2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.[نامه هایی برای دوستان فرستاده شد.]</a:t>
            </a:r>
            <a:endParaRPr lang="fa-IR" sz="2000" b="1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fa-IR" sz="3200" b="1" u="sng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نُصِرَ المُسلمونَ في غزوة بدر</a:t>
            </a:r>
            <a:r>
              <a:rPr lang="fa-IR" sz="32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  <a:r>
              <a:rPr lang="fa-IR" sz="2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[مسلمانان در جنگ بدر یاری شدند.]</a:t>
            </a:r>
          </a:p>
          <a:p>
            <a:endParaRPr lang="fa-IR" sz="3200" b="1" dirty="0">
              <a:solidFill>
                <a:srgbClr val="0070C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3200" b="1" dirty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لاتُطلَبُ العزّةُ بالرّاحة</a:t>
            </a:r>
            <a:r>
              <a:rPr lang="fa-IR" sz="3200" b="1" dirty="0" smtClean="0">
                <a:solidFill>
                  <a:srgbClr val="0070C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 </a:t>
            </a:r>
            <a:r>
              <a:rPr lang="fa-IR" sz="20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[سربلندی با راحتی طلب نمی شود.]</a:t>
            </a:r>
            <a:endParaRPr lang="fa-IR" sz="2000" b="1" dirty="0">
              <a:solidFill>
                <a:srgbClr val="FF00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endParaRPr lang="fa-I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4183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0492055">
            <a:off x="1507067" y="2404534"/>
            <a:ext cx="7766936" cy="1646302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514" y="76200"/>
            <a:ext cx="12050485" cy="6781799"/>
          </a:xfrm>
        </p:spPr>
        <p:txBody>
          <a:bodyPr>
            <a:normAutofit/>
          </a:bodyPr>
          <a:lstStyle/>
          <a:p>
            <a:r>
              <a:rPr lang="fa-IR" sz="1600" b="1" i="1" dirty="0" smtClean="0"/>
              <a:t> </a:t>
            </a:r>
            <a:r>
              <a:rPr lang="fa-IR" sz="28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نایب فاعل:</a:t>
            </a:r>
          </a:p>
          <a:p>
            <a:endParaRPr lang="fa-IR" sz="16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24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نایب فاعل اسم مرفوعی است که بعد از فعل مجهول ذکر می شود و در واقع همان مفعول به است که به جای فاعل قرار می گیرد و  ظاهرا تمام احکام فاعل را دارد</a:t>
            </a:r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.</a:t>
            </a:r>
          </a:p>
          <a:p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مانند فاعل:</a:t>
            </a:r>
          </a:p>
          <a:p>
            <a:endParaRPr lang="fa-IR" sz="24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مرفوع است.</a:t>
            </a:r>
          </a:p>
          <a:p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                                                             </a:t>
            </a:r>
            <a:endParaRPr lang="fa-IR" sz="2400" b="1" dirty="0">
              <a:solidFill>
                <a:srgbClr val="002060"/>
              </a:solidFill>
              <a:latin typeface="Simplified Arabic" panose="02020603050405020304" pitchFamily="18" charset="-78"/>
              <a:cs typeface="B Jadid" panose="00000700000000000000" pitchFamily="2" charset="-78"/>
            </a:endParaRPr>
          </a:p>
          <a:p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         بعد از فعل ذکر می شود.</a:t>
            </a:r>
          </a:p>
          <a:p>
            <a:r>
              <a:rPr lang="fa-IR" sz="2400" b="1" dirty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	</a:t>
            </a:r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					</a:t>
            </a:r>
          </a:p>
          <a:p>
            <a:r>
              <a:rPr lang="fa-IR" sz="2400" b="1" dirty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	</a:t>
            </a:r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		</a:t>
            </a:r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 فعل آن از </a:t>
            </a:r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نظر مذکر و مؤنث بودن با نایب فاعل مطابقت دارد.</a:t>
            </a:r>
          </a:p>
          <a:p>
            <a:endParaRPr lang="fa-IR" sz="2400" b="1" dirty="0">
              <a:solidFill>
                <a:srgbClr val="002060"/>
              </a:solidFill>
              <a:latin typeface="Simplified Arabic" panose="02020603050405020304" pitchFamily="18" charset="-78"/>
              <a:cs typeface="B Jadid" panose="00000700000000000000" pitchFamily="2" charset="-78"/>
            </a:endParaRPr>
          </a:p>
          <a:p>
            <a:r>
              <a:rPr lang="fa-IR" sz="24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B Jadid" panose="00000700000000000000" pitchFamily="2" charset="-78"/>
              </a:rPr>
              <a:t>							مانند فاعل به صورت اسم ظاهر و ضمیر بارز و مستتر به کار می رود.</a:t>
            </a:r>
          </a:p>
          <a:p>
            <a:endParaRPr lang="fa-IR" sz="2400" b="1" dirty="0">
              <a:solidFill>
                <a:schemeClr val="tx1"/>
              </a:solidFill>
              <a:latin typeface="Simplified Arabic" panose="02020603050405020304" pitchFamily="18" charset="-78"/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64164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5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autoRev="1" fill="remov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5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6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50" autoRev="1" fill="remov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autoRev="1" fill="remove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68086"/>
            <a:ext cx="10107990" cy="6248399"/>
          </a:xfrm>
        </p:spPr>
        <p:txBody>
          <a:bodyPr/>
          <a:lstStyle/>
          <a:p>
            <a:r>
              <a:rPr lang="fa-IR" sz="36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یُرزَق </a:t>
            </a:r>
            <a:r>
              <a:rPr lang="fa-IR" sz="36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الشهداءُ</a:t>
            </a:r>
            <a:r>
              <a:rPr lang="fa-IR" sz="36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عند ربّهم.   [الشّهداء: نایب فاعل اسم ظاهر]</a:t>
            </a:r>
          </a:p>
          <a:p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الشّهداء یُرزَق</a:t>
            </a:r>
            <a:r>
              <a:rPr lang="fa-IR" sz="36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 عند ربّهم. [ «و» در یُرزقون نایب فاعل ضمیر بارز</a:t>
            </a:r>
          </a:p>
          <a:p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ضمیرهای </a:t>
            </a:r>
            <a:r>
              <a:rPr lang="fa-IR" sz="36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«ا، و، ن، ي، تَ تِ ، تُما، تُم، تُنَّ ،تُ ،نا» </a:t>
            </a:r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وقتی که همراه فعل معلوم باشند </a:t>
            </a:r>
            <a:r>
              <a:rPr lang="fa-IR" sz="36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فاعل</a:t>
            </a:r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و وقتی که همراه فعل مجهول باشند </a:t>
            </a:r>
            <a:r>
              <a:rPr lang="fa-IR" sz="36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نایب فاعل </a:t>
            </a:r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هستند.</a:t>
            </a:r>
          </a:p>
          <a:p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الشّهیدُ یُرزَقُ عند ربّه. [نایب فاعل ضمیر مستتر </a:t>
            </a:r>
            <a:r>
              <a:rPr lang="fa-IR" sz="36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«هو» </a:t>
            </a:r>
            <a:r>
              <a:rPr lang="fa-IR" sz="36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در </a:t>
            </a:r>
            <a:r>
              <a:rPr lang="fa-IR" sz="3600" b="1" dirty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یُرزَق]</a:t>
            </a:r>
          </a:p>
        </p:txBody>
      </p:sp>
    </p:spTree>
    <p:extLst>
      <p:ext uri="{BB962C8B-B14F-4D97-AF65-F5344CB8AC3E}">
        <p14:creationId xmlns:p14="http://schemas.microsoft.com/office/powerpoint/2010/main" val="197488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500743"/>
            <a:ext cx="10031790" cy="6357257"/>
          </a:xfrm>
        </p:spPr>
        <p:txBody>
          <a:bodyPr/>
          <a:lstStyle/>
          <a:p>
            <a:r>
              <a:rPr lang="fa-IR" dirty="0" smtClean="0">
                <a:solidFill>
                  <a:srgbClr val="002060"/>
                </a:solidFill>
              </a:rPr>
              <a:t>تمرین: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1- إجعل المفعول نائب الفاعل و غیّر مایلزم.(جمله های معلوم را مجهول کنید.)</a:t>
            </a:r>
          </a:p>
          <a:p>
            <a:endParaRPr lang="fa-IR" dirty="0">
              <a:solidFill>
                <a:srgbClr val="002060"/>
              </a:solidFill>
            </a:endParaRPr>
          </a:p>
          <a:p>
            <a:r>
              <a:rPr lang="fa-IR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نُکرِمُ ضُیوفنا.</a:t>
            </a:r>
          </a:p>
          <a:p>
            <a:endParaRPr lang="fa-IR" sz="2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اَرسَلتُ الی الاصدقاء رسائل قصیرة.</a:t>
            </a:r>
          </a:p>
          <a:p>
            <a:endParaRPr lang="fa-IR" sz="2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یُحاسِبُ اللهُ النّاسَ في یوم القیامة.</a:t>
            </a:r>
          </a:p>
          <a:p>
            <a:endParaRPr lang="fa-IR" sz="2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یَنصُرُ الله مظلومي العالم.</a:t>
            </a:r>
          </a:p>
          <a:p>
            <a:endParaRPr lang="fa-IR" sz="2800" b="1" dirty="0">
              <a:solidFill>
                <a:srgbClr val="00206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r>
              <a:rPr lang="fa-IR" sz="2800" b="1" dirty="0" smtClean="0">
                <a:solidFill>
                  <a:srgbClr val="00206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یُساعِدُني صدیقي في المشاکل.</a:t>
            </a:r>
          </a:p>
          <a:p>
            <a:endParaRPr lang="fa-IR" dirty="0">
              <a:solidFill>
                <a:srgbClr val="002060"/>
              </a:solidFill>
            </a:endParaRPr>
          </a:p>
          <a:p>
            <a:endParaRPr lang="fa-I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32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709</Words>
  <Application>Microsoft Office PowerPoint</Application>
  <PresentationFormat>Custom</PresentationFormat>
  <Paragraphs>133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Facet</vt:lpstr>
      <vt:lpstr>PowerPoint Presentation</vt:lpstr>
      <vt:lpstr>    </vt:lpstr>
      <vt:lpstr>PowerPoint Presentation</vt:lpstr>
      <vt:lpstr>PowerPoint Presentation</vt:lpstr>
      <vt:lpstr>PowerPoint Presentation</vt:lpstr>
      <vt:lpstr>میر کاظمی</vt:lpstr>
      <vt:lpstr>PowerPoint Presentation</vt:lpstr>
      <vt:lpstr>PowerPoint Presentation</vt:lpstr>
      <vt:lpstr>PowerPoint Presentation</vt:lpstr>
      <vt:lpstr>میرکاظمی</vt:lpstr>
      <vt:lpstr>PowerPoint Presentation</vt:lpstr>
      <vt:lpstr>میرکاظمی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</dc:creator>
  <cp:lastModifiedBy>User</cp:lastModifiedBy>
  <cp:revision>42</cp:revision>
  <dcterms:created xsi:type="dcterms:W3CDTF">2014-02-24T17:24:43Z</dcterms:created>
  <dcterms:modified xsi:type="dcterms:W3CDTF">2014-03-04T08:58:50Z</dcterms:modified>
</cp:coreProperties>
</file>