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 varScale="1">
        <p:scale>
          <a:sx n="88" d="100"/>
          <a:sy n="88" d="100"/>
        </p:scale>
        <p:origin x="1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382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2/17/2014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806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8489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830455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3262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298762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6605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9459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511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787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66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426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2/17/2014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018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2/17/2014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700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2/17/2014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25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058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902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2/17/2014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3675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73" r:id="rId1"/>
    <p:sldLayoutId id="2147483874" r:id="rId2"/>
    <p:sldLayoutId id="2147483875" r:id="rId3"/>
    <p:sldLayoutId id="2147483876" r:id="rId4"/>
    <p:sldLayoutId id="2147483877" r:id="rId5"/>
    <p:sldLayoutId id="2147483878" r:id="rId6"/>
    <p:sldLayoutId id="2147483879" r:id="rId7"/>
    <p:sldLayoutId id="2147483880" r:id="rId8"/>
    <p:sldLayoutId id="2147483881" r:id="rId9"/>
    <p:sldLayoutId id="2147483882" r:id="rId10"/>
    <p:sldLayoutId id="2147483883" r:id="rId11"/>
    <p:sldLayoutId id="2147483884" r:id="rId12"/>
    <p:sldLayoutId id="2147483885" r:id="rId13"/>
    <p:sldLayoutId id="2147483886" r:id="rId14"/>
    <p:sldLayoutId id="2147483887" r:id="rId15"/>
    <p:sldLayoutId id="2147483888" r:id="rId16"/>
    <p:sldLayoutId id="2147483889" r:id="rId17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857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4695" y="1044286"/>
            <a:ext cx="8603673" cy="4777220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lang="fa-IR" sz="3300" b="1" dirty="0" smtClean="0">
                <a:solidFill>
                  <a:srgbClr val="7030A0"/>
                </a:solidFill>
                <a:latin typeface="Simplified Arabic" panose="02020603050405020304" pitchFamily="18" charset="-78"/>
                <a:cs typeface="B Jadid" panose="00000700000000000000" pitchFamily="2" charset="-78"/>
              </a:rPr>
              <a:t>الدرس </a:t>
            </a:r>
            <a:r>
              <a:rPr lang="fa-IR" sz="3300" b="1" dirty="0" smtClean="0">
                <a:solidFill>
                  <a:srgbClr val="7030A0"/>
                </a:solidFill>
                <a:latin typeface="Simplified Arabic" panose="02020603050405020304" pitchFamily="18" charset="-78"/>
                <a:cs typeface="B Jadid" panose="00000700000000000000" pitchFamily="2" charset="-78"/>
              </a:rPr>
              <a:t>السابع</a:t>
            </a:r>
            <a:endParaRPr lang="fa-IR" sz="3300" b="1" dirty="0" smtClean="0">
              <a:solidFill>
                <a:srgbClr val="7030A0"/>
              </a:solidFill>
              <a:latin typeface="Simplified Arabic" panose="02020603050405020304" pitchFamily="18" charset="-78"/>
              <a:cs typeface="B Jadid" panose="00000700000000000000" pitchFamily="2" charset="-78"/>
            </a:endParaRPr>
          </a:p>
          <a:p>
            <a:pPr algn="ctr"/>
            <a:r>
              <a:rPr lang="fa-IR" sz="3600" b="1" dirty="0" smtClean="0">
                <a:solidFill>
                  <a:srgbClr val="7030A0"/>
                </a:solidFill>
                <a:latin typeface="Simplified Arabic" panose="02020603050405020304" pitchFamily="18" charset="-78"/>
                <a:cs typeface="B Jadid" panose="00000700000000000000" pitchFamily="2" charset="-78"/>
              </a:rPr>
              <a:t>اعراب فعل </a:t>
            </a:r>
            <a:r>
              <a:rPr lang="fa-IR" sz="3600" b="1" dirty="0" smtClean="0">
                <a:solidFill>
                  <a:srgbClr val="7030A0"/>
                </a:solidFill>
                <a:latin typeface="Simplified Arabic" panose="02020603050405020304" pitchFamily="18" charset="-78"/>
                <a:cs typeface="B Jadid" panose="00000700000000000000" pitchFamily="2" charset="-78"/>
              </a:rPr>
              <a:t>مضارع</a:t>
            </a:r>
          </a:p>
          <a:p>
            <a:pPr algn="r"/>
            <a:endParaRPr lang="fa-IR" b="1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/>
            <a:r>
              <a:rPr lang="fa-IR" sz="5800" b="1" dirty="0" smtClean="0">
                <a:solidFill>
                  <a:schemeClr val="accent6"/>
                </a:solidFill>
                <a:latin typeface="Simplified Arabic" panose="02020603050405020304" pitchFamily="18" charset="-78"/>
                <a:cs typeface="B Jadid" panose="00000700000000000000" pitchFamily="2" charset="-78"/>
              </a:rPr>
              <a:t>مضارع </a:t>
            </a:r>
            <a:r>
              <a:rPr lang="fa-IR" sz="5800" b="1" dirty="0" smtClean="0">
                <a:solidFill>
                  <a:schemeClr val="accent6"/>
                </a:solidFill>
                <a:latin typeface="Simplified Arabic" panose="02020603050405020304" pitchFamily="18" charset="-78"/>
                <a:cs typeface="B Jadid" panose="00000700000000000000" pitchFamily="2" charset="-78"/>
              </a:rPr>
              <a:t>مجزوم</a:t>
            </a:r>
          </a:p>
          <a:p>
            <a:pPr algn="ctr"/>
            <a:endParaRPr lang="fa-IR" b="1" dirty="0" smtClean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/>
            <a:endParaRPr lang="fa-IR" sz="2900" b="1" dirty="0" smtClean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/>
            <a:r>
              <a:rPr lang="fa-IR" sz="2900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فعل مضارع زمانی مجزوم است که یکی از ادوات جازمه قبل از آن ذکر شده باشد.</a:t>
            </a:r>
          </a:p>
          <a:p>
            <a:pPr algn="r"/>
            <a:endParaRPr lang="fa-IR" sz="2900" b="1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/>
            <a:r>
              <a:rPr lang="fa-IR" sz="2900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بعضی از ادوات جازمه یک فعل مضارع را مجزوم می کنند که عبارتند از:</a:t>
            </a:r>
          </a:p>
          <a:p>
            <a:pPr algn="r"/>
            <a:endParaRPr lang="fa-IR" sz="2900" b="1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/>
            <a:r>
              <a:rPr lang="fa-IR" sz="2900" b="1" dirty="0" smtClean="0">
                <a:solidFill>
                  <a:schemeClr val="accent6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لام امر </a:t>
            </a:r>
            <a:r>
              <a:rPr lang="fa-IR" sz="2900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(لـِ)</a:t>
            </a:r>
          </a:p>
          <a:p>
            <a:pPr algn="r"/>
            <a:r>
              <a:rPr lang="fa-IR" sz="2900" b="1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	</a:t>
            </a:r>
            <a:r>
              <a:rPr lang="fa-IR" sz="2900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		لا</a:t>
            </a:r>
            <a:r>
              <a:rPr lang="fa-IR" sz="2900" b="1" dirty="0" smtClean="0">
                <a:solidFill>
                  <a:schemeClr val="accent6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ی نهی </a:t>
            </a:r>
            <a:r>
              <a:rPr lang="fa-IR" sz="2900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(لا)</a:t>
            </a:r>
          </a:p>
          <a:p>
            <a:pPr algn="r"/>
            <a:r>
              <a:rPr lang="fa-IR" sz="2900" b="1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	</a:t>
            </a:r>
            <a:r>
              <a:rPr lang="fa-IR" sz="2900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					</a:t>
            </a:r>
            <a:r>
              <a:rPr lang="fa-IR" sz="2900" b="1" dirty="0" smtClean="0">
                <a:solidFill>
                  <a:schemeClr val="accent6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لَم</a:t>
            </a:r>
          </a:p>
          <a:p>
            <a:pPr algn="r"/>
            <a:r>
              <a:rPr lang="fa-IR" sz="2900" b="1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	</a:t>
            </a:r>
            <a:r>
              <a:rPr lang="fa-IR" sz="2900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							</a:t>
            </a:r>
            <a:r>
              <a:rPr lang="fa-IR" sz="2900" b="1" dirty="0" smtClean="0">
                <a:solidFill>
                  <a:schemeClr val="accent6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لمّا</a:t>
            </a:r>
            <a:r>
              <a:rPr lang="fa-IR" sz="2900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(زمانی که بر سر فعل مضارع آمده باشد.)</a:t>
            </a:r>
            <a:endParaRPr lang="fa-IR" sz="2900" b="1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/>
            <a:endParaRPr lang="fa-IR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75619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1" y="0"/>
            <a:ext cx="11105017" cy="7173685"/>
          </a:xfrm>
        </p:spPr>
        <p:txBody>
          <a:bodyPr/>
          <a:lstStyle/>
          <a:p>
            <a:pPr algn="r"/>
            <a:r>
              <a:rPr lang="fa-IR" sz="1800" dirty="0" smtClean="0">
                <a:solidFill>
                  <a:srgbClr val="FF0000"/>
                </a:solidFill>
              </a:rPr>
              <a:t>انواع «لام»</a:t>
            </a:r>
          </a:p>
          <a:p>
            <a:pPr algn="r"/>
            <a:r>
              <a:rPr lang="fa-IR" sz="1800" dirty="0" smtClean="0">
                <a:solidFill>
                  <a:schemeClr val="bg1"/>
                </a:solidFill>
              </a:rPr>
              <a:t>1- حرف جر که به آن لام جارّه می گویند. این «لام» بر سر اسم  می آید و آن را مجرور می کند.</a:t>
            </a:r>
          </a:p>
          <a:p>
            <a:pPr algn="r"/>
            <a:r>
              <a:rPr lang="fa-IR" sz="1800" dirty="0" smtClean="0">
                <a:solidFill>
                  <a:schemeClr val="bg1"/>
                </a:solidFill>
              </a:rPr>
              <a:t>ارسل رجل ولده الی خارج البلاد لاکتساب العلم. (لاکتساب: جار و مجرور)</a:t>
            </a:r>
          </a:p>
          <a:p>
            <a:pPr algn="r"/>
            <a:r>
              <a:rPr lang="fa-IR" sz="1800" dirty="0" smtClean="0">
                <a:solidFill>
                  <a:schemeClr val="bg1"/>
                </a:solidFill>
              </a:rPr>
              <a:t>2- «لام» ناصبه: این لام فعل مضارع را منصوب می کند و علت انجام فعل جمله ی قبل از خود را بیان می کند. بنابر این به آن «لام تعلیل» گفته می شود. این «لام» بر همه ی صیغه های مضارع وارد می شود.</a:t>
            </a:r>
          </a:p>
          <a:p>
            <a:pPr algn="r"/>
            <a:r>
              <a:rPr lang="fa-IR" sz="1800" dirty="0" smtClean="0">
                <a:solidFill>
                  <a:schemeClr val="bg1"/>
                </a:solidFill>
              </a:rPr>
              <a:t>نتعلّم العربیّة لنفهم لغة القرآن.  عرزبی را یاد می گیریم برای این که (تا) زبان قرآن را بفهمیم.</a:t>
            </a:r>
          </a:p>
          <a:p>
            <a:pPr algn="r"/>
            <a:r>
              <a:rPr lang="fa-IR" sz="1800" dirty="0" smtClean="0">
                <a:solidFill>
                  <a:schemeClr val="bg1"/>
                </a:solidFill>
              </a:rPr>
              <a:t>3- لام جازمه: این لام فقط بر صیغه های غایب و متکلم مضارع وارد می شود و معنی امر به فعل مضارع می دهد.</a:t>
            </a:r>
          </a:p>
          <a:p>
            <a:pPr algn="r"/>
            <a:r>
              <a:rPr lang="fa-IR" sz="1800" dirty="0" smtClean="0">
                <a:solidFill>
                  <a:schemeClr val="bg1"/>
                </a:solidFill>
              </a:rPr>
              <a:t>لنجتهد في امورنا الدراسیّة. باید در امور درسی مان تلاش کنیم.</a:t>
            </a:r>
          </a:p>
          <a:p>
            <a:pPr algn="r"/>
            <a:r>
              <a:rPr lang="fa-IR" sz="1800" dirty="0" smtClean="0">
                <a:solidFill>
                  <a:srgbClr val="FF0000"/>
                </a:solidFill>
              </a:rPr>
              <a:t>انواع «مَن» و «ما»</a:t>
            </a:r>
          </a:p>
          <a:p>
            <a:pPr algn="r"/>
            <a:r>
              <a:rPr lang="fa-IR" sz="1800" dirty="0" smtClean="0">
                <a:solidFill>
                  <a:schemeClr val="bg1"/>
                </a:solidFill>
              </a:rPr>
              <a:t>1- استفهامیه: به معنی «چه کس و چه چیز»</a:t>
            </a:r>
          </a:p>
          <a:p>
            <a:pPr algn="r"/>
            <a:r>
              <a:rPr lang="fa-IR" sz="1800" dirty="0" smtClean="0">
                <a:solidFill>
                  <a:schemeClr val="bg1"/>
                </a:solidFill>
              </a:rPr>
              <a:t>2- موصولیه: به معنی «کسی که و چیزی که ، آنچه»</a:t>
            </a:r>
          </a:p>
          <a:p>
            <a:pPr algn="r"/>
            <a:r>
              <a:rPr lang="fa-IR" sz="1800" dirty="0" smtClean="0">
                <a:solidFill>
                  <a:schemeClr val="bg1"/>
                </a:solidFill>
              </a:rPr>
              <a:t>3- شرطیه: به معنی «هرکس و هر چیز»</a:t>
            </a:r>
          </a:p>
          <a:p>
            <a:pPr algn="r"/>
            <a:r>
              <a:rPr lang="fa-IR" sz="1800" dirty="0" smtClean="0">
                <a:solidFill>
                  <a:schemeClr val="bg1"/>
                </a:solidFill>
              </a:rPr>
              <a:t>«من» و «ما» استفهام و شرط  همیشه در ابتدای جمله می آیند اما «من» و «ما» ی موصول معمولا رابط بین دو قسمت عبارت است.</a:t>
            </a:r>
          </a:p>
          <a:p>
            <a:pPr algn="r"/>
            <a:r>
              <a:rPr lang="fa-IR" dirty="0" smtClean="0"/>
              <a:t>«ما» بعضی اوقات حرف نفی است که برای منفی مردن فعل ماضی و گاهی برای نفی مضارع به کار می رود.</a:t>
            </a:r>
          </a:p>
          <a:p>
            <a:pPr algn="r"/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5247422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1" y="337457"/>
            <a:ext cx="11148559" cy="6368143"/>
          </a:xfrm>
        </p:spPr>
        <p:txBody>
          <a:bodyPr>
            <a:normAutofit/>
          </a:bodyPr>
          <a:lstStyle/>
          <a:p>
            <a:pPr algn="ctr"/>
            <a:r>
              <a:rPr lang="fa-IR" sz="3200" dirty="0" smtClean="0">
                <a:cs typeface="B Jadid" panose="00000700000000000000" pitchFamily="2" charset="-78"/>
              </a:rPr>
              <a:t>با آرزوی سربلندی و موفقیت برای شما</a:t>
            </a:r>
          </a:p>
          <a:p>
            <a:pPr algn="ctr"/>
            <a:endParaRPr lang="fa-IR" sz="3200" dirty="0"/>
          </a:p>
          <a:p>
            <a:pPr algn="ctr"/>
            <a:endParaRPr lang="fa-IR" sz="3200" dirty="0" smtClean="0"/>
          </a:p>
          <a:p>
            <a:pPr algn="ctr"/>
            <a:r>
              <a:rPr lang="fa-IR" sz="11500" dirty="0" smtClean="0">
                <a:solidFill>
                  <a:srgbClr val="FF0000"/>
                </a:solidFill>
                <a:cs typeface="B Jadid" panose="00000700000000000000" pitchFamily="2" charset="-78"/>
              </a:rPr>
              <a:t>میرکاظمی</a:t>
            </a:r>
            <a:endParaRPr lang="fa-IR" sz="11500" dirty="0">
              <a:solidFill>
                <a:srgbClr val="FF0000"/>
              </a:solidFill>
              <a:cs typeface="B Jadid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1957603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7160" y="1161184"/>
            <a:ext cx="8441207" cy="4839566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fa-IR" b="1" dirty="0" smtClean="0">
                <a:solidFill>
                  <a:schemeClr val="accent6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به فعل های زیر توجه کنید.</a:t>
            </a:r>
          </a:p>
          <a:p>
            <a:pPr algn="r"/>
            <a:endParaRPr lang="fa-IR" b="1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/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یَکتُبُ		 تَکتُبُ		أکتُبُ		نَکتُبُ</a:t>
            </a:r>
          </a:p>
          <a:p>
            <a:pPr algn="r"/>
            <a:endParaRPr lang="fa-IR" b="1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/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یَکتُبانِ		تَکتُبانِ		یَکتُبونَ		تَکتُبونَ		</a:t>
            </a:r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تَکتُبینَ</a:t>
            </a:r>
            <a:endParaRPr lang="fa-IR" b="1" dirty="0" smtClean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/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این فعل ها چه اعرابی </a:t>
            </a:r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دارند؟</a:t>
            </a:r>
            <a:endParaRPr lang="fa-IR" b="1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/>
            <a:endParaRPr lang="fa-IR" b="1" dirty="0" smtClean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/>
            <a:r>
              <a:rPr lang="fa-IR" b="1" dirty="0" smtClean="0">
                <a:solidFill>
                  <a:schemeClr val="accent6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حال به فعل های زیر توجه کنید:</a:t>
            </a:r>
          </a:p>
          <a:p>
            <a:pPr algn="r"/>
            <a:endParaRPr lang="fa-IR" b="1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/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لِیَکتُبْ</a:t>
            </a:r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		 </a:t>
            </a:r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لاتَکتُبْ</a:t>
            </a:r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		لم </a:t>
            </a:r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أکتُبْ</a:t>
            </a:r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			</a:t>
            </a:r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لانکتُبْ</a:t>
            </a:r>
            <a:endParaRPr lang="fa-IR" b="1" dirty="0" smtClean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/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لِیَکتُبا	</a:t>
            </a:r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		لاتکتُبا		لم </a:t>
            </a:r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یکتُبوا	</a:t>
            </a:r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		لاتَکتُبوا		لاتکتُبي</a:t>
            </a:r>
          </a:p>
          <a:p>
            <a:pPr algn="r"/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فعل های بالا چه اعرابی دارند</a:t>
            </a:r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؟    </a:t>
            </a:r>
            <a:endParaRPr lang="fa-IR" b="1" dirty="0" smtClean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/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علامت آن ها چیست؟</a:t>
            </a:r>
          </a:p>
          <a:p>
            <a:pPr algn="r"/>
            <a:endParaRPr lang="fa-I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143092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7159" y="1371601"/>
            <a:ext cx="6000750" cy="2813339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7160" y="1005321"/>
            <a:ext cx="8441207" cy="4886325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علامت جزم فعل مضارع در صیغه های بدون ضمیر بارز سکون (اصلی) و در افعال خمسه حذف نون اعراب (فرعی) است.</a:t>
            </a:r>
          </a:p>
          <a:p>
            <a:pPr algn="r"/>
            <a:endParaRPr lang="fa-IR" b="1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/>
            <a:r>
              <a:rPr lang="fa-IR" b="1" dirty="0" smtClean="0">
                <a:solidFill>
                  <a:schemeClr val="accent6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فعل های زیر را با ادوات جازمه بخوانید.</a:t>
            </a:r>
          </a:p>
          <a:p>
            <a:pPr algn="r"/>
            <a:endParaRPr lang="fa-IR" b="1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/>
            <a:r>
              <a:rPr lang="fa-IR" sz="2600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یعلمونَ		تُجاهِدُ		تُعَلِّمنَ		تَخرُجینَ			</a:t>
            </a:r>
            <a:r>
              <a:rPr lang="fa-IR" sz="2600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یَکشفان</a:t>
            </a:r>
          </a:p>
          <a:p>
            <a:pPr algn="r"/>
            <a:endParaRPr lang="fa-IR" b="1" dirty="0" smtClean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/>
            <a:endParaRPr lang="fa-IR" sz="3000" b="1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/>
            <a:r>
              <a:rPr lang="fa-IR" sz="3000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ل</a:t>
            </a:r>
            <a:r>
              <a:rPr lang="fa-IR" sz="3000" b="1" dirty="0" smtClean="0">
                <a:solidFill>
                  <a:schemeClr val="accent6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َیعلموا		</a:t>
            </a:r>
            <a:r>
              <a:rPr lang="fa-IR" sz="3000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لم</a:t>
            </a:r>
            <a:r>
              <a:rPr lang="fa-IR" sz="3000" b="1" dirty="0" smtClean="0">
                <a:solidFill>
                  <a:schemeClr val="accent6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fa-IR" sz="3000" b="1" dirty="0" smtClean="0">
                <a:solidFill>
                  <a:schemeClr val="accent6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تُجاهِدْ		</a:t>
            </a:r>
            <a:r>
              <a:rPr lang="fa-IR" sz="3000" b="1" dirty="0" smtClean="0">
                <a:solidFill>
                  <a:schemeClr val="accent6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	</a:t>
            </a:r>
            <a:r>
              <a:rPr lang="fa-IR" sz="3000" b="1" dirty="0" smtClean="0">
                <a:solidFill>
                  <a:schemeClr val="accent6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ل</a:t>
            </a:r>
            <a:r>
              <a:rPr lang="fa-IR" sz="3000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</a:t>
            </a:r>
            <a:r>
              <a:rPr lang="fa-IR" sz="3000" b="1" dirty="0" smtClean="0">
                <a:solidFill>
                  <a:schemeClr val="accent6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تُعَلِّمنَ	</a:t>
            </a:r>
            <a:r>
              <a:rPr lang="fa-IR" sz="3000" b="1" dirty="0" smtClean="0">
                <a:solidFill>
                  <a:schemeClr val="accent6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		</a:t>
            </a:r>
            <a:r>
              <a:rPr lang="fa-IR" sz="3000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لَم</a:t>
            </a:r>
            <a:r>
              <a:rPr lang="fa-IR" sz="3000" b="1" dirty="0" smtClean="0">
                <a:solidFill>
                  <a:schemeClr val="accent6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fa-IR" sz="3000" b="1" dirty="0" smtClean="0">
                <a:solidFill>
                  <a:schemeClr val="accent6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تَخرُجي	</a:t>
            </a:r>
            <a:r>
              <a:rPr lang="fa-IR" sz="3000" b="1" dirty="0" smtClean="0">
                <a:solidFill>
                  <a:schemeClr val="accent6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		</a:t>
            </a:r>
            <a:r>
              <a:rPr lang="fa-IR" sz="3000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ل</a:t>
            </a:r>
            <a:r>
              <a:rPr lang="fa-IR" sz="3000" b="1" dirty="0" smtClean="0">
                <a:solidFill>
                  <a:schemeClr val="accent6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ِیَکشِفا</a:t>
            </a:r>
            <a:r>
              <a:rPr lang="fa-IR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	</a:t>
            </a:r>
          </a:p>
          <a:p>
            <a:pPr algn="r"/>
            <a:endParaRPr lang="fa-IR" dirty="0"/>
          </a:p>
          <a:p>
            <a:pPr algn="r"/>
            <a:endParaRPr lang="fa-IR" dirty="0" smtClean="0"/>
          </a:p>
          <a:p>
            <a:pPr algn="r"/>
            <a:endParaRPr lang="fa-IR" dirty="0"/>
          </a:p>
          <a:p>
            <a:pPr algn="r"/>
            <a:r>
              <a:rPr lang="fa-IR" dirty="0" smtClean="0"/>
              <a:t>			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2660515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7159" y="1012372"/>
            <a:ext cx="8377748" cy="4988378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fa-IR" b="1" dirty="0" smtClean="0">
                <a:solidFill>
                  <a:schemeClr val="accent6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به عبارت های زیر توجه کنید:</a:t>
            </a:r>
          </a:p>
          <a:p>
            <a:pPr algn="r"/>
            <a:endParaRPr lang="fa-IR" b="1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/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إن </a:t>
            </a:r>
            <a:r>
              <a:rPr lang="fa-IR" b="1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تنصروا </a:t>
            </a:r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الله </a:t>
            </a:r>
            <a:r>
              <a:rPr lang="fa-IR" b="1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ینصُر</a:t>
            </a:r>
            <a:r>
              <a:rPr lang="fa-IR" b="1" dirty="0" smtClean="0">
                <a:solidFill>
                  <a:schemeClr val="accent6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ْ</a:t>
            </a:r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کم</a:t>
            </a:r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.    ( اگر خدا را </a:t>
            </a:r>
            <a:r>
              <a:rPr lang="fa-IR" b="1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یاری </a:t>
            </a:r>
            <a:r>
              <a:rPr lang="fa-IR" b="1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کنید </a:t>
            </a:r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شما را یاری می کند.)</a:t>
            </a:r>
          </a:p>
          <a:p>
            <a:pPr algn="r"/>
            <a:endParaRPr lang="fa-IR" b="1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/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مَن </a:t>
            </a:r>
            <a:r>
              <a:rPr lang="fa-IR" b="1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یَعملْ</a:t>
            </a:r>
            <a:r>
              <a:rPr lang="fa-IR" b="1" dirty="0" smtClean="0">
                <a:solidFill>
                  <a:schemeClr val="accent6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صالحاً </a:t>
            </a:r>
            <a:r>
              <a:rPr lang="fa-IR" b="1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یُشاهدْ</a:t>
            </a:r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ثَمَرَته. ( هرکس کار شایسته انجام دهد نتیجه ی آن را می بیند.)</a:t>
            </a:r>
          </a:p>
          <a:p>
            <a:pPr algn="r"/>
            <a:endParaRPr lang="fa-IR" b="1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/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ما </a:t>
            </a:r>
            <a:r>
              <a:rPr lang="fa-IR" b="1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تفعلوا</a:t>
            </a:r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في السرّ </a:t>
            </a:r>
            <a:r>
              <a:rPr lang="fa-IR" b="1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یَعلمْ</a:t>
            </a:r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ه </a:t>
            </a:r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الله. ( هر چه در خفا انجام دهید خدا آن را می داند.)</a:t>
            </a:r>
          </a:p>
          <a:p>
            <a:pPr algn="r"/>
            <a:endParaRPr lang="fa-IR" b="1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/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در هریک از عبارت های فوق چند فعل مضارع وجود دارد؟</a:t>
            </a:r>
          </a:p>
          <a:p>
            <a:pPr algn="r"/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اعراب آن ها چیست؟</a:t>
            </a:r>
          </a:p>
          <a:p>
            <a:pPr algn="r"/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چه ادواتی باعث جزم این فعل ها شده </a:t>
            </a:r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است؟</a:t>
            </a:r>
            <a:endParaRPr lang="fa-IR" b="1" dirty="0" smtClean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/>
            <a:endParaRPr lang="fa-IR" b="1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/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بله </a:t>
            </a:r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بعضی </a:t>
            </a:r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از ادوات جازمه دو فعل مضارع را مجزوم می کنند . به آن ها ادوات شرط می گویند.</a:t>
            </a:r>
          </a:p>
          <a:p>
            <a:pPr algn="r"/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به فعل مجزوم اول </a:t>
            </a:r>
            <a:r>
              <a:rPr lang="fa-IR" b="1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فعل شرط </a:t>
            </a:r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 به فعل مجزوم دوم </a:t>
            </a:r>
            <a:r>
              <a:rPr lang="fa-IR" b="1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جواب شرط </a:t>
            </a:r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گفته می شود.</a:t>
            </a:r>
            <a:endParaRPr lang="fa-IR" b="1" dirty="0" smtClean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/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85145820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7159" y="947059"/>
            <a:ext cx="8483884" cy="5176157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fa-IR" sz="2600" b="1" dirty="0" smtClean="0">
                <a:solidFill>
                  <a:srgbClr val="7030A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ادوات جازمه ای که دو فعل مضارع را مجزوم می کنند عبارتند از:</a:t>
            </a:r>
          </a:p>
          <a:p>
            <a:pPr algn="r"/>
            <a:endParaRPr lang="fa-IR" sz="2600" b="1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/>
            <a:r>
              <a:rPr lang="fa-IR" sz="3300" b="1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إن</a:t>
            </a:r>
            <a:r>
              <a:rPr lang="fa-IR" sz="2600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:  اگر</a:t>
            </a:r>
          </a:p>
          <a:p>
            <a:pPr algn="r"/>
            <a:endParaRPr lang="fa-IR" sz="2600" b="1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/>
            <a:endParaRPr lang="fa-IR" sz="2600" b="1" dirty="0" smtClean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/>
            <a:r>
              <a:rPr lang="fa-IR" sz="2600" b="1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	</a:t>
            </a:r>
            <a:r>
              <a:rPr lang="fa-IR" sz="2600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			</a:t>
            </a:r>
            <a:r>
              <a:rPr lang="fa-IR" sz="3300" b="1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مَن</a:t>
            </a:r>
            <a:r>
              <a:rPr lang="fa-IR" sz="2600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:هرکس</a:t>
            </a:r>
          </a:p>
          <a:p>
            <a:pPr algn="r"/>
            <a:endParaRPr lang="fa-IR" sz="2600" b="1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/>
            <a:r>
              <a:rPr lang="fa-IR" sz="2600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								</a:t>
            </a:r>
            <a:r>
              <a:rPr lang="fa-IR" sz="3300" b="1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ما</a:t>
            </a:r>
            <a:r>
              <a:rPr lang="fa-IR" sz="2600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: هرچه ، هر چیز</a:t>
            </a:r>
          </a:p>
          <a:p>
            <a:pPr algn="r"/>
            <a:endParaRPr lang="fa-IR" sz="2600" b="1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/>
            <a:r>
              <a:rPr lang="fa-IR" sz="2600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													</a:t>
            </a:r>
            <a:r>
              <a:rPr lang="fa-IR" sz="3300" b="1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أینما</a:t>
            </a:r>
            <a:r>
              <a:rPr lang="fa-IR" sz="2600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: هر جا </a:t>
            </a:r>
          </a:p>
          <a:p>
            <a:pPr algn="r"/>
            <a:r>
              <a:rPr lang="fa-IR" dirty="0"/>
              <a:t>	</a:t>
            </a:r>
            <a:r>
              <a:rPr lang="fa-IR" dirty="0" smtClean="0"/>
              <a:t>														</a:t>
            </a:r>
          </a:p>
          <a:p>
            <a:pPr algn="r"/>
            <a:r>
              <a:rPr lang="fa-IR" dirty="0"/>
              <a:t>	</a:t>
            </a:r>
            <a:r>
              <a:rPr lang="fa-IR" dirty="0" smtClean="0"/>
              <a:t>																و .....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50270618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7159" y="1020536"/>
            <a:ext cx="8541034" cy="4882242"/>
          </a:xfrm>
        </p:spPr>
        <p:txBody>
          <a:bodyPr/>
          <a:lstStyle/>
          <a:p>
            <a:pPr algn="r"/>
            <a:r>
              <a:rPr lang="fa-IR" sz="2800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نکته: ممکن است هر یک از فعل های شرط و جواب شرط از فعل های ماضی باشند که در این صورت </a:t>
            </a:r>
            <a:r>
              <a:rPr lang="fa-IR" sz="2800" b="1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محلاً مجزوم </a:t>
            </a:r>
            <a:r>
              <a:rPr lang="fa-IR" sz="2800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هستند و  غالباً به صورت </a:t>
            </a:r>
            <a:r>
              <a:rPr lang="fa-IR" sz="2800" b="1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مضارع</a:t>
            </a:r>
            <a:r>
              <a:rPr lang="fa-IR" sz="2800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ترجمه می شوند.</a:t>
            </a:r>
          </a:p>
          <a:p>
            <a:pPr algn="r"/>
            <a:endParaRPr lang="fa-IR" sz="2800" b="1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/>
            <a:r>
              <a:rPr lang="fa-IR" sz="2800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مَن حَفَر بئراً لأخیه وَقَع فیها.  (هرکس برای برادر خود چاهی </a:t>
            </a:r>
            <a:r>
              <a:rPr lang="fa-IR" sz="2800" b="1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بکند </a:t>
            </a:r>
            <a:r>
              <a:rPr lang="fa-IR" sz="2800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[خود] در آن </a:t>
            </a:r>
            <a:r>
              <a:rPr lang="fa-IR" sz="2800" b="1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می افتد</a:t>
            </a:r>
            <a:r>
              <a:rPr lang="fa-IR" sz="2800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.)</a:t>
            </a:r>
          </a:p>
          <a:p>
            <a:pPr algn="r"/>
            <a:endParaRPr lang="fa-IR" sz="2800" b="1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/>
            <a:r>
              <a:rPr lang="fa-IR" sz="2800" b="1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حَفَر</a:t>
            </a:r>
            <a:r>
              <a:rPr lang="fa-IR" sz="2800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: </a:t>
            </a:r>
            <a:r>
              <a:rPr lang="fa-IR" sz="2800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فعل شرط و مجزوم محلاً</a:t>
            </a:r>
          </a:p>
          <a:p>
            <a:pPr algn="r"/>
            <a:r>
              <a:rPr lang="fa-IR" sz="2800" b="1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وَقَع</a:t>
            </a:r>
            <a:r>
              <a:rPr lang="fa-IR" sz="2800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: جواب شرط و مجزوم محلا</a:t>
            </a:r>
          </a:p>
          <a:p>
            <a:pPr algn="r"/>
            <a:endParaRPr lang="fa-IR" dirty="0"/>
          </a:p>
          <a:p>
            <a:pPr algn="r"/>
            <a:endParaRPr lang="fa-IR" dirty="0" smtClean="0"/>
          </a:p>
          <a:p>
            <a:pPr algn="r"/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9880645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7159" y="1371600"/>
            <a:ext cx="6000750" cy="1804308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7160" y="938894"/>
            <a:ext cx="8361419" cy="5061857"/>
          </a:xfrm>
        </p:spPr>
        <p:txBody>
          <a:bodyPr>
            <a:normAutofit lnSpcReduction="10000"/>
          </a:bodyPr>
          <a:lstStyle/>
          <a:p>
            <a:pPr algn="r"/>
            <a:r>
              <a:rPr lang="fa-IR" b="1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نکات ترجمه ای:</a:t>
            </a:r>
          </a:p>
          <a:p>
            <a:pPr algn="r"/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1- فعل مضارع همراه </a:t>
            </a:r>
            <a:r>
              <a:rPr lang="fa-IR" b="1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«لم» </a:t>
            </a:r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غالباً به صورت ماضی منفی ساده و  یا به صورت ماضی نقلی منفی ترجمه می شود.</a:t>
            </a:r>
          </a:p>
          <a:p>
            <a:pPr algn="r"/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لم أسافر الی خارج البلاد.  به خارج از </a:t>
            </a:r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کشور </a:t>
            </a:r>
            <a:r>
              <a:rPr lang="fa-IR" b="1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سفر نکردم</a:t>
            </a:r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. (سفر نکرده ام</a:t>
            </a:r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)</a:t>
            </a:r>
          </a:p>
          <a:p>
            <a:pPr algn="r"/>
            <a:endParaRPr lang="fa-IR" b="1" dirty="0" smtClean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/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2- معمولا فعل شرط به صورت </a:t>
            </a:r>
            <a:r>
              <a:rPr lang="fa-IR" b="1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مضارع التزامی </a:t>
            </a:r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 جواب به صورت </a:t>
            </a:r>
            <a:r>
              <a:rPr lang="fa-IR" b="1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مضارع اخباری </a:t>
            </a:r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ترجمه می شود</a:t>
            </a:r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  <a:endParaRPr lang="fa-IR" b="1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/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إن </a:t>
            </a:r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تدرسوا جیّداً تنجحوا.   اگر خوب درس بخوانید قبول می شوید.</a:t>
            </a:r>
          </a:p>
          <a:p>
            <a:pPr algn="r"/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3- فعل مضارع هرگاه با لام امر به کار برود معمولا به صورت مضارع التزامی فارسی ترجمه می شود.</a:t>
            </a:r>
          </a:p>
          <a:p>
            <a:pPr algn="r"/>
            <a:endParaRPr lang="fa-IR" b="1" dirty="0">
              <a:solidFill>
                <a:schemeClr val="bg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/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لِنُساعد مَظلومي العالم.  باید به مظلومان جهان </a:t>
            </a:r>
            <a:r>
              <a:rPr lang="fa-IR" b="1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کمک کنیم</a:t>
            </a:r>
            <a:r>
              <a:rPr lang="fa-IR" b="1" dirty="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</a:p>
          <a:p>
            <a:pPr algn="r"/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59984696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446314"/>
            <a:ext cx="11115902" cy="6335485"/>
          </a:xfrm>
        </p:spPr>
        <p:txBody>
          <a:bodyPr/>
          <a:lstStyle/>
          <a:p>
            <a:pPr algn="r">
              <a:spcAft>
                <a:spcPts val="0"/>
              </a:spcAft>
            </a:pPr>
            <a:r>
              <a:rPr lang="fa-IR" sz="2400" b="1" dirty="0" smtClean="0">
                <a:latin typeface="Simplified Arabic" panose="02020603050405020304" pitchFamily="18" charset="-78"/>
                <a:ea typeface="SimSun" panose="02010600030101010101" pitchFamily="2" charset="-122"/>
              </a:rPr>
              <a:t>تمرین1</a:t>
            </a:r>
          </a:p>
          <a:p>
            <a:pPr algn="r">
              <a:spcAft>
                <a:spcPts val="0"/>
              </a:spcAft>
            </a:pPr>
            <a:endParaRPr lang="fa-IR" sz="2400" b="1" dirty="0">
              <a:solidFill>
                <a:schemeClr val="accent3">
                  <a:lumMod val="75000"/>
                </a:schemeClr>
              </a:solidFill>
              <a:latin typeface="Simplified Arabic" panose="02020603050405020304" pitchFamily="18" charset="-78"/>
              <a:ea typeface="SimSun" panose="02010600030101010101" pitchFamily="2" charset="-122"/>
              <a:cs typeface="Simplified Arabic" panose="02020603050405020304" pitchFamily="18" charset="-78"/>
            </a:endParaRPr>
          </a:p>
          <a:p>
            <a:pPr algn="r">
              <a:spcAft>
                <a:spcPts val="0"/>
              </a:spcAft>
            </a:pPr>
            <a:r>
              <a:rPr lang="fa-IR" sz="2400" b="1" dirty="0" smtClean="0">
                <a:solidFill>
                  <a:schemeClr val="accent3">
                    <a:lumMod val="75000"/>
                  </a:schemeClr>
                </a:solidFill>
                <a:latin typeface="Simplified Arabic" panose="02020603050405020304" pitchFamily="18" charset="-78"/>
                <a:ea typeface="SimSun" panose="02010600030101010101" pitchFamily="2" charset="-122"/>
                <a:cs typeface="Simplified Arabic" panose="02020603050405020304" pitchFamily="18" charset="-78"/>
              </a:rPr>
              <a:t>استخرِج </a:t>
            </a:r>
            <a:r>
              <a:rPr lang="fa-IR" sz="2400" b="1" dirty="0">
                <a:solidFill>
                  <a:schemeClr val="accent3">
                    <a:lumMod val="75000"/>
                  </a:schemeClr>
                </a:solidFill>
                <a:latin typeface="Simplified Arabic" panose="02020603050405020304" pitchFamily="18" charset="-78"/>
                <a:ea typeface="SimSun" panose="02010600030101010101" pitchFamily="2" charset="-122"/>
                <a:cs typeface="Simplified Arabic" panose="02020603050405020304" pitchFamily="18" charset="-78"/>
              </a:rPr>
              <a:t>الافعال المجزومة فی العبارة التالیهَ واذکر علامَة </a:t>
            </a:r>
            <a:r>
              <a:rPr lang="fa-IR" sz="2400" b="1" dirty="0" smtClean="0">
                <a:solidFill>
                  <a:schemeClr val="accent3">
                    <a:lumMod val="75000"/>
                  </a:schemeClr>
                </a:solidFill>
                <a:latin typeface="Simplified Arabic" panose="02020603050405020304" pitchFamily="18" charset="-78"/>
                <a:ea typeface="SimSun" panose="02010600030101010101" pitchFamily="2" charset="-122"/>
                <a:cs typeface="Simplified Arabic" panose="02020603050405020304" pitchFamily="18" charset="-78"/>
              </a:rPr>
              <a:t>جزمها.</a:t>
            </a:r>
          </a:p>
          <a:p>
            <a:pPr algn="r">
              <a:spcAft>
                <a:spcPts val="0"/>
              </a:spcAft>
            </a:pPr>
            <a:endParaRPr lang="en-US" sz="2000" dirty="0">
              <a:solidFill>
                <a:schemeClr val="bg1"/>
              </a:solidFill>
              <a:latin typeface="Simplified Arabic" panose="02020603050405020304" pitchFamily="18" charset="-78"/>
              <a:ea typeface="SimSun" panose="02010600030101010101" pitchFamily="2" charset="-122"/>
              <a:cs typeface="Simplified Arabic" panose="02020603050405020304" pitchFamily="18" charset="-78"/>
            </a:endParaRPr>
          </a:p>
          <a:p>
            <a:pPr algn="r">
              <a:spcAft>
                <a:spcPts val="0"/>
              </a:spcAft>
            </a:pPr>
            <a:r>
              <a:rPr lang="fa-IR" sz="2400" b="1" dirty="0" smtClean="0">
                <a:solidFill>
                  <a:schemeClr val="bg1"/>
                </a:solidFill>
                <a:latin typeface="Simplified Arabic" panose="02020603050405020304" pitchFamily="18" charset="-78"/>
                <a:ea typeface="SimSun" panose="02010600030101010101" pitchFamily="2" charset="-122"/>
                <a:cs typeface="Simplified Arabic" panose="02020603050405020304" pitchFamily="18" charset="-78"/>
              </a:rPr>
              <a:t>1-الطالبةُ </a:t>
            </a:r>
            <a:r>
              <a:rPr lang="fa-IR" sz="2400" b="1" dirty="0">
                <a:solidFill>
                  <a:schemeClr val="bg1"/>
                </a:solidFill>
                <a:latin typeface="Simplified Arabic" panose="02020603050405020304" pitchFamily="18" charset="-78"/>
                <a:ea typeface="SimSun" panose="02010600030101010101" pitchFamily="2" charset="-122"/>
                <a:cs typeface="Simplified Arabic" panose="02020603050405020304" pitchFamily="18" charset="-78"/>
              </a:rPr>
              <a:t>لم تفهَم </a:t>
            </a:r>
            <a:r>
              <a:rPr lang="fa-IR" sz="2400" b="1" dirty="0" smtClean="0">
                <a:solidFill>
                  <a:schemeClr val="bg1"/>
                </a:solidFill>
                <a:latin typeface="Simplified Arabic" panose="02020603050405020304" pitchFamily="18" charset="-78"/>
                <a:ea typeface="SimSun" panose="02010600030101010101" pitchFamily="2" charset="-122"/>
                <a:cs typeface="Simplified Arabic" panose="02020603050405020304" pitchFamily="18" charset="-78"/>
              </a:rPr>
              <a:t>الدرسَ.                                             </a:t>
            </a:r>
          </a:p>
          <a:p>
            <a:pPr algn="r">
              <a:spcAft>
                <a:spcPts val="0"/>
              </a:spcAft>
            </a:pPr>
            <a:r>
              <a:rPr lang="fa-IR" sz="2400" b="1" dirty="0" smtClean="0">
                <a:solidFill>
                  <a:schemeClr val="bg1"/>
                </a:solidFill>
                <a:latin typeface="Simplified Arabic" panose="02020603050405020304" pitchFamily="18" charset="-78"/>
                <a:ea typeface="SimSun" panose="02010600030101010101" pitchFamily="2" charset="-122"/>
                <a:cs typeface="Simplified Arabic" panose="02020603050405020304" pitchFamily="18" charset="-78"/>
              </a:rPr>
              <a:t>2-لاتُبطلوا </a:t>
            </a:r>
            <a:r>
              <a:rPr lang="fa-IR" sz="2400" b="1" dirty="0">
                <a:solidFill>
                  <a:schemeClr val="bg1"/>
                </a:solidFill>
                <a:latin typeface="Simplified Arabic" panose="02020603050405020304" pitchFamily="18" charset="-78"/>
                <a:ea typeface="SimSun" panose="02010600030101010101" pitchFamily="2" charset="-122"/>
                <a:cs typeface="Simplified Arabic" panose="02020603050405020304" pitchFamily="18" charset="-78"/>
              </a:rPr>
              <a:t>صدقاتِکم بالمَنِّ.</a:t>
            </a:r>
            <a:endParaRPr lang="en-US" sz="2000" dirty="0">
              <a:solidFill>
                <a:schemeClr val="bg1"/>
              </a:solidFill>
              <a:latin typeface="Simplified Arabic" panose="02020603050405020304" pitchFamily="18" charset="-78"/>
              <a:ea typeface="SimSun" panose="02010600030101010101" pitchFamily="2" charset="-122"/>
              <a:cs typeface="Simplified Arabic" panose="02020603050405020304" pitchFamily="18" charset="-78"/>
            </a:endParaRPr>
          </a:p>
          <a:p>
            <a:pPr algn="r">
              <a:spcAft>
                <a:spcPts val="0"/>
              </a:spcAft>
            </a:pPr>
            <a:r>
              <a:rPr lang="fa-IR" sz="2400" b="1" dirty="0" smtClean="0">
                <a:solidFill>
                  <a:schemeClr val="bg1"/>
                </a:solidFill>
                <a:latin typeface="Simplified Arabic" panose="02020603050405020304" pitchFamily="18" charset="-78"/>
                <a:ea typeface="SimSun" panose="02010600030101010101" pitchFamily="2" charset="-122"/>
                <a:cs typeface="Simplified Arabic" panose="02020603050405020304" pitchFamily="18" charset="-78"/>
              </a:rPr>
              <a:t>3-التلامیذُ </a:t>
            </a:r>
            <a:r>
              <a:rPr lang="fa-IR" sz="2400" b="1" dirty="0">
                <a:solidFill>
                  <a:schemeClr val="bg1"/>
                </a:solidFill>
                <a:latin typeface="Simplified Arabic" panose="02020603050405020304" pitchFamily="18" charset="-78"/>
                <a:ea typeface="SimSun" panose="02010600030101010101" pitchFamily="2" charset="-122"/>
                <a:cs typeface="Simplified Arabic" panose="02020603050405020304" pitchFamily="18" charset="-78"/>
              </a:rPr>
              <a:t>لَم یُقَصِّروا فی اداء واجبهم.                                 </a:t>
            </a:r>
            <a:endParaRPr lang="fa-IR" sz="2400" b="1" dirty="0" smtClean="0">
              <a:solidFill>
                <a:schemeClr val="bg1"/>
              </a:solidFill>
              <a:latin typeface="Simplified Arabic" panose="02020603050405020304" pitchFamily="18" charset="-78"/>
              <a:ea typeface="SimSun" panose="02010600030101010101" pitchFamily="2" charset="-122"/>
              <a:cs typeface="Simplified Arabic" panose="02020603050405020304" pitchFamily="18" charset="-78"/>
            </a:endParaRPr>
          </a:p>
          <a:p>
            <a:pPr algn="r">
              <a:spcAft>
                <a:spcPts val="0"/>
              </a:spcAft>
            </a:pPr>
            <a:r>
              <a:rPr lang="fa-IR" sz="2400" b="1" dirty="0" smtClean="0">
                <a:solidFill>
                  <a:schemeClr val="bg1"/>
                </a:solidFill>
                <a:latin typeface="Simplified Arabic" panose="02020603050405020304" pitchFamily="18" charset="-78"/>
                <a:ea typeface="SimSun" panose="02010600030101010101" pitchFamily="2" charset="-122"/>
                <a:cs typeface="Simplified Arabic" panose="02020603050405020304" pitchFamily="18" charset="-78"/>
              </a:rPr>
              <a:t>4- </a:t>
            </a:r>
            <a:r>
              <a:rPr lang="fa-IR" sz="2400" b="1" dirty="0">
                <a:solidFill>
                  <a:schemeClr val="bg1"/>
                </a:solidFill>
                <a:latin typeface="Simplified Arabic" panose="02020603050405020304" pitchFamily="18" charset="-78"/>
                <a:ea typeface="SimSun" panose="02010600030101010101" pitchFamily="2" charset="-122"/>
                <a:cs typeface="Simplified Arabic" panose="02020603050405020304" pitchFamily="18" charset="-78"/>
              </a:rPr>
              <a:t>مَن یَتَعلَّم في الصِّغر یَتَقَدَّم في الکِبر.</a:t>
            </a:r>
            <a:endParaRPr lang="en-US" sz="2000" dirty="0">
              <a:solidFill>
                <a:schemeClr val="bg1"/>
              </a:solidFill>
              <a:latin typeface="Simplified Arabic" panose="02020603050405020304" pitchFamily="18" charset="-78"/>
              <a:ea typeface="SimSun" panose="02010600030101010101" pitchFamily="2" charset="-122"/>
              <a:cs typeface="Simplified Arabic" panose="02020603050405020304" pitchFamily="18" charset="-78"/>
            </a:endParaRPr>
          </a:p>
          <a:p>
            <a:pPr algn="r">
              <a:spcAft>
                <a:spcPts val="0"/>
              </a:spcAft>
            </a:pPr>
            <a:r>
              <a:rPr lang="fa-IR" sz="2400" b="1" dirty="0" smtClean="0">
                <a:solidFill>
                  <a:schemeClr val="bg1"/>
                </a:solidFill>
                <a:latin typeface="Simplified Arabic" panose="02020603050405020304" pitchFamily="18" charset="-78"/>
                <a:ea typeface="SimSun" panose="02010600030101010101" pitchFamily="2" charset="-122"/>
                <a:cs typeface="Simplified Arabic" panose="02020603050405020304" pitchFamily="18" charset="-78"/>
              </a:rPr>
              <a:t>5-ما </a:t>
            </a:r>
            <a:r>
              <a:rPr lang="fa-IR" sz="2400" b="1" dirty="0">
                <a:solidFill>
                  <a:schemeClr val="bg1"/>
                </a:solidFill>
                <a:latin typeface="Simplified Arabic" panose="02020603050405020304" pitchFamily="18" charset="-78"/>
                <a:ea typeface="SimSun" panose="02010600030101010101" pitchFamily="2" charset="-122"/>
                <a:cs typeface="Simplified Arabic" panose="02020603050405020304" pitchFamily="18" charset="-78"/>
              </a:rPr>
              <a:t>تُنفقوا مِن شیءٍ یَعلَمهُ الله.                                       </a:t>
            </a:r>
            <a:endParaRPr lang="fa-IR" sz="2400" b="1" dirty="0" smtClean="0">
              <a:solidFill>
                <a:schemeClr val="bg1"/>
              </a:solidFill>
              <a:latin typeface="Simplified Arabic" panose="02020603050405020304" pitchFamily="18" charset="-78"/>
              <a:ea typeface="SimSun" panose="02010600030101010101" pitchFamily="2" charset="-122"/>
              <a:cs typeface="Simplified Arabic" panose="02020603050405020304" pitchFamily="18" charset="-78"/>
            </a:endParaRPr>
          </a:p>
          <a:p>
            <a:pPr algn="r">
              <a:spcAft>
                <a:spcPts val="0"/>
              </a:spcAft>
            </a:pPr>
            <a:r>
              <a:rPr lang="fa-IR" sz="2400" b="1" dirty="0" smtClean="0">
                <a:solidFill>
                  <a:schemeClr val="bg1"/>
                </a:solidFill>
                <a:latin typeface="Simplified Arabic" panose="02020603050405020304" pitchFamily="18" charset="-78"/>
                <a:ea typeface="SimSun" panose="02010600030101010101" pitchFamily="2" charset="-122"/>
                <a:cs typeface="Simplified Arabic" panose="02020603050405020304" pitchFamily="18" charset="-78"/>
              </a:rPr>
              <a:t>6-اِن </a:t>
            </a:r>
            <a:r>
              <a:rPr lang="fa-IR" sz="2400" b="1" dirty="0">
                <a:solidFill>
                  <a:schemeClr val="bg1"/>
                </a:solidFill>
                <a:latin typeface="Simplified Arabic" panose="02020603050405020304" pitchFamily="18" charset="-78"/>
                <a:ea typeface="SimSun" panose="02010600030101010101" pitchFamily="2" charset="-122"/>
                <a:cs typeface="Simplified Arabic" panose="02020603050405020304" pitchFamily="18" charset="-78"/>
              </a:rPr>
              <a:t>تُحافِظا عَلَی صحّتِکُما تَسلَما.</a:t>
            </a:r>
            <a:endParaRPr lang="en-US" sz="2000" dirty="0">
              <a:solidFill>
                <a:schemeClr val="bg1"/>
              </a:solidFill>
              <a:latin typeface="Simplified Arabic" panose="02020603050405020304" pitchFamily="18" charset="-78"/>
              <a:ea typeface="SimSun" panose="02010600030101010101" pitchFamily="2" charset="-122"/>
              <a:cs typeface="Simplified Arabic" panose="02020603050405020304" pitchFamily="18" charset="-78"/>
            </a:endParaRPr>
          </a:p>
          <a:p>
            <a:pPr algn="r">
              <a:spcAft>
                <a:spcPts val="0"/>
              </a:spcAft>
            </a:pPr>
            <a:r>
              <a:rPr lang="fa-IR" sz="2400" b="1" dirty="0" smtClean="0">
                <a:solidFill>
                  <a:schemeClr val="bg1"/>
                </a:solidFill>
                <a:latin typeface="Simplified Arabic" panose="02020603050405020304" pitchFamily="18" charset="-78"/>
                <a:ea typeface="SimSun" panose="02010600030101010101" pitchFamily="2" charset="-122"/>
                <a:cs typeface="Simplified Arabic" panose="02020603050405020304" pitchFamily="18" charset="-78"/>
              </a:rPr>
              <a:t>7-لا </a:t>
            </a:r>
            <a:r>
              <a:rPr lang="fa-IR" sz="2400" b="1" dirty="0">
                <a:solidFill>
                  <a:schemeClr val="bg1"/>
                </a:solidFill>
                <a:latin typeface="Simplified Arabic" panose="02020603050405020304" pitchFamily="18" charset="-78"/>
                <a:ea typeface="SimSun" panose="02010600030101010101" pitchFamily="2" charset="-122"/>
                <a:cs typeface="Simplified Arabic" panose="02020603050405020304" pitchFamily="18" charset="-78"/>
              </a:rPr>
              <a:t>تَحزَن اِنَّ الله مَعَنا.                                                </a:t>
            </a:r>
            <a:endParaRPr lang="en-US" sz="2000" dirty="0">
              <a:solidFill>
                <a:schemeClr val="bg1"/>
              </a:solidFill>
              <a:latin typeface="Simplified Arabic" panose="02020603050405020304" pitchFamily="18" charset="-78"/>
              <a:ea typeface="SimSun" panose="02010600030101010101" pitchFamily="2" charset="-122"/>
              <a:cs typeface="Simplified Arabic" panose="02020603050405020304" pitchFamily="18" charset="-78"/>
            </a:endParaRPr>
          </a:p>
          <a:p>
            <a:pPr algn="r">
              <a:spcAft>
                <a:spcPts val="0"/>
              </a:spcAft>
            </a:pPr>
            <a:r>
              <a:rPr lang="fa-IR" sz="2400" b="1" dirty="0" smtClean="0">
                <a:solidFill>
                  <a:schemeClr val="bg1"/>
                </a:solidFill>
                <a:latin typeface="Simplified Arabic" panose="02020603050405020304" pitchFamily="18" charset="-78"/>
                <a:ea typeface="SimSun" panose="02010600030101010101" pitchFamily="2" charset="-122"/>
                <a:cs typeface="Simplified Arabic" panose="02020603050405020304" pitchFamily="18" charset="-78"/>
              </a:rPr>
              <a:t>8-الطالباتُ </a:t>
            </a:r>
            <a:r>
              <a:rPr lang="fa-IR" sz="2400" b="1" dirty="0">
                <a:solidFill>
                  <a:schemeClr val="bg1"/>
                </a:solidFill>
                <a:latin typeface="Simplified Arabic" panose="02020603050405020304" pitchFamily="18" charset="-78"/>
                <a:ea typeface="SimSun" panose="02010600030101010101" pitchFamily="2" charset="-122"/>
                <a:cs typeface="Simplified Arabic" panose="02020603050405020304" pitchFamily="18" charset="-78"/>
              </a:rPr>
              <a:t>لم یُقَصِّرنَ فی اداءِ واجبهنَّ.</a:t>
            </a:r>
            <a:endParaRPr lang="en-US" sz="2000" dirty="0">
              <a:solidFill>
                <a:schemeClr val="bg1"/>
              </a:solidFill>
              <a:latin typeface="Simplified Arabic" panose="02020603050405020304" pitchFamily="18" charset="-78"/>
              <a:ea typeface="SimSun" panose="02010600030101010101" pitchFamily="2" charset="-122"/>
              <a:cs typeface="Simplified Arabic" panose="02020603050405020304" pitchFamily="18" charset="-78"/>
            </a:endParaRPr>
          </a:p>
          <a:p>
            <a:pPr algn="r"/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92449094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108857"/>
            <a:ext cx="10734902" cy="6662057"/>
          </a:xfrm>
        </p:spPr>
        <p:txBody>
          <a:bodyPr/>
          <a:lstStyle/>
          <a:p>
            <a:pPr algn="r">
              <a:spcAft>
                <a:spcPts val="0"/>
              </a:spcAft>
            </a:pPr>
            <a:r>
              <a:rPr lang="fa-IR" sz="2400" b="1" dirty="0" smtClean="0">
                <a:solidFill>
                  <a:schemeClr val="bg1"/>
                </a:solidFill>
                <a:latin typeface="Simplified Arabic" panose="02020603050405020304" pitchFamily="18" charset="-78"/>
                <a:ea typeface="SimSun" panose="02010600030101010101" pitchFamily="2" charset="-122"/>
                <a:cs typeface="Simplified Arabic" panose="02020603050405020304" pitchFamily="18" charset="-78"/>
              </a:rPr>
              <a:t>تمرین2</a:t>
            </a:r>
            <a:endParaRPr lang="en-US" sz="2400" b="1" dirty="0" smtClean="0">
              <a:solidFill>
                <a:schemeClr val="bg1"/>
              </a:solidFill>
              <a:latin typeface="Simplified Arabic" panose="02020603050405020304" pitchFamily="18" charset="-78"/>
              <a:ea typeface="SimSun" panose="02010600030101010101" pitchFamily="2" charset="-122"/>
              <a:cs typeface="Simplified Arabic" panose="02020603050405020304" pitchFamily="18" charset="-78"/>
            </a:endParaRPr>
          </a:p>
          <a:p>
            <a:pPr algn="r">
              <a:spcAft>
                <a:spcPts val="0"/>
              </a:spcAft>
            </a:pPr>
            <a:endParaRPr lang="en-US" sz="2400" b="1" dirty="0">
              <a:solidFill>
                <a:schemeClr val="bg1"/>
              </a:solidFill>
              <a:latin typeface="Simplified Arabic" panose="02020603050405020304" pitchFamily="18" charset="-78"/>
              <a:ea typeface="SimSun" panose="02010600030101010101" pitchFamily="2" charset="-122"/>
              <a:cs typeface="Simplified Arabic" panose="02020603050405020304" pitchFamily="18" charset="-78"/>
            </a:endParaRPr>
          </a:p>
          <a:p>
            <a:pPr algn="r">
              <a:spcAft>
                <a:spcPts val="0"/>
              </a:spcAft>
            </a:pPr>
            <a:r>
              <a:rPr lang="en-US" sz="2400" b="1" dirty="0" smtClean="0">
                <a:solidFill>
                  <a:schemeClr val="bg1"/>
                </a:solidFill>
                <a:latin typeface="Simplified Arabic" panose="02020603050405020304" pitchFamily="18" charset="-78"/>
                <a:ea typeface="SimSun" panose="02010600030101010101" pitchFamily="2" charset="-122"/>
                <a:cs typeface="Simplified Arabic" panose="02020603050405020304" pitchFamily="18" charset="-78"/>
              </a:rPr>
              <a:t> </a:t>
            </a:r>
            <a:r>
              <a:rPr lang="fa-IR" sz="2400" b="1" dirty="0">
                <a:solidFill>
                  <a:srgbClr val="FF0000"/>
                </a:solidFill>
                <a:latin typeface="Simplified Arabic" panose="02020603050405020304" pitchFamily="18" charset="-78"/>
                <a:ea typeface="SimSun" panose="02010600030101010101" pitchFamily="2" charset="-122"/>
                <a:cs typeface="Simplified Arabic" panose="02020603050405020304" pitchFamily="18" charset="-78"/>
              </a:rPr>
              <a:t>عیّن اعراب الافعال المضارعة«المرفوعة و المنصوبة و المجزومة» واذکر علامتها</a:t>
            </a:r>
            <a:r>
              <a:rPr lang="fa-IR" sz="2400" b="1" dirty="0" smtClean="0">
                <a:solidFill>
                  <a:srgbClr val="FF0000"/>
                </a:solidFill>
                <a:latin typeface="Simplified Arabic" panose="02020603050405020304" pitchFamily="18" charset="-78"/>
                <a:ea typeface="SimSun" panose="02010600030101010101" pitchFamily="2" charset="-122"/>
                <a:cs typeface="Simplified Arabic" panose="02020603050405020304" pitchFamily="18" charset="-78"/>
              </a:rPr>
              <a:t>.</a:t>
            </a:r>
          </a:p>
          <a:p>
            <a:pPr algn="r">
              <a:spcAft>
                <a:spcPts val="0"/>
              </a:spcAft>
            </a:pPr>
            <a:endParaRPr lang="en-US" sz="2000" dirty="0">
              <a:solidFill>
                <a:schemeClr val="bg1"/>
              </a:solidFill>
              <a:latin typeface="Simplified Arabic" panose="02020603050405020304" pitchFamily="18" charset="-78"/>
              <a:ea typeface="SimSun" panose="02010600030101010101" pitchFamily="2" charset="-122"/>
              <a:cs typeface="Simplified Arabic" panose="02020603050405020304" pitchFamily="18" charset="-78"/>
            </a:endParaRPr>
          </a:p>
          <a:p>
            <a:pPr algn="r">
              <a:spcAft>
                <a:spcPts val="0"/>
              </a:spcAft>
            </a:pPr>
            <a:r>
              <a:rPr lang="fa-IR" sz="2800" b="1" dirty="0">
                <a:solidFill>
                  <a:schemeClr val="bg1"/>
                </a:solidFill>
                <a:latin typeface="Simplified Arabic" panose="02020603050405020304" pitchFamily="18" charset="-78"/>
                <a:ea typeface="SimSun" panose="02010600030101010101" pitchFamily="2" charset="-122"/>
                <a:cs typeface="Simplified Arabic" panose="02020603050405020304" pitchFamily="18" charset="-78"/>
              </a:rPr>
              <a:t>1- ما تُقَدِّموا لِاَنفسِکُم مِن خیرٍ تجِدوه عِند الله</a:t>
            </a:r>
            <a:r>
              <a:rPr lang="fa-IR" sz="2800" b="1" dirty="0" smtClean="0">
                <a:solidFill>
                  <a:schemeClr val="bg1"/>
                </a:solidFill>
                <a:latin typeface="Simplified Arabic" panose="02020603050405020304" pitchFamily="18" charset="-78"/>
                <a:ea typeface="SimSun" panose="02010600030101010101" pitchFamily="2" charset="-122"/>
                <a:cs typeface="Simplified Arabic" panose="02020603050405020304" pitchFamily="18" charset="-78"/>
              </a:rPr>
              <a:t>.</a:t>
            </a:r>
          </a:p>
          <a:p>
            <a:pPr algn="r">
              <a:spcAft>
                <a:spcPts val="0"/>
              </a:spcAft>
            </a:pPr>
            <a:r>
              <a:rPr lang="fa-IR" sz="2800" b="1" dirty="0" smtClean="0">
                <a:solidFill>
                  <a:schemeClr val="bg1"/>
                </a:solidFill>
                <a:latin typeface="Simplified Arabic" panose="02020603050405020304" pitchFamily="18" charset="-78"/>
                <a:ea typeface="SimSun" panose="02010600030101010101" pitchFamily="2" charset="-122"/>
                <a:cs typeface="Simplified Arabic" panose="02020603050405020304" pitchFamily="18" charset="-78"/>
              </a:rPr>
              <a:t> </a:t>
            </a:r>
          </a:p>
          <a:p>
            <a:pPr algn="r">
              <a:spcAft>
                <a:spcPts val="0"/>
              </a:spcAft>
            </a:pPr>
            <a:r>
              <a:rPr lang="fa-IR" sz="2800" b="1" dirty="0" smtClean="0">
                <a:solidFill>
                  <a:schemeClr val="bg1"/>
                </a:solidFill>
                <a:latin typeface="Simplified Arabic" panose="02020603050405020304" pitchFamily="18" charset="-78"/>
                <a:ea typeface="SimSun" panose="02010600030101010101" pitchFamily="2" charset="-122"/>
                <a:cs typeface="Simplified Arabic" panose="02020603050405020304" pitchFamily="18" charset="-78"/>
              </a:rPr>
              <a:t>2–هُم </a:t>
            </a:r>
            <a:r>
              <a:rPr lang="fa-IR" sz="2800" b="1" dirty="0">
                <a:solidFill>
                  <a:schemeClr val="bg1"/>
                </a:solidFill>
                <a:latin typeface="Simplified Arabic" panose="02020603050405020304" pitchFamily="18" charset="-78"/>
                <a:ea typeface="SimSun" panose="02010600030101010101" pitchFamily="2" charset="-122"/>
                <a:cs typeface="Simplified Arabic" panose="02020603050405020304" pitchFamily="18" charset="-78"/>
              </a:rPr>
              <a:t>یَتَعلَّمونَ اللغةَ العربیّةَ کی یفهموا لغةً حیّةً</a:t>
            </a:r>
            <a:r>
              <a:rPr lang="fa-IR" sz="2800" b="1" dirty="0" smtClean="0">
                <a:solidFill>
                  <a:schemeClr val="bg1"/>
                </a:solidFill>
                <a:latin typeface="Simplified Arabic" panose="02020603050405020304" pitchFamily="18" charset="-78"/>
                <a:ea typeface="SimSun" panose="02010600030101010101" pitchFamily="2" charset="-122"/>
                <a:cs typeface="Simplified Arabic" panose="02020603050405020304" pitchFamily="18" charset="-78"/>
              </a:rPr>
              <a:t>.</a:t>
            </a:r>
          </a:p>
          <a:p>
            <a:pPr algn="r">
              <a:spcAft>
                <a:spcPts val="0"/>
              </a:spcAft>
            </a:pPr>
            <a:endParaRPr lang="en-US" sz="2400" b="1" dirty="0">
              <a:solidFill>
                <a:schemeClr val="bg1"/>
              </a:solidFill>
              <a:latin typeface="Simplified Arabic" panose="02020603050405020304" pitchFamily="18" charset="-78"/>
              <a:ea typeface="SimSun" panose="02010600030101010101" pitchFamily="2" charset="-122"/>
              <a:cs typeface="Simplified Arabic" panose="02020603050405020304" pitchFamily="18" charset="-78"/>
            </a:endParaRPr>
          </a:p>
          <a:p>
            <a:pPr algn="r">
              <a:spcAft>
                <a:spcPts val="0"/>
              </a:spcAft>
            </a:pPr>
            <a:r>
              <a:rPr lang="fa-IR" sz="2800" b="1" dirty="0">
                <a:solidFill>
                  <a:schemeClr val="bg1"/>
                </a:solidFill>
                <a:latin typeface="Simplified Arabic" panose="02020603050405020304" pitchFamily="18" charset="-78"/>
                <a:ea typeface="SimSun" panose="02010600030101010101" pitchFamily="2" charset="-122"/>
                <a:cs typeface="Simplified Arabic" panose="02020603050405020304" pitchFamily="18" charset="-78"/>
              </a:rPr>
              <a:t>3-الکُفّارُ لَم یُؤمنوا بما اَنزلَ الله  </a:t>
            </a:r>
            <a:endParaRPr lang="fa-IR" sz="2800" b="1" dirty="0" smtClean="0">
              <a:solidFill>
                <a:schemeClr val="bg1"/>
              </a:solidFill>
              <a:latin typeface="Simplified Arabic" panose="02020603050405020304" pitchFamily="18" charset="-78"/>
              <a:ea typeface="SimSun" panose="02010600030101010101" pitchFamily="2" charset="-122"/>
              <a:cs typeface="Simplified Arabic" panose="02020603050405020304" pitchFamily="18" charset="-78"/>
            </a:endParaRPr>
          </a:p>
          <a:p>
            <a:pPr algn="r">
              <a:spcAft>
                <a:spcPts val="0"/>
              </a:spcAft>
            </a:pPr>
            <a:r>
              <a:rPr lang="fa-IR" sz="2800" b="1" dirty="0" smtClean="0">
                <a:solidFill>
                  <a:schemeClr val="bg1"/>
                </a:solidFill>
                <a:latin typeface="Simplified Arabic" panose="02020603050405020304" pitchFamily="18" charset="-78"/>
                <a:ea typeface="SimSun" panose="02010600030101010101" pitchFamily="2" charset="-122"/>
                <a:cs typeface="Simplified Arabic" panose="02020603050405020304" pitchFamily="18" charset="-78"/>
              </a:rPr>
              <a:t>                                      </a:t>
            </a:r>
          </a:p>
          <a:p>
            <a:pPr algn="r">
              <a:spcAft>
                <a:spcPts val="0"/>
              </a:spcAft>
            </a:pPr>
            <a:r>
              <a:rPr lang="fa-IR" sz="2800" b="1" dirty="0" smtClean="0">
                <a:solidFill>
                  <a:schemeClr val="bg1"/>
                </a:solidFill>
                <a:latin typeface="Simplified Arabic" panose="02020603050405020304" pitchFamily="18" charset="-78"/>
                <a:ea typeface="SimSun" panose="02010600030101010101" pitchFamily="2" charset="-122"/>
                <a:cs typeface="Simplified Arabic" panose="02020603050405020304" pitchFamily="18" charset="-78"/>
              </a:rPr>
              <a:t>4-لا </a:t>
            </a:r>
            <a:r>
              <a:rPr lang="fa-IR" sz="2800" b="1" dirty="0">
                <a:solidFill>
                  <a:schemeClr val="bg1"/>
                </a:solidFill>
                <a:latin typeface="Simplified Arabic" panose="02020603050405020304" pitchFamily="18" charset="-78"/>
                <a:ea typeface="SimSun" panose="02010600030101010101" pitchFamily="2" charset="-122"/>
                <a:cs typeface="Simplified Arabic" panose="02020603050405020304" pitchFamily="18" charset="-78"/>
              </a:rPr>
              <a:t>یَتَّخِذِ المُؤمنونَ الکافرینَ اولیاءَ مِن دون الله</a:t>
            </a:r>
            <a:r>
              <a:rPr lang="fa-IR" sz="2800" b="1" dirty="0" smtClean="0">
                <a:solidFill>
                  <a:schemeClr val="bg1"/>
                </a:solidFill>
                <a:latin typeface="Simplified Arabic" panose="02020603050405020304" pitchFamily="18" charset="-78"/>
                <a:ea typeface="SimSun" panose="02010600030101010101" pitchFamily="2" charset="-122"/>
                <a:cs typeface="Simplified Arabic" panose="02020603050405020304" pitchFamily="18" charset="-78"/>
              </a:rPr>
              <a:t>.</a:t>
            </a:r>
          </a:p>
          <a:p>
            <a:pPr algn="r">
              <a:spcAft>
                <a:spcPts val="0"/>
              </a:spcAft>
            </a:pPr>
            <a:endParaRPr lang="en-US" sz="2400" dirty="0">
              <a:solidFill>
                <a:schemeClr val="bg1"/>
              </a:solidFill>
              <a:latin typeface="Simplified Arabic" panose="02020603050405020304" pitchFamily="18" charset="-78"/>
              <a:ea typeface="SimSun" panose="02010600030101010101" pitchFamily="2" charset="-122"/>
              <a:cs typeface="Simplified Arabic" panose="02020603050405020304" pitchFamily="18" charset="-78"/>
            </a:endParaRPr>
          </a:p>
          <a:p>
            <a:endParaRPr lang="fa-IR" sz="2400" b="1" dirty="0">
              <a:solidFill>
                <a:schemeClr val="bg1"/>
              </a:solidFill>
              <a:latin typeface="Simplified Arabic" panose="02020603050405020304" pitchFamily="18" charset="-78"/>
              <a:ea typeface="SimSun" panose="02010600030101010101" pitchFamily="2" charset="-122"/>
              <a:cs typeface="Simplified Arabic" panose="02020603050405020304" pitchFamily="18" charset="-78"/>
            </a:endParaRPr>
          </a:p>
          <a:p>
            <a:endParaRPr lang="fa-IR" sz="2400" b="1" dirty="0" smtClean="0">
              <a:solidFill>
                <a:schemeClr val="bg1"/>
              </a:solidFill>
              <a:latin typeface="Simplified Arabic" panose="02020603050405020304" pitchFamily="18" charset="-78"/>
              <a:ea typeface="SimSun" panose="02010600030101010101" pitchFamily="2" charset="-122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414664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185</TotalTime>
  <Words>796</Words>
  <Application>Microsoft Office PowerPoint</Application>
  <PresentationFormat>Widescreen</PresentationFormat>
  <Paragraphs>122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SimSun</vt:lpstr>
      <vt:lpstr>B Jadid</vt:lpstr>
      <vt:lpstr>Century Gothic</vt:lpstr>
      <vt:lpstr>Simplified Arabic</vt:lpstr>
      <vt:lpstr>Tahoma</vt:lpstr>
      <vt:lpstr>Wingdings 3</vt:lpstr>
      <vt:lpstr>Slice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family</dc:creator>
  <cp:lastModifiedBy>family</cp:lastModifiedBy>
  <cp:revision>41</cp:revision>
  <dcterms:created xsi:type="dcterms:W3CDTF">2014-02-17T14:20:00Z</dcterms:created>
  <dcterms:modified xsi:type="dcterms:W3CDTF">2014-02-17T18:21:21Z</dcterms:modified>
</cp:coreProperties>
</file>